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4"/>
  </p:notesMasterIdLst>
  <p:handoutMasterIdLst>
    <p:handoutMasterId r:id="rId25"/>
  </p:handoutMasterIdLst>
  <p:sldIdLst>
    <p:sldId id="256" r:id="rId2"/>
    <p:sldId id="257" r:id="rId3"/>
    <p:sldId id="294" r:id="rId4"/>
    <p:sldId id="299" r:id="rId5"/>
    <p:sldId id="300" r:id="rId6"/>
    <p:sldId id="302" r:id="rId7"/>
    <p:sldId id="316" r:id="rId8"/>
    <p:sldId id="260" r:id="rId9"/>
    <p:sldId id="296" r:id="rId10"/>
    <p:sldId id="325" r:id="rId11"/>
    <p:sldId id="327" r:id="rId12"/>
    <p:sldId id="329" r:id="rId13"/>
    <p:sldId id="328" r:id="rId14"/>
    <p:sldId id="330" r:id="rId15"/>
    <p:sldId id="336" r:id="rId16"/>
    <p:sldId id="332" r:id="rId17"/>
    <p:sldId id="333" r:id="rId18"/>
    <p:sldId id="334" r:id="rId19"/>
    <p:sldId id="338" r:id="rId20"/>
    <p:sldId id="339" r:id="rId21"/>
    <p:sldId id="335" r:id="rId22"/>
    <p:sldId id="340" r:id="rId23"/>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3" d="100"/>
          <a:sy n="63" d="100"/>
        </p:scale>
        <p:origin x="-13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474"/>
          </a:xfrm>
          <a:prstGeom prst="rect">
            <a:avLst/>
          </a:prstGeom>
        </p:spPr>
        <p:txBody>
          <a:bodyPr vert="horz" lIns="91440" tIns="45720" rIns="91440" bIns="45720" rtlCol="0"/>
          <a:lstStyle>
            <a:lvl1pPr algn="r">
              <a:defRPr sz="1200"/>
            </a:lvl1pPr>
          </a:lstStyle>
          <a:p>
            <a:fld id="{AB4C95B0-A7CA-4B38-8B47-70FB4C5241BC}" type="datetimeFigureOut">
              <a:rPr lang="en-US" smtClean="0"/>
              <a:pPr/>
              <a:t>3/23/2010</a:t>
            </a:fld>
            <a:endParaRPr lang="en-US"/>
          </a:p>
        </p:txBody>
      </p:sp>
      <p:sp>
        <p:nvSpPr>
          <p:cNvPr id="4" name="Footer Placeholder 3"/>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a:defRPr sz="1200"/>
            </a:lvl1pPr>
          </a:lstStyle>
          <a:p>
            <a:r>
              <a:rPr lang="en-US" smtClean="0"/>
              <a:t>S.Z.S</a:t>
            </a:r>
            <a:endParaRPr lang="en-US"/>
          </a:p>
        </p:txBody>
      </p:sp>
      <p:sp>
        <p:nvSpPr>
          <p:cNvPr id="5" name="Slide Number Placeholder 4"/>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a:defRPr sz="1200"/>
            </a:lvl1pPr>
          </a:lstStyle>
          <a:p>
            <a:fld id="{DB38BB26-6265-47AD-BAD2-6D9770C342E2}" type="slidenum">
              <a:rPr lang="en-US" smtClean="0"/>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8CB1F12A-C2D0-4D3B-8B3A-7CFEF7B458A5}" type="datetimeFigureOut">
              <a:rPr lang="en-US" smtClean="0"/>
              <a:pPr/>
              <a:t>3/23/2010</a:t>
            </a:fld>
            <a:endParaRPr lang="en-US"/>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r>
              <a:rPr lang="en-US" smtClean="0"/>
              <a:t>S.Z.S</a:t>
            </a:r>
            <a:endParaRPr lang="en-US"/>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177B18BD-469A-45B2-9DE8-DF000D02518D}"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7B18BD-469A-45B2-9DE8-DF000D02518D}"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S.Z.S</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7B18BD-469A-45B2-9DE8-DF000D02518D}"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S.Z.S</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7B18BD-469A-45B2-9DE8-DF000D02518D}"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S.Z.S</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4D3EB4E-8AD6-4ED9-B0AE-59D74E75C348}" type="datetime8">
              <a:rPr lang="en-US" smtClean="0"/>
              <a:pPr/>
              <a:t>3/23/2010 9:26 PM</a:t>
            </a:fld>
            <a:endParaRPr lang="en-US"/>
          </a:p>
        </p:txBody>
      </p:sp>
      <p:sp>
        <p:nvSpPr>
          <p:cNvPr id="19" name="Footer Placeholder 18"/>
          <p:cNvSpPr>
            <a:spLocks noGrp="1"/>
          </p:cNvSpPr>
          <p:nvPr>
            <p:ph type="ftr" sz="quarter" idx="11"/>
          </p:nvPr>
        </p:nvSpPr>
        <p:spPr/>
        <p:txBody>
          <a:bodyPr/>
          <a:lstStyle/>
          <a:p>
            <a:r>
              <a:rPr lang="en-US" smtClean="0"/>
              <a:t>S.Z.S</a:t>
            </a:r>
            <a:endParaRPr lang="en-US"/>
          </a:p>
        </p:txBody>
      </p:sp>
      <p:sp>
        <p:nvSpPr>
          <p:cNvPr id="27" name="Slide Number Placeholder 26"/>
          <p:cNvSpPr>
            <a:spLocks noGrp="1"/>
          </p:cNvSpPr>
          <p:nvPr>
            <p:ph type="sldNum" sz="quarter" idx="12"/>
          </p:nvPr>
        </p:nvSpPr>
        <p:spPr/>
        <p:txBody>
          <a:bodyPr/>
          <a:lstStyle/>
          <a:p>
            <a:fld id="{9736ACF1-9A42-4E54-8D28-BDBBFEB3BC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1C4A57-ECB4-4E33-9872-22C1E46DBCBB}" type="datetime8">
              <a:rPr lang="en-US" smtClean="0"/>
              <a:pPr/>
              <a:t>3/23/2010 9:26 PM</a:t>
            </a:fld>
            <a:endParaRPr lang="en-US"/>
          </a:p>
        </p:txBody>
      </p:sp>
      <p:sp>
        <p:nvSpPr>
          <p:cNvPr id="5" name="Footer Placeholder 4"/>
          <p:cNvSpPr>
            <a:spLocks noGrp="1"/>
          </p:cNvSpPr>
          <p:nvPr>
            <p:ph type="ftr" sz="quarter" idx="11"/>
          </p:nvPr>
        </p:nvSpPr>
        <p:spPr/>
        <p:txBody>
          <a:bodyPr/>
          <a:lstStyle/>
          <a:p>
            <a:r>
              <a:rPr lang="en-US" smtClean="0"/>
              <a:t>S.Z.S</a:t>
            </a:r>
            <a:endParaRPr lang="en-US"/>
          </a:p>
        </p:txBody>
      </p:sp>
      <p:sp>
        <p:nvSpPr>
          <p:cNvPr id="6" name="Slide Number Placeholder 5"/>
          <p:cNvSpPr>
            <a:spLocks noGrp="1"/>
          </p:cNvSpPr>
          <p:nvPr>
            <p:ph type="sldNum" sz="quarter" idx="12"/>
          </p:nvPr>
        </p:nvSpPr>
        <p:spPr/>
        <p:txBody>
          <a:bodyPr/>
          <a:lstStyle/>
          <a:p>
            <a:fld id="{9736ACF1-9A42-4E54-8D28-BDBBFEB3BC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F314B9-5E91-4BD7-8A71-D3C65F1484AF}" type="datetime8">
              <a:rPr lang="en-US" smtClean="0"/>
              <a:pPr/>
              <a:t>3/23/2010 9:26 PM</a:t>
            </a:fld>
            <a:endParaRPr lang="en-US"/>
          </a:p>
        </p:txBody>
      </p:sp>
      <p:sp>
        <p:nvSpPr>
          <p:cNvPr id="5" name="Footer Placeholder 4"/>
          <p:cNvSpPr>
            <a:spLocks noGrp="1"/>
          </p:cNvSpPr>
          <p:nvPr>
            <p:ph type="ftr" sz="quarter" idx="11"/>
          </p:nvPr>
        </p:nvSpPr>
        <p:spPr/>
        <p:txBody>
          <a:bodyPr/>
          <a:lstStyle/>
          <a:p>
            <a:r>
              <a:rPr lang="en-US" smtClean="0"/>
              <a:t>S.Z.S</a:t>
            </a:r>
            <a:endParaRPr lang="en-US"/>
          </a:p>
        </p:txBody>
      </p:sp>
      <p:sp>
        <p:nvSpPr>
          <p:cNvPr id="6" name="Slide Number Placeholder 5"/>
          <p:cNvSpPr>
            <a:spLocks noGrp="1"/>
          </p:cNvSpPr>
          <p:nvPr>
            <p:ph type="sldNum" sz="quarter" idx="12"/>
          </p:nvPr>
        </p:nvSpPr>
        <p:spPr/>
        <p:txBody>
          <a:bodyPr/>
          <a:lstStyle/>
          <a:p>
            <a:fld id="{9736ACF1-9A42-4E54-8D28-BDBBFEB3BC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0BE9BC-A99A-4B6D-949E-4EA4CC2AF521}" type="datetime8">
              <a:rPr lang="en-US" smtClean="0"/>
              <a:pPr/>
              <a:t>3/23/2010 9:26 PM</a:t>
            </a:fld>
            <a:endParaRPr lang="en-US"/>
          </a:p>
        </p:txBody>
      </p:sp>
      <p:sp>
        <p:nvSpPr>
          <p:cNvPr id="5" name="Footer Placeholder 4"/>
          <p:cNvSpPr>
            <a:spLocks noGrp="1"/>
          </p:cNvSpPr>
          <p:nvPr>
            <p:ph type="ftr" sz="quarter" idx="11"/>
          </p:nvPr>
        </p:nvSpPr>
        <p:spPr/>
        <p:txBody>
          <a:bodyPr/>
          <a:lstStyle/>
          <a:p>
            <a:r>
              <a:rPr lang="en-US" smtClean="0"/>
              <a:t>S.Z.S</a:t>
            </a:r>
            <a:endParaRPr lang="en-US"/>
          </a:p>
        </p:txBody>
      </p:sp>
      <p:sp>
        <p:nvSpPr>
          <p:cNvPr id="6" name="Slide Number Placeholder 5"/>
          <p:cNvSpPr>
            <a:spLocks noGrp="1"/>
          </p:cNvSpPr>
          <p:nvPr>
            <p:ph type="sldNum" sz="quarter" idx="12"/>
          </p:nvPr>
        </p:nvSpPr>
        <p:spPr/>
        <p:txBody>
          <a:bodyPr/>
          <a:lstStyle/>
          <a:p>
            <a:fld id="{9736ACF1-9A42-4E54-8D28-BDBBFEB3BC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A5F388C-5FFE-4ED6-9609-1DBAE747A48B}" type="datetime8">
              <a:rPr lang="en-US" smtClean="0"/>
              <a:pPr/>
              <a:t>3/23/2010 9:26 PM</a:t>
            </a:fld>
            <a:endParaRPr lang="en-US"/>
          </a:p>
        </p:txBody>
      </p:sp>
      <p:sp>
        <p:nvSpPr>
          <p:cNvPr id="5" name="Footer Placeholder 4"/>
          <p:cNvSpPr>
            <a:spLocks noGrp="1"/>
          </p:cNvSpPr>
          <p:nvPr>
            <p:ph type="ftr" sz="quarter" idx="11"/>
          </p:nvPr>
        </p:nvSpPr>
        <p:spPr/>
        <p:txBody>
          <a:bodyPr/>
          <a:lstStyle/>
          <a:p>
            <a:r>
              <a:rPr lang="en-US" smtClean="0"/>
              <a:t>S.Z.S</a:t>
            </a:r>
            <a:endParaRPr lang="en-US"/>
          </a:p>
        </p:txBody>
      </p:sp>
      <p:sp>
        <p:nvSpPr>
          <p:cNvPr id="6" name="Slide Number Placeholder 5"/>
          <p:cNvSpPr>
            <a:spLocks noGrp="1"/>
          </p:cNvSpPr>
          <p:nvPr>
            <p:ph type="sldNum" sz="quarter" idx="12"/>
          </p:nvPr>
        </p:nvSpPr>
        <p:spPr/>
        <p:txBody>
          <a:bodyPr/>
          <a:lstStyle/>
          <a:p>
            <a:fld id="{9736ACF1-9A42-4E54-8D28-BDBBFEB3BCD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39146B-2A6F-4725-8714-6E3E50FC8DC0}" type="datetime8">
              <a:rPr lang="en-US" smtClean="0"/>
              <a:pPr/>
              <a:t>3/23/2010 9:26 PM</a:t>
            </a:fld>
            <a:endParaRPr lang="en-US"/>
          </a:p>
        </p:txBody>
      </p:sp>
      <p:sp>
        <p:nvSpPr>
          <p:cNvPr id="6" name="Footer Placeholder 5"/>
          <p:cNvSpPr>
            <a:spLocks noGrp="1"/>
          </p:cNvSpPr>
          <p:nvPr>
            <p:ph type="ftr" sz="quarter" idx="11"/>
          </p:nvPr>
        </p:nvSpPr>
        <p:spPr/>
        <p:txBody>
          <a:bodyPr/>
          <a:lstStyle/>
          <a:p>
            <a:r>
              <a:rPr lang="en-US" smtClean="0"/>
              <a:t>S.Z.S</a:t>
            </a:r>
            <a:endParaRPr lang="en-US"/>
          </a:p>
        </p:txBody>
      </p:sp>
      <p:sp>
        <p:nvSpPr>
          <p:cNvPr id="7" name="Slide Number Placeholder 6"/>
          <p:cNvSpPr>
            <a:spLocks noGrp="1"/>
          </p:cNvSpPr>
          <p:nvPr>
            <p:ph type="sldNum" sz="quarter" idx="12"/>
          </p:nvPr>
        </p:nvSpPr>
        <p:spPr/>
        <p:txBody>
          <a:bodyPr/>
          <a:lstStyle/>
          <a:p>
            <a:fld id="{9736ACF1-9A42-4E54-8D28-BDBBFEB3BC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A2EB68-501F-4D2F-99C8-D7C1FCFE019A}" type="datetime8">
              <a:rPr lang="en-US" smtClean="0"/>
              <a:pPr/>
              <a:t>3/23/2010 9:26 PM</a:t>
            </a:fld>
            <a:endParaRPr lang="en-US"/>
          </a:p>
        </p:txBody>
      </p:sp>
      <p:sp>
        <p:nvSpPr>
          <p:cNvPr id="8" name="Footer Placeholder 7"/>
          <p:cNvSpPr>
            <a:spLocks noGrp="1"/>
          </p:cNvSpPr>
          <p:nvPr>
            <p:ph type="ftr" sz="quarter" idx="11"/>
          </p:nvPr>
        </p:nvSpPr>
        <p:spPr/>
        <p:txBody>
          <a:bodyPr/>
          <a:lstStyle/>
          <a:p>
            <a:r>
              <a:rPr lang="en-US" smtClean="0"/>
              <a:t>S.Z.S</a:t>
            </a:r>
            <a:endParaRPr lang="en-US"/>
          </a:p>
        </p:txBody>
      </p:sp>
      <p:sp>
        <p:nvSpPr>
          <p:cNvPr id="9" name="Slide Number Placeholder 8"/>
          <p:cNvSpPr>
            <a:spLocks noGrp="1"/>
          </p:cNvSpPr>
          <p:nvPr>
            <p:ph type="sldNum" sz="quarter" idx="12"/>
          </p:nvPr>
        </p:nvSpPr>
        <p:spPr/>
        <p:txBody>
          <a:bodyPr/>
          <a:lstStyle/>
          <a:p>
            <a:fld id="{9736ACF1-9A42-4E54-8D28-BDBBFEB3BC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564C10-7AC9-403D-BC23-BD07CAE54647}" type="datetime8">
              <a:rPr lang="en-US" smtClean="0"/>
              <a:pPr/>
              <a:t>3/23/2010 9:26 PM</a:t>
            </a:fld>
            <a:endParaRPr lang="en-US"/>
          </a:p>
        </p:txBody>
      </p:sp>
      <p:sp>
        <p:nvSpPr>
          <p:cNvPr id="4" name="Footer Placeholder 3"/>
          <p:cNvSpPr>
            <a:spLocks noGrp="1"/>
          </p:cNvSpPr>
          <p:nvPr>
            <p:ph type="ftr" sz="quarter" idx="11"/>
          </p:nvPr>
        </p:nvSpPr>
        <p:spPr/>
        <p:txBody>
          <a:bodyPr/>
          <a:lstStyle/>
          <a:p>
            <a:r>
              <a:rPr lang="en-US" smtClean="0"/>
              <a:t>S.Z.S</a:t>
            </a:r>
            <a:endParaRPr lang="en-US"/>
          </a:p>
        </p:txBody>
      </p:sp>
      <p:sp>
        <p:nvSpPr>
          <p:cNvPr id="5" name="Slide Number Placeholder 4"/>
          <p:cNvSpPr>
            <a:spLocks noGrp="1"/>
          </p:cNvSpPr>
          <p:nvPr>
            <p:ph type="sldNum" sz="quarter" idx="12"/>
          </p:nvPr>
        </p:nvSpPr>
        <p:spPr/>
        <p:txBody>
          <a:bodyPr/>
          <a:lstStyle/>
          <a:p>
            <a:fld id="{9736ACF1-9A42-4E54-8D28-BDBBFEB3BC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3F0B7-ACDA-4C30-971D-CB1472C08A2B}" type="datetime8">
              <a:rPr lang="en-US" smtClean="0"/>
              <a:pPr/>
              <a:t>3/23/2010 9:26 PM</a:t>
            </a:fld>
            <a:endParaRPr lang="en-US"/>
          </a:p>
        </p:txBody>
      </p:sp>
      <p:sp>
        <p:nvSpPr>
          <p:cNvPr id="3" name="Footer Placeholder 2"/>
          <p:cNvSpPr>
            <a:spLocks noGrp="1"/>
          </p:cNvSpPr>
          <p:nvPr>
            <p:ph type="ftr" sz="quarter" idx="11"/>
          </p:nvPr>
        </p:nvSpPr>
        <p:spPr/>
        <p:txBody>
          <a:bodyPr/>
          <a:lstStyle/>
          <a:p>
            <a:r>
              <a:rPr lang="en-US" smtClean="0"/>
              <a:t>S.Z.S</a:t>
            </a:r>
            <a:endParaRPr lang="en-US"/>
          </a:p>
        </p:txBody>
      </p:sp>
      <p:sp>
        <p:nvSpPr>
          <p:cNvPr id="4" name="Slide Number Placeholder 3"/>
          <p:cNvSpPr>
            <a:spLocks noGrp="1"/>
          </p:cNvSpPr>
          <p:nvPr>
            <p:ph type="sldNum" sz="quarter" idx="12"/>
          </p:nvPr>
        </p:nvSpPr>
        <p:spPr/>
        <p:txBody>
          <a:bodyPr/>
          <a:lstStyle/>
          <a:p>
            <a:fld id="{9736ACF1-9A42-4E54-8D28-BDBBFEB3BC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2342CF-9C4E-473A-9502-675F86F05AB1}" type="datetime8">
              <a:rPr lang="en-US" smtClean="0"/>
              <a:pPr/>
              <a:t>3/23/2010 9:26 PM</a:t>
            </a:fld>
            <a:endParaRPr lang="en-US"/>
          </a:p>
        </p:txBody>
      </p:sp>
      <p:sp>
        <p:nvSpPr>
          <p:cNvPr id="6" name="Footer Placeholder 5"/>
          <p:cNvSpPr>
            <a:spLocks noGrp="1"/>
          </p:cNvSpPr>
          <p:nvPr>
            <p:ph type="ftr" sz="quarter" idx="11"/>
          </p:nvPr>
        </p:nvSpPr>
        <p:spPr/>
        <p:txBody>
          <a:bodyPr/>
          <a:lstStyle/>
          <a:p>
            <a:r>
              <a:rPr lang="en-US" smtClean="0"/>
              <a:t>S.Z.S</a:t>
            </a:r>
            <a:endParaRPr lang="en-US"/>
          </a:p>
        </p:txBody>
      </p:sp>
      <p:sp>
        <p:nvSpPr>
          <p:cNvPr id="7" name="Slide Number Placeholder 6"/>
          <p:cNvSpPr>
            <a:spLocks noGrp="1"/>
          </p:cNvSpPr>
          <p:nvPr>
            <p:ph type="sldNum" sz="quarter" idx="12"/>
          </p:nvPr>
        </p:nvSpPr>
        <p:spPr/>
        <p:txBody>
          <a:bodyPr/>
          <a:lstStyle/>
          <a:p>
            <a:fld id="{9736ACF1-9A42-4E54-8D28-BDBBFEB3BC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AFFD16C-6605-4143-97E5-29D65C466AF7}" type="datetime8">
              <a:rPr lang="en-US" smtClean="0"/>
              <a:pPr/>
              <a:t>3/23/2010 9:26 PM</a:t>
            </a:fld>
            <a:endParaRPr lang="en-US"/>
          </a:p>
        </p:txBody>
      </p:sp>
      <p:sp>
        <p:nvSpPr>
          <p:cNvPr id="6" name="Footer Placeholder 5"/>
          <p:cNvSpPr>
            <a:spLocks noGrp="1"/>
          </p:cNvSpPr>
          <p:nvPr>
            <p:ph type="ftr" sz="quarter" idx="11"/>
          </p:nvPr>
        </p:nvSpPr>
        <p:spPr/>
        <p:txBody>
          <a:bodyPr/>
          <a:lstStyle/>
          <a:p>
            <a:r>
              <a:rPr lang="en-US" smtClean="0"/>
              <a:t>S.Z.S</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736ACF1-9A42-4E54-8D28-BDBBFEB3BCD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CB00408-3998-4568-8D66-778CD4D34402}" type="datetime8">
              <a:rPr lang="en-US" smtClean="0"/>
              <a:pPr/>
              <a:t>3/23/2010 9:26 PM</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S.Z.S</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36ACF1-9A42-4E54-8D28-BDBBFEB3BCD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en.wikipedia.org/wiki/File:Property_diagram.JPG" TargetMode="External"/><Relationship Id="rId1" Type="http://schemas.openxmlformats.org/officeDocument/2006/relationships/slideLayout" Target="../slideLayouts/slideLayout2.xml"/><Relationship Id="rId6" Type="http://schemas.openxmlformats.org/officeDocument/2006/relationships/hyperlink" Target="http://upload.wikimedia.org/wikipedia/en/a/a5/Piston_cylinder.jpg" TargetMode="External"/><Relationship Id="rId5" Type="http://schemas.openxmlformats.org/officeDocument/2006/relationships/image" Target="../media/image21.jpeg"/><Relationship Id="rId4" Type="http://schemas.openxmlformats.org/officeDocument/2006/relationships/hyperlink" Target="http://upload.wikimedia.org/wikipedia/en/1/11/Therm_process.JP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en.wikipedia.org/wiki/File:Pakkanen.jpg"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3.gif"/><Relationship Id="rId7" Type="http://schemas.openxmlformats.org/officeDocument/2006/relationships/hyperlink" Target="http://en.wikipedia.org/wiki/File:Translational_motion.gif" TargetMode="External"/><Relationship Id="rId2" Type="http://schemas.openxmlformats.org/officeDocument/2006/relationships/hyperlink" Target="http://en.wikipedia.org/wiki/File:Triple_expansion_engine_animation.gif" TargetMode="Externa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hyperlink" Target="http://en.wikipedia.org/wiki/File:Thermally_Agitated_Molecule.gif"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File:Thermally_Agitated_Molecule.gif" TargetMode="External"/><Relationship Id="rId7"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100" y="2457456"/>
            <a:ext cx="5357850" cy="1828800"/>
          </a:xfrm>
        </p:spPr>
        <p:txBody>
          <a:bodyPr>
            <a:normAutofit fontScale="90000"/>
          </a:bodyPr>
          <a:lstStyle/>
          <a:p>
            <a:r>
              <a:rPr lang="en-US" sz="8000" dirty="0" smtClean="0">
                <a:solidFill>
                  <a:schemeClr val="bg2">
                    <a:lumMod val="60000"/>
                    <a:lumOff val="40000"/>
                  </a:schemeClr>
                </a:solidFill>
                <a:latin typeface="+mn-lt"/>
              </a:rPr>
              <a:t>Lecture week # 1      </a:t>
            </a:r>
            <a:endParaRPr lang="en-US" sz="8000" dirty="0">
              <a:solidFill>
                <a:schemeClr val="bg2">
                  <a:lumMod val="60000"/>
                  <a:lumOff val="40000"/>
                </a:schemeClr>
              </a:solidFill>
              <a:latin typeface="+mn-lt"/>
            </a:endParaRPr>
          </a:p>
        </p:txBody>
      </p:sp>
      <p:sp>
        <p:nvSpPr>
          <p:cNvPr id="3" name="Subtitle 2"/>
          <p:cNvSpPr>
            <a:spLocks noGrp="1"/>
          </p:cNvSpPr>
          <p:nvPr>
            <p:ph type="subTitle" idx="1"/>
          </p:nvPr>
        </p:nvSpPr>
        <p:spPr>
          <a:xfrm>
            <a:off x="4684994" y="6072206"/>
            <a:ext cx="4101848" cy="714380"/>
          </a:xfrm>
        </p:spPr>
        <p:txBody>
          <a:bodyPr/>
          <a:lstStyle/>
          <a:p>
            <a:r>
              <a:rPr lang="en-US" dirty="0" smtClean="0"/>
              <a:t>By Syeda Zeenat Shirazi</a:t>
            </a:r>
            <a:endParaRPr lang="en-US" dirty="0"/>
          </a:p>
        </p:txBody>
      </p:sp>
      <p:sp>
        <p:nvSpPr>
          <p:cNvPr id="5" name="TextBox 4"/>
          <p:cNvSpPr txBox="1"/>
          <p:nvPr/>
        </p:nvSpPr>
        <p:spPr>
          <a:xfrm>
            <a:off x="1643042" y="785794"/>
            <a:ext cx="6429420" cy="707886"/>
          </a:xfrm>
          <a:prstGeom prst="rect">
            <a:avLst/>
          </a:prstGeom>
          <a:noFill/>
        </p:spPr>
        <p:txBody>
          <a:bodyPr wrap="square" rtlCol="0">
            <a:spAutoFit/>
          </a:bodyPr>
          <a:lstStyle/>
          <a:p>
            <a:pPr algn="ctr"/>
            <a:r>
              <a:rPr lang="en-US" sz="2000" b="1" dirty="0" smtClean="0">
                <a:solidFill>
                  <a:srgbClr val="FFFF00"/>
                </a:solidFill>
              </a:rPr>
              <a:t>MECHANICAL ENGINEERING DEPARTMENT</a:t>
            </a:r>
          </a:p>
          <a:p>
            <a:pPr algn="ctr"/>
            <a:r>
              <a:rPr lang="en-US" sz="2000" b="1" dirty="0" smtClean="0">
                <a:solidFill>
                  <a:srgbClr val="FFFF00"/>
                </a:solidFill>
              </a:rPr>
              <a:t>HITEC UNIVERSITY</a:t>
            </a:r>
            <a:endParaRPr lang="en-US" sz="2000" b="1" dirty="0">
              <a:solidFill>
                <a:srgbClr val="FFFF00"/>
              </a:solidFill>
            </a:endParaRPr>
          </a:p>
        </p:txBody>
      </p:sp>
      <p:sp>
        <p:nvSpPr>
          <p:cNvPr id="6" name="Date Placeholder 5"/>
          <p:cNvSpPr>
            <a:spLocks noGrp="1"/>
          </p:cNvSpPr>
          <p:nvPr>
            <p:ph type="dt" sz="half" idx="10"/>
          </p:nvPr>
        </p:nvSpPr>
        <p:spPr/>
        <p:txBody>
          <a:bodyPr/>
          <a:lstStyle/>
          <a:p>
            <a:fld id="{C54A39E6-5498-4DAB-809E-19B3C76D2B51}" type="datetime8">
              <a:rPr lang="en-US" smtClean="0"/>
              <a:pPr/>
              <a:t>3/23/2010 9:26 PM</a:t>
            </a:fld>
            <a:endParaRPr lang="en-US" dirty="0"/>
          </a:p>
        </p:txBody>
      </p:sp>
      <p:sp>
        <p:nvSpPr>
          <p:cNvPr id="7" name="TextBox 6"/>
          <p:cNvSpPr txBox="1"/>
          <p:nvPr/>
        </p:nvSpPr>
        <p:spPr>
          <a:xfrm>
            <a:off x="1357290" y="4572008"/>
            <a:ext cx="5500726" cy="923330"/>
          </a:xfrm>
          <a:prstGeom prst="rect">
            <a:avLst/>
          </a:prstGeom>
          <a:noFill/>
        </p:spPr>
        <p:txBody>
          <a:bodyPr wrap="square" rtlCol="0">
            <a:spAutoFit/>
          </a:bodyPr>
          <a:lstStyle/>
          <a:p>
            <a:pPr algn="ctr"/>
            <a:r>
              <a:rPr lang="en-US" dirty="0" smtClean="0"/>
              <a:t>Text Book: Applied Thermodynamics-I </a:t>
            </a:r>
          </a:p>
          <a:p>
            <a:pPr algn="ctr"/>
            <a:r>
              <a:rPr lang="en-US" dirty="0" smtClean="0"/>
              <a:t>by </a:t>
            </a:r>
          </a:p>
          <a:p>
            <a:pPr algn="ctr"/>
            <a:r>
              <a:rPr lang="en-US" dirty="0" smtClean="0"/>
              <a:t>T.D.Eastop A.McCon,key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804" y="71414"/>
            <a:ext cx="8229600" cy="785810"/>
          </a:xfrm>
        </p:spPr>
        <p:txBody>
          <a:bodyPr>
            <a:normAutofit fontScale="90000"/>
          </a:bodyPr>
          <a:lstStyle/>
          <a:p>
            <a:pPr algn="ctr"/>
            <a:r>
              <a:rPr lang="en-US" b="1" dirty="0" smtClean="0">
                <a:solidFill>
                  <a:schemeClr val="bg2">
                    <a:lumMod val="60000"/>
                    <a:lumOff val="40000"/>
                  </a:schemeClr>
                </a:solidFill>
              </a:rPr>
              <a:t>State of Working Fluid</a:t>
            </a:r>
            <a:r>
              <a:rPr lang="en-US" b="1" dirty="0" smtClean="0"/>
              <a:t> </a:t>
            </a:r>
            <a:endParaRPr lang="en-US" b="1" dirty="0"/>
          </a:p>
        </p:txBody>
      </p:sp>
      <p:pic>
        <p:nvPicPr>
          <p:cNvPr id="8194" name="Picture 2" descr="http://upload.wikimedia.org/wikipedia/en/a/a7/Property_diagram.JPG">
            <a:hlinkClick r:id="rId2" tooltip="Pressure - Volume diagram showing state (p,V)"/>
          </p:cNvPr>
          <p:cNvPicPr>
            <a:picLocks noChangeAspect="1" noChangeArrowheads="1"/>
          </p:cNvPicPr>
          <p:nvPr/>
        </p:nvPicPr>
        <p:blipFill>
          <a:blip r:embed="rId3"/>
          <a:srcRect/>
          <a:stretch>
            <a:fillRect/>
          </a:stretch>
        </p:blipFill>
        <p:spPr bwMode="auto">
          <a:xfrm>
            <a:off x="6158438" y="1071546"/>
            <a:ext cx="2628404" cy="2333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6" name="Picture 4" descr="File:Therm process.JPG">
            <a:hlinkClick r:id="rId4"/>
          </p:cNvPr>
          <p:cNvPicPr>
            <a:picLocks noChangeAspect="1" noChangeArrowheads="1"/>
          </p:cNvPicPr>
          <p:nvPr/>
        </p:nvPicPr>
        <p:blipFill>
          <a:blip r:embed="rId5"/>
          <a:srcRect/>
          <a:stretch>
            <a:fillRect/>
          </a:stretch>
        </p:blipFill>
        <p:spPr bwMode="auto">
          <a:xfrm>
            <a:off x="3214678" y="1071546"/>
            <a:ext cx="2714644" cy="2405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8" name="Picture 6" descr="File:Piston cylinder.jpg">
            <a:hlinkClick r:id="rId6"/>
          </p:cNvPr>
          <p:cNvPicPr>
            <a:picLocks noChangeAspect="1" noChangeArrowheads="1"/>
          </p:cNvPicPr>
          <p:nvPr/>
        </p:nvPicPr>
        <p:blipFill>
          <a:blip r:embed="rId7"/>
          <a:srcRect/>
          <a:stretch>
            <a:fillRect/>
          </a:stretch>
        </p:blipFill>
        <p:spPr bwMode="auto">
          <a:xfrm>
            <a:off x="2571736" y="3857628"/>
            <a:ext cx="6072230" cy="247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p:cNvPicPr>
            <a:picLocks noChangeAspect="1" noChangeArrowheads="1"/>
          </p:cNvPicPr>
          <p:nvPr/>
        </p:nvPicPr>
        <p:blipFill>
          <a:blip r:embed="rId8"/>
          <a:srcRect l="30263" t="61480" r="22368" b="2806"/>
          <a:stretch>
            <a:fillRect/>
          </a:stretch>
        </p:blipFill>
        <p:spPr bwMode="auto">
          <a:xfrm>
            <a:off x="186630" y="1071546"/>
            <a:ext cx="2813734" cy="242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71406" y="4357694"/>
            <a:ext cx="2928958" cy="646331"/>
          </a:xfrm>
          <a:prstGeom prst="rect">
            <a:avLst/>
          </a:prstGeom>
          <a:noFill/>
        </p:spPr>
        <p:txBody>
          <a:bodyPr wrap="square" rtlCol="0">
            <a:spAutoFit/>
          </a:bodyPr>
          <a:lstStyle/>
          <a:p>
            <a:r>
              <a:rPr lang="en-US" dirty="0" smtClean="0"/>
              <a:t>Consider a System not undergoing  any change </a:t>
            </a:r>
            <a:endParaRPr lang="en-US" dirty="0"/>
          </a:p>
        </p:txBody>
      </p:sp>
      <p:sp>
        <p:nvSpPr>
          <p:cNvPr id="9" name="Date Placeholder 8"/>
          <p:cNvSpPr>
            <a:spLocks noGrp="1"/>
          </p:cNvSpPr>
          <p:nvPr>
            <p:ph type="dt" sz="half" idx="10"/>
          </p:nvPr>
        </p:nvSpPr>
        <p:spPr/>
        <p:txBody>
          <a:bodyPr/>
          <a:lstStyle/>
          <a:p>
            <a:fld id="{832A0DEB-255F-4E10-A396-5E78B6480EC1}" type="datetime8">
              <a:rPr lang="en-US" smtClean="0"/>
              <a:pPr/>
              <a:t>3/23/2010 9:26 PM</a:t>
            </a:fld>
            <a:endParaRPr lang="en-US" dirty="0"/>
          </a:p>
        </p:txBody>
      </p:sp>
      <p:sp>
        <p:nvSpPr>
          <p:cNvPr id="10" name="TextBox 9"/>
          <p:cNvSpPr txBox="1"/>
          <p:nvPr/>
        </p:nvSpPr>
        <p:spPr>
          <a:xfrm>
            <a:off x="285720" y="5500702"/>
            <a:ext cx="2143140" cy="646331"/>
          </a:xfrm>
          <a:prstGeom prst="rect">
            <a:avLst/>
          </a:prstGeom>
          <a:noFill/>
        </p:spPr>
        <p:txBody>
          <a:bodyPr wrap="square" rtlCol="0">
            <a:spAutoFit/>
          </a:bodyPr>
          <a:lstStyle/>
          <a:p>
            <a:r>
              <a:rPr lang="en-US" b="1" dirty="0" smtClean="0">
                <a:solidFill>
                  <a:schemeClr val="bg2">
                    <a:lumMod val="40000"/>
                    <a:lumOff val="60000"/>
                  </a:schemeClr>
                </a:solidFill>
              </a:rPr>
              <a:t>Properties of thermodynamics</a:t>
            </a:r>
            <a:endParaRPr lang="en-US" b="1" dirty="0">
              <a:solidFill>
                <a:schemeClr val="bg2">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blinds(horizontal)">
                                      <p:cBhvr>
                                        <p:cTn id="7" dur="500"/>
                                        <p:tgtEl>
                                          <p:spTgt spid="81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ox(in)">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slide(fromBottom)">
                                      <p:cBhvr>
                                        <p:cTn id="17" dur="50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4)">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804" y="71414"/>
            <a:ext cx="8229600" cy="1143000"/>
          </a:xfrm>
        </p:spPr>
        <p:txBody>
          <a:bodyPr/>
          <a:lstStyle/>
          <a:p>
            <a:pPr algn="ctr"/>
            <a:r>
              <a:rPr lang="en-US" b="1" dirty="0" smtClean="0">
                <a:solidFill>
                  <a:schemeClr val="bg2">
                    <a:lumMod val="60000"/>
                    <a:lumOff val="40000"/>
                  </a:schemeClr>
                </a:solidFill>
              </a:rPr>
              <a:t>The State Postulate </a:t>
            </a:r>
            <a:endParaRPr lang="en-US" b="1" dirty="0">
              <a:solidFill>
                <a:schemeClr val="bg2">
                  <a:lumMod val="60000"/>
                  <a:lumOff val="40000"/>
                </a:schemeClr>
              </a:solidFill>
            </a:endParaRPr>
          </a:p>
        </p:txBody>
      </p:sp>
      <p:grpSp>
        <p:nvGrpSpPr>
          <p:cNvPr id="13" name="Group 12"/>
          <p:cNvGrpSpPr/>
          <p:nvPr/>
        </p:nvGrpSpPr>
        <p:grpSpPr>
          <a:xfrm>
            <a:off x="428596" y="1857364"/>
            <a:ext cx="2143140" cy="2928958"/>
            <a:chOff x="1000100" y="2500306"/>
            <a:chExt cx="2143140" cy="2928958"/>
          </a:xfrm>
        </p:grpSpPr>
        <p:sp>
          <p:nvSpPr>
            <p:cNvPr id="8" name="Rectangle 7"/>
            <p:cNvSpPr/>
            <p:nvPr/>
          </p:nvSpPr>
          <p:spPr>
            <a:xfrm>
              <a:off x="1000100" y="5214950"/>
              <a:ext cx="2143140"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000100" y="2500306"/>
              <a:ext cx="2143140" cy="2928958"/>
              <a:chOff x="2214546" y="2500306"/>
              <a:chExt cx="2143140" cy="2928958"/>
            </a:xfrm>
          </p:grpSpPr>
          <p:sp>
            <p:nvSpPr>
              <p:cNvPr id="6" name="Rectangle 5"/>
              <p:cNvSpPr/>
              <p:nvPr/>
            </p:nvSpPr>
            <p:spPr>
              <a:xfrm>
                <a:off x="2214546" y="2500306"/>
                <a:ext cx="214314" cy="2928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43372" y="2500306"/>
                <a:ext cx="214314" cy="2928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28860" y="3214686"/>
                <a:ext cx="1714512" cy="428628"/>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28860" y="3643314"/>
                <a:ext cx="1714512" cy="1571636"/>
              </a:xfrm>
              <a:prstGeom prst="rect">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Nitrogen</a:t>
                </a:r>
                <a:r>
                  <a:rPr lang="en-US" b="1" dirty="0" smtClean="0">
                    <a:solidFill>
                      <a:srgbClr val="FF0000"/>
                    </a:solidFill>
                  </a:rPr>
                  <a:t> </a:t>
                </a:r>
                <a:endParaRPr lang="en-US" b="1" dirty="0">
                  <a:solidFill>
                    <a:srgbClr val="FF0000"/>
                  </a:solidFill>
                </a:endParaRPr>
              </a:p>
            </p:txBody>
          </p:sp>
        </p:grpSp>
      </p:grpSp>
      <p:sp>
        <p:nvSpPr>
          <p:cNvPr id="11" name="TextBox 10"/>
          <p:cNvSpPr txBox="1"/>
          <p:nvPr/>
        </p:nvSpPr>
        <p:spPr>
          <a:xfrm>
            <a:off x="500034" y="5000636"/>
            <a:ext cx="2286016" cy="830997"/>
          </a:xfrm>
          <a:prstGeom prst="rect">
            <a:avLst/>
          </a:prstGeom>
          <a:noFill/>
        </p:spPr>
        <p:txBody>
          <a:bodyPr wrap="square" rtlCol="0">
            <a:spAutoFit/>
          </a:bodyPr>
          <a:lstStyle/>
          <a:p>
            <a:r>
              <a:rPr lang="en-US" sz="2400" dirty="0" smtClean="0">
                <a:solidFill>
                  <a:schemeClr val="accent6">
                    <a:lumMod val="20000"/>
                    <a:lumOff val="80000"/>
                  </a:schemeClr>
                </a:solidFill>
              </a:rPr>
              <a:t>T = 25 C</a:t>
            </a:r>
            <a:r>
              <a:rPr lang="en-US" sz="2400" baseline="30000" dirty="0" smtClean="0">
                <a:solidFill>
                  <a:schemeClr val="accent6">
                    <a:lumMod val="20000"/>
                    <a:lumOff val="80000"/>
                  </a:schemeClr>
                </a:solidFill>
              </a:rPr>
              <a:t>0</a:t>
            </a:r>
            <a:r>
              <a:rPr lang="en-US" sz="2400" dirty="0" smtClean="0">
                <a:solidFill>
                  <a:schemeClr val="accent6">
                    <a:lumMod val="20000"/>
                    <a:lumOff val="80000"/>
                  </a:schemeClr>
                </a:solidFill>
              </a:rPr>
              <a:t> </a:t>
            </a:r>
          </a:p>
          <a:p>
            <a:r>
              <a:rPr lang="en-US" sz="2400" dirty="0" smtClean="0">
                <a:solidFill>
                  <a:schemeClr val="accent6">
                    <a:lumMod val="20000"/>
                    <a:lumOff val="80000"/>
                  </a:schemeClr>
                </a:solidFill>
              </a:rPr>
              <a:t>v = 0.9 m</a:t>
            </a:r>
            <a:r>
              <a:rPr lang="en-US" sz="2400" baseline="30000" dirty="0" smtClean="0">
                <a:solidFill>
                  <a:schemeClr val="accent6">
                    <a:lumMod val="20000"/>
                    <a:lumOff val="80000"/>
                  </a:schemeClr>
                </a:solidFill>
              </a:rPr>
              <a:t>3</a:t>
            </a:r>
            <a:r>
              <a:rPr lang="en-US" sz="2400" dirty="0" smtClean="0">
                <a:solidFill>
                  <a:schemeClr val="accent6">
                    <a:lumMod val="20000"/>
                    <a:lumOff val="80000"/>
                  </a:schemeClr>
                </a:solidFill>
              </a:rPr>
              <a:t> /kg</a:t>
            </a:r>
            <a:r>
              <a:rPr lang="en-US" sz="2400" baseline="30000" dirty="0" smtClean="0">
                <a:solidFill>
                  <a:schemeClr val="accent6">
                    <a:lumMod val="20000"/>
                    <a:lumOff val="80000"/>
                  </a:schemeClr>
                </a:solidFill>
              </a:rPr>
              <a:t>  </a:t>
            </a:r>
            <a:endParaRPr lang="en-US" sz="2400" dirty="0">
              <a:solidFill>
                <a:schemeClr val="accent6">
                  <a:lumMod val="20000"/>
                  <a:lumOff val="80000"/>
                </a:schemeClr>
              </a:solidFill>
            </a:endParaRPr>
          </a:p>
        </p:txBody>
      </p:sp>
      <p:sp>
        <p:nvSpPr>
          <p:cNvPr id="14" name="Cloud 13"/>
          <p:cNvSpPr/>
          <p:nvPr/>
        </p:nvSpPr>
        <p:spPr>
          <a:xfrm>
            <a:off x="4929190" y="1214422"/>
            <a:ext cx="3643306" cy="3643338"/>
          </a:xfrm>
          <a:prstGeom prst="cloud">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lumMod val="95000"/>
                    <a:lumOff val="5000"/>
                  </a:schemeClr>
                </a:solidFill>
              </a:rPr>
              <a:t>Compressible system </a:t>
            </a:r>
            <a:endParaRPr lang="en-US" sz="2400" b="1" dirty="0">
              <a:solidFill>
                <a:schemeClr val="bg1">
                  <a:lumMod val="95000"/>
                  <a:lumOff val="5000"/>
                </a:schemeClr>
              </a:solidFill>
            </a:endParaRPr>
          </a:p>
        </p:txBody>
      </p:sp>
      <p:cxnSp>
        <p:nvCxnSpPr>
          <p:cNvPr id="16" name="Straight Arrow Connector 15"/>
          <p:cNvCxnSpPr/>
          <p:nvPr/>
        </p:nvCxnSpPr>
        <p:spPr>
          <a:xfrm rot="10800000" flipV="1">
            <a:off x="4357686" y="3500438"/>
            <a:ext cx="1714512" cy="164307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86116" y="5072074"/>
            <a:ext cx="2571768" cy="461665"/>
          </a:xfrm>
          <a:prstGeom prst="rect">
            <a:avLst/>
          </a:prstGeom>
          <a:noFill/>
        </p:spPr>
        <p:txBody>
          <a:bodyPr wrap="square" rtlCol="0">
            <a:spAutoFit/>
          </a:bodyPr>
          <a:lstStyle/>
          <a:p>
            <a:r>
              <a:rPr lang="en-US" sz="2400" b="1" dirty="0" smtClean="0"/>
              <a:t>External Forces</a:t>
            </a:r>
            <a:r>
              <a:rPr lang="en-US" dirty="0" smtClean="0"/>
              <a:t> </a:t>
            </a:r>
            <a:endParaRPr lang="en-US" dirty="0"/>
          </a:p>
        </p:txBody>
      </p:sp>
      <p:sp>
        <p:nvSpPr>
          <p:cNvPr id="19" name="TextBox 18"/>
          <p:cNvSpPr txBox="1"/>
          <p:nvPr/>
        </p:nvSpPr>
        <p:spPr>
          <a:xfrm>
            <a:off x="2928926" y="2571744"/>
            <a:ext cx="1857388" cy="1015663"/>
          </a:xfrm>
          <a:prstGeom prst="rect">
            <a:avLst/>
          </a:prstGeom>
          <a:noFill/>
        </p:spPr>
        <p:txBody>
          <a:bodyPr wrap="square" rtlCol="0">
            <a:spAutoFit/>
          </a:bodyPr>
          <a:lstStyle/>
          <a:p>
            <a:r>
              <a:rPr lang="en-US" sz="2800" b="1" dirty="0" smtClean="0">
                <a:solidFill>
                  <a:srgbClr val="FFFF00"/>
                </a:solidFill>
              </a:rPr>
              <a:t>T = f (P)</a:t>
            </a:r>
          </a:p>
          <a:p>
            <a:r>
              <a:rPr lang="en-US" sz="1600" b="1" dirty="0" smtClean="0"/>
              <a:t>During phase change processes</a:t>
            </a:r>
            <a:endParaRPr lang="en-US" sz="2400" b="1" dirty="0"/>
          </a:p>
        </p:txBody>
      </p:sp>
      <p:sp>
        <p:nvSpPr>
          <p:cNvPr id="15" name="TextBox 14"/>
          <p:cNvSpPr txBox="1"/>
          <p:nvPr/>
        </p:nvSpPr>
        <p:spPr>
          <a:xfrm>
            <a:off x="4000496" y="5715016"/>
            <a:ext cx="2643206" cy="707886"/>
          </a:xfrm>
          <a:prstGeom prst="rect">
            <a:avLst/>
          </a:prstGeom>
          <a:noFill/>
        </p:spPr>
        <p:txBody>
          <a:bodyPr wrap="square" rtlCol="0">
            <a:spAutoFit/>
          </a:bodyPr>
          <a:lstStyle/>
          <a:p>
            <a:pPr>
              <a:buFont typeface="Arial" pitchFamily="34" charset="0"/>
              <a:buChar char="•"/>
            </a:pPr>
            <a:r>
              <a:rPr lang="en-US" sz="2000" b="1" dirty="0" smtClean="0">
                <a:solidFill>
                  <a:srgbClr val="FFC000"/>
                </a:solidFill>
              </a:rPr>
              <a:t>Intensive Property </a:t>
            </a:r>
          </a:p>
          <a:p>
            <a:pPr>
              <a:buFont typeface="Arial" pitchFamily="34" charset="0"/>
              <a:buChar char="•"/>
            </a:pPr>
            <a:r>
              <a:rPr lang="en-US" sz="2000" b="1" dirty="0" smtClean="0">
                <a:solidFill>
                  <a:srgbClr val="FFC000"/>
                </a:solidFill>
              </a:rPr>
              <a:t>Extensive property</a:t>
            </a:r>
            <a:endParaRPr lang="en-US" sz="2000" b="1" dirty="0">
              <a:solidFill>
                <a:srgbClr val="FFC000"/>
              </a:solidFill>
            </a:endParaRPr>
          </a:p>
        </p:txBody>
      </p:sp>
      <p:sp>
        <p:nvSpPr>
          <p:cNvPr id="18" name="Date Placeholder 17"/>
          <p:cNvSpPr>
            <a:spLocks noGrp="1"/>
          </p:cNvSpPr>
          <p:nvPr>
            <p:ph type="dt" sz="half" idx="10"/>
          </p:nvPr>
        </p:nvSpPr>
        <p:spPr/>
        <p:txBody>
          <a:bodyPr/>
          <a:lstStyle/>
          <a:p>
            <a:fld id="{BE1DE3C5-E42B-4C81-A351-7CFB5C20AD08}" type="datetime8">
              <a:rPr lang="en-US" smtClean="0"/>
              <a:pPr/>
              <a:t>3/23/2010 9:27 PM</a:t>
            </a:fld>
            <a:endParaRPr lang="en-US"/>
          </a:p>
        </p:txBody>
      </p:sp>
      <p:sp>
        <p:nvSpPr>
          <p:cNvPr id="20" name="TextBox 19"/>
          <p:cNvSpPr txBox="1"/>
          <p:nvPr/>
        </p:nvSpPr>
        <p:spPr>
          <a:xfrm>
            <a:off x="7286644" y="4357694"/>
            <a:ext cx="1785950" cy="2769989"/>
          </a:xfrm>
          <a:prstGeom prst="rect">
            <a:avLst/>
          </a:prstGeom>
          <a:noFill/>
        </p:spPr>
        <p:txBody>
          <a:bodyPr wrap="square" rtlCol="0">
            <a:spAutoFit/>
          </a:bodyPr>
          <a:lstStyle/>
          <a:p>
            <a:pPr algn="ctr"/>
            <a:r>
              <a:rPr lang="en-US" dirty="0" smtClean="0"/>
              <a:t>V= 12m</a:t>
            </a:r>
            <a:r>
              <a:rPr lang="en-US" baseline="30000" dirty="0" smtClean="0"/>
              <a:t>3</a:t>
            </a:r>
            <a:endParaRPr lang="en-US" dirty="0" smtClean="0"/>
          </a:p>
          <a:p>
            <a:pPr algn="ctr"/>
            <a:r>
              <a:rPr lang="en-US" dirty="0" smtClean="0"/>
              <a:t> m=3kg</a:t>
            </a:r>
          </a:p>
          <a:p>
            <a:endParaRPr lang="en-US" dirty="0" smtClean="0"/>
          </a:p>
          <a:p>
            <a:endParaRPr lang="en-US" dirty="0" smtClean="0"/>
          </a:p>
          <a:p>
            <a:endParaRPr lang="en-US" dirty="0" smtClean="0"/>
          </a:p>
          <a:p>
            <a:endParaRPr lang="en-US" dirty="0" smtClean="0"/>
          </a:p>
          <a:p>
            <a:pPr algn="ctr"/>
            <a:r>
              <a:rPr lang="en-US" dirty="0" smtClean="0"/>
              <a:t>ρ= 0.25kg/m</a:t>
            </a:r>
            <a:r>
              <a:rPr lang="en-US" baseline="30000" dirty="0" smtClean="0"/>
              <a:t>3 </a:t>
            </a:r>
            <a:r>
              <a:rPr lang="en-US" dirty="0" smtClean="0"/>
              <a:t>  </a:t>
            </a:r>
          </a:p>
          <a:p>
            <a:pPr algn="ctr"/>
            <a:r>
              <a:rPr lang="en-US" dirty="0" smtClean="0"/>
              <a:t>v= 1/ ρ=4m</a:t>
            </a:r>
            <a:r>
              <a:rPr lang="en-US" baseline="30000" dirty="0" smtClean="0"/>
              <a:t>3</a:t>
            </a:r>
            <a:r>
              <a:rPr lang="en-US" dirty="0" smtClean="0"/>
              <a:t>/kg</a:t>
            </a:r>
          </a:p>
          <a:p>
            <a:endParaRPr lang="en-US" baseline="30000" dirty="0" smtClean="0"/>
          </a:p>
          <a:p>
            <a:r>
              <a:rPr lang="en-US" baseline="30000" dirty="0" smtClean="0"/>
              <a:t> </a:t>
            </a:r>
            <a:r>
              <a:rPr lang="en-US" dirty="0" smtClean="0"/>
              <a:t>    </a:t>
            </a:r>
            <a:endParaRPr lang="en-US" baseline="30000" dirty="0" smtClean="0"/>
          </a:p>
        </p:txBody>
      </p:sp>
      <p:sp>
        <p:nvSpPr>
          <p:cNvPr id="21" name="Right Arrow 20"/>
          <p:cNvSpPr/>
          <p:nvPr/>
        </p:nvSpPr>
        <p:spPr>
          <a:xfrm rot="5400000">
            <a:off x="7643834" y="5357826"/>
            <a:ext cx="1000132" cy="285752"/>
          </a:xfrm>
          <a:prstGeom prst="rightArrow">
            <a:avLst/>
          </a:prstGeom>
          <a:blipFill>
            <a:blip r:embed="rId2"/>
            <a:tile tx="0" ty="0" sx="100000" sy="100000" flip="none" algn="tl"/>
          </a:blip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4)">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80">
                                          <p:stCondLst>
                                            <p:cond delay="0"/>
                                          </p:stCondLst>
                                        </p:cTn>
                                        <p:tgtEl>
                                          <p:spTgt spid="14"/>
                                        </p:tgtEl>
                                      </p:cBhvr>
                                    </p:animEffect>
                                    <p:anim calcmode="lin" valueType="num">
                                      <p:cBhvr>
                                        <p:cTn id="1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3" dur="26">
                                          <p:stCondLst>
                                            <p:cond delay="650"/>
                                          </p:stCondLst>
                                        </p:cTn>
                                        <p:tgtEl>
                                          <p:spTgt spid="14"/>
                                        </p:tgtEl>
                                      </p:cBhvr>
                                      <p:to x="100000" y="60000"/>
                                    </p:animScale>
                                    <p:animScale>
                                      <p:cBhvr>
                                        <p:cTn id="24" dur="166" decel="50000">
                                          <p:stCondLst>
                                            <p:cond delay="676"/>
                                          </p:stCondLst>
                                        </p:cTn>
                                        <p:tgtEl>
                                          <p:spTgt spid="14"/>
                                        </p:tgtEl>
                                      </p:cBhvr>
                                      <p:to x="100000" y="100000"/>
                                    </p:animScale>
                                    <p:animScale>
                                      <p:cBhvr>
                                        <p:cTn id="25" dur="26">
                                          <p:stCondLst>
                                            <p:cond delay="1312"/>
                                          </p:stCondLst>
                                        </p:cTn>
                                        <p:tgtEl>
                                          <p:spTgt spid="14"/>
                                        </p:tgtEl>
                                      </p:cBhvr>
                                      <p:to x="100000" y="80000"/>
                                    </p:animScale>
                                    <p:animScale>
                                      <p:cBhvr>
                                        <p:cTn id="26" dur="166" decel="50000">
                                          <p:stCondLst>
                                            <p:cond delay="1338"/>
                                          </p:stCondLst>
                                        </p:cTn>
                                        <p:tgtEl>
                                          <p:spTgt spid="14"/>
                                        </p:tgtEl>
                                      </p:cBhvr>
                                      <p:to x="100000" y="100000"/>
                                    </p:animScale>
                                    <p:animScale>
                                      <p:cBhvr>
                                        <p:cTn id="27" dur="26">
                                          <p:stCondLst>
                                            <p:cond delay="1642"/>
                                          </p:stCondLst>
                                        </p:cTn>
                                        <p:tgtEl>
                                          <p:spTgt spid="14"/>
                                        </p:tgtEl>
                                      </p:cBhvr>
                                      <p:to x="100000" y="90000"/>
                                    </p:animScale>
                                    <p:animScale>
                                      <p:cBhvr>
                                        <p:cTn id="28" dur="166" decel="50000">
                                          <p:stCondLst>
                                            <p:cond delay="1668"/>
                                          </p:stCondLst>
                                        </p:cTn>
                                        <p:tgtEl>
                                          <p:spTgt spid="14"/>
                                        </p:tgtEl>
                                      </p:cBhvr>
                                      <p:to x="100000" y="100000"/>
                                    </p:animScale>
                                    <p:animScale>
                                      <p:cBhvr>
                                        <p:cTn id="29" dur="26">
                                          <p:stCondLst>
                                            <p:cond delay="1808"/>
                                          </p:stCondLst>
                                        </p:cTn>
                                        <p:tgtEl>
                                          <p:spTgt spid="14"/>
                                        </p:tgtEl>
                                      </p:cBhvr>
                                      <p:to x="100000" y="95000"/>
                                    </p:animScale>
                                    <p:animScale>
                                      <p:cBhvr>
                                        <p:cTn id="30" dur="166" decel="50000">
                                          <p:stCondLst>
                                            <p:cond delay="1834"/>
                                          </p:stCondLst>
                                        </p:cTn>
                                        <p:tgtEl>
                                          <p:spTgt spid="1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80">
                                          <p:stCondLst>
                                            <p:cond delay="0"/>
                                          </p:stCondLst>
                                        </p:cTn>
                                        <p:tgtEl>
                                          <p:spTgt spid="16"/>
                                        </p:tgtEl>
                                      </p:cBhvr>
                                    </p:animEffect>
                                    <p:anim calcmode="lin" valueType="num">
                                      <p:cBhvr>
                                        <p:cTn id="3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1" dur="26">
                                          <p:stCondLst>
                                            <p:cond delay="650"/>
                                          </p:stCondLst>
                                        </p:cTn>
                                        <p:tgtEl>
                                          <p:spTgt spid="16"/>
                                        </p:tgtEl>
                                      </p:cBhvr>
                                      <p:to x="100000" y="60000"/>
                                    </p:animScale>
                                    <p:animScale>
                                      <p:cBhvr>
                                        <p:cTn id="42" dur="166" decel="50000">
                                          <p:stCondLst>
                                            <p:cond delay="676"/>
                                          </p:stCondLst>
                                        </p:cTn>
                                        <p:tgtEl>
                                          <p:spTgt spid="16"/>
                                        </p:tgtEl>
                                      </p:cBhvr>
                                      <p:to x="100000" y="100000"/>
                                    </p:animScale>
                                    <p:animScale>
                                      <p:cBhvr>
                                        <p:cTn id="43" dur="26">
                                          <p:stCondLst>
                                            <p:cond delay="1312"/>
                                          </p:stCondLst>
                                        </p:cTn>
                                        <p:tgtEl>
                                          <p:spTgt spid="16"/>
                                        </p:tgtEl>
                                      </p:cBhvr>
                                      <p:to x="100000" y="80000"/>
                                    </p:animScale>
                                    <p:animScale>
                                      <p:cBhvr>
                                        <p:cTn id="44" dur="166" decel="50000">
                                          <p:stCondLst>
                                            <p:cond delay="1338"/>
                                          </p:stCondLst>
                                        </p:cTn>
                                        <p:tgtEl>
                                          <p:spTgt spid="16"/>
                                        </p:tgtEl>
                                      </p:cBhvr>
                                      <p:to x="100000" y="100000"/>
                                    </p:animScale>
                                    <p:animScale>
                                      <p:cBhvr>
                                        <p:cTn id="45" dur="26">
                                          <p:stCondLst>
                                            <p:cond delay="1642"/>
                                          </p:stCondLst>
                                        </p:cTn>
                                        <p:tgtEl>
                                          <p:spTgt spid="16"/>
                                        </p:tgtEl>
                                      </p:cBhvr>
                                      <p:to x="100000" y="90000"/>
                                    </p:animScale>
                                    <p:animScale>
                                      <p:cBhvr>
                                        <p:cTn id="46" dur="166" decel="50000">
                                          <p:stCondLst>
                                            <p:cond delay="1668"/>
                                          </p:stCondLst>
                                        </p:cTn>
                                        <p:tgtEl>
                                          <p:spTgt spid="16"/>
                                        </p:tgtEl>
                                      </p:cBhvr>
                                      <p:to x="100000" y="100000"/>
                                    </p:animScale>
                                    <p:animScale>
                                      <p:cBhvr>
                                        <p:cTn id="47" dur="26">
                                          <p:stCondLst>
                                            <p:cond delay="1808"/>
                                          </p:stCondLst>
                                        </p:cTn>
                                        <p:tgtEl>
                                          <p:spTgt spid="16"/>
                                        </p:tgtEl>
                                      </p:cBhvr>
                                      <p:to x="100000" y="95000"/>
                                    </p:animScale>
                                    <p:animScale>
                                      <p:cBhvr>
                                        <p:cTn id="48" dur="166" decel="50000">
                                          <p:stCondLst>
                                            <p:cond delay="1834"/>
                                          </p:stCondLst>
                                        </p:cTn>
                                        <p:tgtEl>
                                          <p:spTgt spid="16"/>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800" decel="100000"/>
                                        <p:tgtEl>
                                          <p:spTgt spid="17"/>
                                        </p:tgtEl>
                                      </p:cBhvr>
                                    </p:animEffect>
                                    <p:anim calcmode="lin" valueType="num">
                                      <p:cBhvr>
                                        <p:cTn id="54" dur="800" decel="100000" fill="hold"/>
                                        <p:tgtEl>
                                          <p:spTgt spid="17"/>
                                        </p:tgtEl>
                                        <p:attrNameLst>
                                          <p:attrName>style.rotation</p:attrName>
                                        </p:attrNameLst>
                                      </p:cBhvr>
                                      <p:tavLst>
                                        <p:tav tm="0">
                                          <p:val>
                                            <p:fltVal val="-90"/>
                                          </p:val>
                                        </p:tav>
                                        <p:tav tm="100000">
                                          <p:val>
                                            <p:fltVal val="0"/>
                                          </p:val>
                                        </p:tav>
                                      </p:tavLst>
                                    </p:anim>
                                    <p:anim calcmode="lin" valueType="num">
                                      <p:cBhvr>
                                        <p:cTn id="55" dur="800" decel="100000" fill="hold"/>
                                        <p:tgtEl>
                                          <p:spTgt spid="17"/>
                                        </p:tgtEl>
                                        <p:attrNameLst>
                                          <p:attrName>ppt_x</p:attrName>
                                        </p:attrNameLst>
                                      </p:cBhvr>
                                      <p:tavLst>
                                        <p:tav tm="0">
                                          <p:val>
                                            <p:strVal val="#ppt_x+0.4"/>
                                          </p:val>
                                        </p:tav>
                                        <p:tav tm="100000">
                                          <p:val>
                                            <p:strVal val="#ppt_x-0.05"/>
                                          </p:val>
                                        </p:tav>
                                      </p:tavLst>
                                    </p:anim>
                                    <p:anim calcmode="lin" valueType="num">
                                      <p:cBhvr>
                                        <p:cTn id="56" dur="800" decel="100000" fill="hold"/>
                                        <p:tgtEl>
                                          <p:spTgt spid="17"/>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Scale>
                                      <p:cBhvr>
                                        <p:cTn id="63"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9"/>
                                        </p:tgtEl>
                                        <p:attrNameLst>
                                          <p:attrName>ppt_x</p:attrName>
                                          <p:attrName>ppt_y</p:attrName>
                                        </p:attrNameLst>
                                      </p:cBhvr>
                                    </p:animMotion>
                                    <p:animEffect transition="in" filter="fade">
                                      <p:cBhvr>
                                        <p:cTn id="65" dur="10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blinds(horizontal)">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7"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pPr algn="ctr"/>
            <a:r>
              <a:rPr lang="en-US" sz="5400" b="1" dirty="0" smtClean="0">
                <a:solidFill>
                  <a:schemeClr val="bg2">
                    <a:lumMod val="60000"/>
                    <a:lumOff val="40000"/>
                  </a:schemeClr>
                </a:solidFill>
              </a:rPr>
              <a:t>Equilibrium </a:t>
            </a:r>
            <a:endParaRPr lang="en-US" sz="5400" b="1" dirty="0">
              <a:solidFill>
                <a:schemeClr val="bg2">
                  <a:lumMod val="60000"/>
                  <a:lumOff val="40000"/>
                </a:schemeClr>
              </a:solidFill>
            </a:endParaRPr>
          </a:p>
        </p:txBody>
      </p:sp>
      <p:grpSp>
        <p:nvGrpSpPr>
          <p:cNvPr id="15" name="Group 14"/>
          <p:cNvGrpSpPr/>
          <p:nvPr/>
        </p:nvGrpSpPr>
        <p:grpSpPr>
          <a:xfrm>
            <a:off x="285720" y="1139595"/>
            <a:ext cx="2571768" cy="3432413"/>
            <a:chOff x="642910" y="1146373"/>
            <a:chExt cx="2571768" cy="3432413"/>
          </a:xfrm>
        </p:grpSpPr>
        <p:sp>
          <p:nvSpPr>
            <p:cNvPr id="4" name="Cloud 3"/>
            <p:cNvSpPr/>
            <p:nvPr/>
          </p:nvSpPr>
          <p:spPr>
            <a:xfrm>
              <a:off x="642910" y="1146373"/>
              <a:ext cx="2571768" cy="2786082"/>
            </a:xfrm>
            <a:prstGeom prst="cloud">
              <a:avLst/>
            </a:prstGeom>
            <a:solidFill>
              <a:schemeClr val="accent5">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p>
            <a:p>
              <a:pPr algn="ctr"/>
              <a:r>
                <a:rPr lang="en-US" dirty="0" smtClean="0"/>
                <a:t>20 c</a:t>
              </a:r>
              <a:r>
                <a:rPr lang="en-US" baseline="30000" dirty="0" smtClean="0"/>
                <a:t>0              </a:t>
              </a:r>
              <a:r>
                <a:rPr lang="en-US" dirty="0" smtClean="0"/>
                <a:t>23 c</a:t>
              </a:r>
              <a:r>
                <a:rPr lang="en-US" baseline="30000" dirty="0" smtClean="0"/>
                <a:t>0</a:t>
              </a:r>
            </a:p>
            <a:p>
              <a:pPr algn="ctr"/>
              <a:endParaRPr lang="en-US" baseline="30000" dirty="0" smtClean="0"/>
            </a:p>
            <a:p>
              <a:pPr algn="ctr"/>
              <a:endParaRPr lang="en-US" baseline="30000" dirty="0" smtClean="0"/>
            </a:p>
            <a:p>
              <a:pPr algn="ctr"/>
              <a:r>
                <a:rPr lang="en-US" dirty="0" smtClean="0"/>
                <a:t>30 c</a:t>
              </a:r>
              <a:r>
                <a:rPr lang="en-US" baseline="30000" dirty="0" smtClean="0"/>
                <a:t>0</a:t>
              </a:r>
            </a:p>
            <a:p>
              <a:pPr algn="ctr"/>
              <a:endParaRPr lang="en-US" dirty="0" smtClean="0"/>
            </a:p>
            <a:p>
              <a:pPr algn="ctr"/>
              <a:r>
                <a:rPr lang="en-US" dirty="0" smtClean="0"/>
                <a:t>35c</a:t>
              </a:r>
              <a:r>
                <a:rPr lang="en-US" baseline="30000" dirty="0" smtClean="0"/>
                <a:t>0</a:t>
              </a:r>
              <a:r>
                <a:rPr lang="en-US" dirty="0" smtClean="0"/>
                <a:t>         40 c</a:t>
              </a:r>
              <a:r>
                <a:rPr lang="en-US" baseline="30000" dirty="0" smtClean="0"/>
                <a:t>0</a:t>
              </a:r>
            </a:p>
            <a:p>
              <a:pPr algn="ctr"/>
              <a:endParaRPr lang="en-US" baseline="30000" dirty="0" smtClean="0"/>
            </a:p>
            <a:p>
              <a:pPr algn="ctr"/>
              <a:r>
                <a:rPr lang="en-US" dirty="0" smtClean="0"/>
                <a:t>    40 c</a:t>
              </a:r>
              <a:r>
                <a:rPr lang="en-US" baseline="30000" dirty="0" smtClean="0"/>
                <a:t>0</a:t>
              </a:r>
              <a:endParaRPr lang="en-US" dirty="0"/>
            </a:p>
          </p:txBody>
        </p:sp>
        <p:sp>
          <p:nvSpPr>
            <p:cNvPr id="9" name="TextBox 8"/>
            <p:cNvSpPr txBox="1"/>
            <p:nvPr/>
          </p:nvSpPr>
          <p:spPr>
            <a:xfrm>
              <a:off x="642910" y="3932455"/>
              <a:ext cx="2071702" cy="646331"/>
            </a:xfrm>
            <a:prstGeom prst="rect">
              <a:avLst/>
            </a:prstGeom>
            <a:noFill/>
          </p:spPr>
          <p:txBody>
            <a:bodyPr wrap="square" rtlCol="0">
              <a:spAutoFit/>
            </a:bodyPr>
            <a:lstStyle/>
            <a:p>
              <a:pPr algn="ctr"/>
              <a:r>
                <a:rPr lang="en-US" dirty="0" smtClean="0"/>
                <a:t>Before thermal equilibrium </a:t>
              </a:r>
              <a:endParaRPr lang="en-US" dirty="0"/>
            </a:p>
          </p:txBody>
        </p:sp>
      </p:grpSp>
      <p:grpSp>
        <p:nvGrpSpPr>
          <p:cNvPr id="16" name="Group 15"/>
          <p:cNvGrpSpPr/>
          <p:nvPr/>
        </p:nvGrpSpPr>
        <p:grpSpPr>
          <a:xfrm>
            <a:off x="6215074" y="2282603"/>
            <a:ext cx="2571768" cy="3646727"/>
            <a:chOff x="3428992" y="2500306"/>
            <a:chExt cx="2571768" cy="3646727"/>
          </a:xfrm>
        </p:grpSpPr>
        <p:sp>
          <p:nvSpPr>
            <p:cNvPr id="8" name="Cloud 7"/>
            <p:cNvSpPr/>
            <p:nvPr/>
          </p:nvSpPr>
          <p:spPr>
            <a:xfrm>
              <a:off x="3428992" y="2500306"/>
              <a:ext cx="2571768" cy="2786082"/>
            </a:xfrm>
            <a:prstGeom prst="cloud">
              <a:avLst/>
            </a:prstGeom>
            <a:solidFill>
              <a:schemeClr val="tx2">
                <a:lumMod val="2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 </a:t>
              </a:r>
            </a:p>
            <a:p>
              <a:pPr algn="ctr"/>
              <a:r>
                <a:rPr lang="en-US" dirty="0" smtClean="0"/>
                <a:t>   32 c</a:t>
              </a:r>
              <a:r>
                <a:rPr lang="en-US" baseline="30000" dirty="0" smtClean="0"/>
                <a:t>0          </a:t>
              </a:r>
              <a:r>
                <a:rPr lang="en-US" dirty="0" smtClean="0"/>
                <a:t>32 c</a:t>
              </a:r>
              <a:r>
                <a:rPr lang="en-US" baseline="30000" dirty="0" smtClean="0"/>
                <a:t>0</a:t>
              </a:r>
            </a:p>
            <a:p>
              <a:pPr algn="ctr"/>
              <a:endParaRPr lang="en-US" baseline="30000" dirty="0" smtClean="0"/>
            </a:p>
            <a:p>
              <a:pPr algn="ctr"/>
              <a:endParaRPr lang="en-US" baseline="30000" dirty="0" smtClean="0"/>
            </a:p>
            <a:p>
              <a:pPr algn="ctr"/>
              <a:r>
                <a:rPr lang="en-US" dirty="0" smtClean="0"/>
                <a:t>32 c</a:t>
              </a:r>
              <a:r>
                <a:rPr lang="en-US" baseline="30000" dirty="0" smtClean="0"/>
                <a:t>0</a:t>
              </a:r>
            </a:p>
            <a:p>
              <a:pPr algn="ctr"/>
              <a:endParaRPr lang="en-US" dirty="0" smtClean="0"/>
            </a:p>
            <a:p>
              <a:pPr algn="ctr"/>
              <a:r>
                <a:rPr lang="en-US" dirty="0" smtClean="0"/>
                <a:t>32c</a:t>
              </a:r>
              <a:r>
                <a:rPr lang="en-US" baseline="30000" dirty="0" smtClean="0"/>
                <a:t>0</a:t>
              </a:r>
              <a:r>
                <a:rPr lang="en-US" dirty="0" smtClean="0"/>
                <a:t>          32 c</a:t>
              </a:r>
              <a:r>
                <a:rPr lang="en-US" baseline="30000" dirty="0" smtClean="0"/>
                <a:t>0</a:t>
              </a:r>
            </a:p>
            <a:p>
              <a:pPr algn="ctr"/>
              <a:endParaRPr lang="en-US" dirty="0" smtClean="0"/>
            </a:p>
            <a:p>
              <a:pPr algn="ctr"/>
              <a:r>
                <a:rPr lang="en-US" dirty="0" smtClean="0"/>
                <a:t>     32 c</a:t>
              </a:r>
              <a:r>
                <a:rPr lang="en-US" baseline="30000" dirty="0" smtClean="0"/>
                <a:t>0</a:t>
              </a:r>
              <a:endParaRPr lang="en-US" dirty="0"/>
            </a:p>
          </p:txBody>
        </p:sp>
        <p:sp>
          <p:nvSpPr>
            <p:cNvPr id="10" name="TextBox 9"/>
            <p:cNvSpPr txBox="1"/>
            <p:nvPr/>
          </p:nvSpPr>
          <p:spPr>
            <a:xfrm>
              <a:off x="3929058" y="5500702"/>
              <a:ext cx="2071702" cy="646331"/>
            </a:xfrm>
            <a:prstGeom prst="rect">
              <a:avLst/>
            </a:prstGeom>
            <a:noFill/>
          </p:spPr>
          <p:txBody>
            <a:bodyPr wrap="square" rtlCol="0">
              <a:spAutoFit/>
            </a:bodyPr>
            <a:lstStyle/>
            <a:p>
              <a:r>
                <a:rPr lang="en-US" dirty="0" smtClean="0"/>
                <a:t>After thermal equilibrium </a:t>
              </a:r>
              <a:endParaRPr lang="en-US" dirty="0"/>
            </a:p>
          </p:txBody>
        </p:sp>
      </p:grpSp>
      <p:sp>
        <p:nvSpPr>
          <p:cNvPr id="11" name="TextBox 10"/>
          <p:cNvSpPr txBox="1"/>
          <p:nvPr/>
        </p:nvSpPr>
        <p:spPr>
          <a:xfrm>
            <a:off x="5572132" y="1357298"/>
            <a:ext cx="3143272" cy="400110"/>
          </a:xfrm>
          <a:prstGeom prst="rect">
            <a:avLst/>
          </a:prstGeom>
          <a:noFill/>
        </p:spPr>
        <p:txBody>
          <a:bodyPr wrap="square" rtlCol="0">
            <a:spAutoFit/>
          </a:bodyPr>
          <a:lstStyle/>
          <a:p>
            <a:pPr>
              <a:buFont typeface="Arial" pitchFamily="34" charset="0"/>
              <a:buChar char="•"/>
            </a:pPr>
            <a:r>
              <a:rPr lang="en-US" sz="2000" dirty="0" smtClean="0">
                <a:solidFill>
                  <a:srgbClr val="FFFF00"/>
                </a:solidFill>
              </a:rPr>
              <a:t>Mechanical Equilibrium </a:t>
            </a:r>
          </a:p>
        </p:txBody>
      </p:sp>
      <p:sp>
        <p:nvSpPr>
          <p:cNvPr id="13" name="Rectangle 12"/>
          <p:cNvSpPr/>
          <p:nvPr/>
        </p:nvSpPr>
        <p:spPr>
          <a:xfrm>
            <a:off x="357158" y="5643578"/>
            <a:ext cx="2102627" cy="369332"/>
          </a:xfrm>
          <a:prstGeom prst="rect">
            <a:avLst/>
          </a:prstGeom>
        </p:spPr>
        <p:txBody>
          <a:bodyPr wrap="none">
            <a:spAutoFit/>
          </a:bodyPr>
          <a:lstStyle/>
          <a:p>
            <a:pPr>
              <a:buFont typeface="Arial" pitchFamily="34" charset="0"/>
              <a:buChar char="•"/>
            </a:pPr>
            <a:r>
              <a:rPr lang="en-US" dirty="0" smtClean="0">
                <a:solidFill>
                  <a:srgbClr val="FFFF00"/>
                </a:solidFill>
              </a:rPr>
              <a:t>Phase Equilibrium</a:t>
            </a:r>
          </a:p>
        </p:txBody>
      </p:sp>
      <p:sp>
        <p:nvSpPr>
          <p:cNvPr id="14" name="Rectangle 13"/>
          <p:cNvSpPr/>
          <p:nvPr/>
        </p:nvSpPr>
        <p:spPr>
          <a:xfrm>
            <a:off x="4572000" y="6143644"/>
            <a:ext cx="2467342" cy="369332"/>
          </a:xfrm>
          <a:prstGeom prst="rect">
            <a:avLst/>
          </a:prstGeom>
        </p:spPr>
        <p:txBody>
          <a:bodyPr wrap="none">
            <a:spAutoFit/>
          </a:bodyPr>
          <a:lstStyle/>
          <a:p>
            <a:pPr>
              <a:buFont typeface="Arial" pitchFamily="34" charset="0"/>
              <a:buChar char="•"/>
            </a:pPr>
            <a:r>
              <a:rPr lang="en-US" dirty="0" smtClean="0">
                <a:solidFill>
                  <a:srgbClr val="FFFF00"/>
                </a:solidFill>
              </a:rPr>
              <a:t>Chemical Equilibrium</a:t>
            </a:r>
            <a:endParaRPr lang="en-US" dirty="0">
              <a:solidFill>
                <a:srgbClr val="FFFF00"/>
              </a:solidFill>
            </a:endParaRPr>
          </a:p>
        </p:txBody>
      </p:sp>
      <p:grpSp>
        <p:nvGrpSpPr>
          <p:cNvPr id="62" name="Group 61"/>
          <p:cNvGrpSpPr/>
          <p:nvPr/>
        </p:nvGrpSpPr>
        <p:grpSpPr>
          <a:xfrm>
            <a:off x="2428860" y="2428868"/>
            <a:ext cx="3786214" cy="3357586"/>
            <a:chOff x="2428860" y="2428868"/>
            <a:chExt cx="3786214" cy="3357586"/>
          </a:xfrm>
        </p:grpSpPr>
        <p:grpSp>
          <p:nvGrpSpPr>
            <p:cNvPr id="60" name="Group 59"/>
            <p:cNvGrpSpPr/>
            <p:nvPr/>
          </p:nvGrpSpPr>
          <p:grpSpPr>
            <a:xfrm>
              <a:off x="2428860" y="3286124"/>
              <a:ext cx="3786214" cy="2500330"/>
              <a:chOff x="571472" y="4357694"/>
              <a:chExt cx="3786214" cy="2500330"/>
            </a:xfrm>
          </p:grpSpPr>
          <p:grpSp>
            <p:nvGrpSpPr>
              <p:cNvPr id="58" name="Group 57"/>
              <p:cNvGrpSpPr/>
              <p:nvPr/>
            </p:nvGrpSpPr>
            <p:grpSpPr>
              <a:xfrm>
                <a:off x="571472" y="4357694"/>
                <a:ext cx="3786214" cy="2500330"/>
                <a:chOff x="571472" y="4357694"/>
                <a:chExt cx="3786214" cy="2500330"/>
              </a:xfrm>
            </p:grpSpPr>
            <p:grpSp>
              <p:nvGrpSpPr>
                <p:cNvPr id="56" name="Group 55"/>
                <p:cNvGrpSpPr/>
                <p:nvPr/>
              </p:nvGrpSpPr>
              <p:grpSpPr>
                <a:xfrm>
                  <a:off x="571472" y="4357694"/>
                  <a:ext cx="3786214" cy="2500330"/>
                  <a:chOff x="857224" y="4429132"/>
                  <a:chExt cx="3786214" cy="2500330"/>
                </a:xfrm>
              </p:grpSpPr>
              <p:grpSp>
                <p:nvGrpSpPr>
                  <p:cNvPr id="28" name="Group 27"/>
                  <p:cNvGrpSpPr/>
                  <p:nvPr/>
                </p:nvGrpSpPr>
                <p:grpSpPr>
                  <a:xfrm>
                    <a:off x="857224" y="4857760"/>
                    <a:ext cx="3786214" cy="2071702"/>
                    <a:chOff x="857224" y="4857760"/>
                    <a:chExt cx="3786214" cy="2071702"/>
                  </a:xfrm>
                </p:grpSpPr>
                <p:grpSp>
                  <p:nvGrpSpPr>
                    <p:cNvPr id="20" name="Group 19"/>
                    <p:cNvGrpSpPr/>
                    <p:nvPr/>
                  </p:nvGrpSpPr>
                  <p:grpSpPr>
                    <a:xfrm>
                      <a:off x="857224" y="4857760"/>
                      <a:ext cx="1571849" cy="1285884"/>
                      <a:chOff x="1467863" y="5143512"/>
                      <a:chExt cx="1175311" cy="1214446"/>
                    </a:xfrm>
                  </p:grpSpPr>
                  <p:sp>
                    <p:nvSpPr>
                      <p:cNvPr id="18" name="Flowchart: Magnetic Disk 17"/>
                      <p:cNvSpPr/>
                      <p:nvPr/>
                    </p:nvSpPr>
                    <p:spPr>
                      <a:xfrm>
                        <a:off x="1785918" y="5143512"/>
                        <a:ext cx="857256" cy="1214446"/>
                      </a:xfrm>
                      <a:prstGeom prst="flowChartMagneticDisk">
                        <a:avLst/>
                      </a:prstGeom>
                      <a:solidFill>
                        <a:schemeClr val="tx2">
                          <a:lumMod val="1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rgbClr val="C00000"/>
                          </a:solidFill>
                        </a:endParaRPr>
                      </a:p>
                      <a:p>
                        <a:pPr algn="ctr"/>
                        <a:r>
                          <a:rPr lang="en-US" sz="1400" b="1" dirty="0" smtClean="0">
                            <a:solidFill>
                              <a:srgbClr val="C00000"/>
                            </a:solidFill>
                          </a:rPr>
                          <a:t>Hot</a:t>
                        </a:r>
                      </a:p>
                      <a:p>
                        <a:pPr algn="ctr"/>
                        <a:r>
                          <a:rPr lang="en-US" sz="1400" b="1" dirty="0" smtClean="0">
                            <a:solidFill>
                              <a:srgbClr val="C00000"/>
                            </a:solidFill>
                          </a:rPr>
                          <a:t>Coffee</a:t>
                        </a:r>
                      </a:p>
                      <a:p>
                        <a:pPr algn="ctr"/>
                        <a:r>
                          <a:rPr lang="en-US" sz="1400" b="1" dirty="0" smtClean="0">
                            <a:solidFill>
                              <a:srgbClr val="C00000"/>
                            </a:solidFill>
                          </a:rPr>
                          <a:t>70c</a:t>
                        </a:r>
                        <a:r>
                          <a:rPr lang="en-US" sz="1400" b="1" baseline="30000" dirty="0" smtClean="0">
                            <a:solidFill>
                              <a:srgbClr val="C00000"/>
                            </a:solidFill>
                          </a:rPr>
                          <a:t>0</a:t>
                        </a:r>
                      </a:p>
                    </p:txBody>
                  </p:sp>
                  <p:sp>
                    <p:nvSpPr>
                      <p:cNvPr id="19" name="Block Arc 18"/>
                      <p:cNvSpPr/>
                      <p:nvPr/>
                    </p:nvSpPr>
                    <p:spPr>
                      <a:xfrm rot="17153877">
                        <a:off x="1485106" y="5457211"/>
                        <a:ext cx="704641" cy="739128"/>
                      </a:xfrm>
                      <a:prstGeom prst="blockArc">
                        <a:avLst>
                          <a:gd name="adj1" fmla="val 10800000"/>
                          <a:gd name="adj2" fmla="val 20079331"/>
                          <a:gd name="adj3" fmla="val 13753"/>
                        </a:avLst>
                      </a:prstGeom>
                      <a:solidFill>
                        <a:schemeClr val="tx2">
                          <a:lumMod val="1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grpSp>
                <p:sp>
                  <p:nvSpPr>
                    <p:cNvPr id="27" name="TextBox 26"/>
                    <p:cNvSpPr txBox="1"/>
                    <p:nvPr/>
                  </p:nvSpPr>
                  <p:spPr>
                    <a:xfrm>
                      <a:off x="1428728" y="6283131"/>
                      <a:ext cx="3214710" cy="646331"/>
                    </a:xfrm>
                    <a:prstGeom prst="rect">
                      <a:avLst/>
                    </a:prstGeom>
                    <a:noFill/>
                  </p:spPr>
                  <p:txBody>
                    <a:bodyPr wrap="square" rtlCol="0">
                      <a:spAutoFit/>
                    </a:bodyPr>
                    <a:lstStyle/>
                    <a:p>
                      <a:r>
                        <a:rPr lang="en-US" dirty="0" smtClean="0"/>
                        <a:t>Heat Flow in the direction </a:t>
                      </a:r>
                    </a:p>
                    <a:p>
                      <a:r>
                        <a:rPr lang="en-US" dirty="0" smtClean="0"/>
                        <a:t>of decreasing temperature</a:t>
                      </a:r>
                      <a:endParaRPr lang="en-US" dirty="0"/>
                    </a:p>
                  </p:txBody>
                </p:sp>
              </p:grpSp>
              <p:sp>
                <p:nvSpPr>
                  <p:cNvPr id="33" name="Freeform 32"/>
                  <p:cNvSpPr/>
                  <p:nvPr/>
                </p:nvSpPr>
                <p:spPr>
                  <a:xfrm>
                    <a:off x="1714480" y="4929198"/>
                    <a:ext cx="263237" cy="334185"/>
                  </a:xfrm>
                  <a:custGeom>
                    <a:avLst/>
                    <a:gdLst>
                      <a:gd name="connsiteX0" fmla="*/ 0 w 263237"/>
                      <a:gd name="connsiteY0" fmla="*/ 332509 h 334185"/>
                      <a:gd name="connsiteX1" fmla="*/ 124691 w 263237"/>
                      <a:gd name="connsiteY1" fmla="*/ 318654 h 334185"/>
                      <a:gd name="connsiteX2" fmla="*/ 138546 w 263237"/>
                      <a:gd name="connsiteY2" fmla="*/ 277091 h 334185"/>
                      <a:gd name="connsiteX3" fmla="*/ 193964 w 263237"/>
                      <a:gd name="connsiteY3" fmla="*/ 0 h 334185"/>
                      <a:gd name="connsiteX4" fmla="*/ 263237 w 263237"/>
                      <a:gd name="connsiteY4" fmla="*/ 13854 h 334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37" h="334185">
                        <a:moveTo>
                          <a:pt x="0" y="332509"/>
                        </a:moveTo>
                        <a:cubicBezTo>
                          <a:pt x="41564" y="327891"/>
                          <a:pt x="85863" y="334185"/>
                          <a:pt x="124691" y="318654"/>
                        </a:cubicBezTo>
                        <a:cubicBezTo>
                          <a:pt x="138250" y="313230"/>
                          <a:pt x="137161" y="291629"/>
                          <a:pt x="138546" y="277091"/>
                        </a:cubicBezTo>
                        <a:cubicBezTo>
                          <a:pt x="164596" y="3569"/>
                          <a:pt x="80873" y="75393"/>
                          <a:pt x="193964" y="0"/>
                        </a:cubicBezTo>
                        <a:cubicBezTo>
                          <a:pt x="244290" y="16775"/>
                          <a:pt x="220924" y="13854"/>
                          <a:pt x="263237" y="13854"/>
                        </a:cubicBezTo>
                      </a:path>
                    </a:pathLst>
                  </a:custGeom>
                  <a:solidFill>
                    <a:schemeClr val="tx1">
                      <a:lumMod val="50000"/>
                    </a:schemeClr>
                  </a:solidFill>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2022764" y="4696691"/>
                    <a:ext cx="112296" cy="401782"/>
                  </a:xfrm>
                  <a:custGeom>
                    <a:avLst/>
                    <a:gdLst>
                      <a:gd name="connsiteX0" fmla="*/ 27709 w 112296"/>
                      <a:gd name="connsiteY0" fmla="*/ 401782 h 401782"/>
                      <a:gd name="connsiteX1" fmla="*/ 55418 w 112296"/>
                      <a:gd name="connsiteY1" fmla="*/ 221673 h 401782"/>
                      <a:gd name="connsiteX2" fmla="*/ 0 w 112296"/>
                      <a:gd name="connsiteY2" fmla="*/ 138545 h 401782"/>
                      <a:gd name="connsiteX3" fmla="*/ 41563 w 112296"/>
                      <a:gd name="connsiteY3" fmla="*/ 110836 h 401782"/>
                      <a:gd name="connsiteX4" fmla="*/ 83127 w 112296"/>
                      <a:gd name="connsiteY4" fmla="*/ 96982 h 401782"/>
                      <a:gd name="connsiteX5" fmla="*/ 110836 w 112296"/>
                      <a:gd name="connsiteY5" fmla="*/ 0 h 4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96" h="401782">
                        <a:moveTo>
                          <a:pt x="27709" y="401782"/>
                        </a:moveTo>
                        <a:cubicBezTo>
                          <a:pt x="61639" y="322612"/>
                          <a:pt x="89989" y="304644"/>
                          <a:pt x="55418" y="221673"/>
                        </a:cubicBezTo>
                        <a:cubicBezTo>
                          <a:pt x="42610" y="190932"/>
                          <a:pt x="0" y="138545"/>
                          <a:pt x="0" y="138545"/>
                        </a:cubicBezTo>
                        <a:cubicBezTo>
                          <a:pt x="13854" y="129309"/>
                          <a:pt x="26670" y="118282"/>
                          <a:pt x="41563" y="110836"/>
                        </a:cubicBezTo>
                        <a:cubicBezTo>
                          <a:pt x="54625" y="104305"/>
                          <a:pt x="74639" y="108866"/>
                          <a:pt x="83127" y="96982"/>
                        </a:cubicBezTo>
                        <a:cubicBezTo>
                          <a:pt x="112296" y="56145"/>
                          <a:pt x="110836" y="35683"/>
                          <a:pt x="110836" y="0"/>
                        </a:cubicBezTo>
                      </a:path>
                    </a:pathLst>
                  </a:custGeom>
                  <a:solidFill>
                    <a:schemeClr val="tx1">
                      <a:lumMod val="50000"/>
                    </a:schemeClr>
                  </a:solidFill>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2175164" y="4849091"/>
                    <a:ext cx="112296" cy="401782"/>
                  </a:xfrm>
                  <a:custGeom>
                    <a:avLst/>
                    <a:gdLst>
                      <a:gd name="connsiteX0" fmla="*/ 27709 w 112296"/>
                      <a:gd name="connsiteY0" fmla="*/ 401782 h 401782"/>
                      <a:gd name="connsiteX1" fmla="*/ 55418 w 112296"/>
                      <a:gd name="connsiteY1" fmla="*/ 221673 h 401782"/>
                      <a:gd name="connsiteX2" fmla="*/ 0 w 112296"/>
                      <a:gd name="connsiteY2" fmla="*/ 138545 h 401782"/>
                      <a:gd name="connsiteX3" fmla="*/ 41563 w 112296"/>
                      <a:gd name="connsiteY3" fmla="*/ 110836 h 401782"/>
                      <a:gd name="connsiteX4" fmla="*/ 83127 w 112296"/>
                      <a:gd name="connsiteY4" fmla="*/ 96982 h 401782"/>
                      <a:gd name="connsiteX5" fmla="*/ 110836 w 112296"/>
                      <a:gd name="connsiteY5" fmla="*/ 0 h 4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96" h="401782">
                        <a:moveTo>
                          <a:pt x="27709" y="401782"/>
                        </a:moveTo>
                        <a:cubicBezTo>
                          <a:pt x="61639" y="322612"/>
                          <a:pt x="89989" y="304644"/>
                          <a:pt x="55418" y="221673"/>
                        </a:cubicBezTo>
                        <a:cubicBezTo>
                          <a:pt x="42610" y="190932"/>
                          <a:pt x="0" y="138545"/>
                          <a:pt x="0" y="138545"/>
                        </a:cubicBezTo>
                        <a:cubicBezTo>
                          <a:pt x="13854" y="129309"/>
                          <a:pt x="26670" y="118282"/>
                          <a:pt x="41563" y="110836"/>
                        </a:cubicBezTo>
                        <a:cubicBezTo>
                          <a:pt x="54625" y="104305"/>
                          <a:pt x="74639" y="108866"/>
                          <a:pt x="83127" y="96982"/>
                        </a:cubicBezTo>
                        <a:cubicBezTo>
                          <a:pt x="112296" y="56145"/>
                          <a:pt x="110836" y="35683"/>
                          <a:pt x="110836" y="0"/>
                        </a:cubicBezTo>
                      </a:path>
                    </a:pathLst>
                  </a:custGeom>
                  <a:solidFill>
                    <a:schemeClr val="tx1">
                      <a:lumMod val="50000"/>
                    </a:schemeClr>
                  </a:solidFill>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1500166" y="4714884"/>
                    <a:ext cx="112296" cy="401782"/>
                  </a:xfrm>
                  <a:custGeom>
                    <a:avLst/>
                    <a:gdLst>
                      <a:gd name="connsiteX0" fmla="*/ 27709 w 112296"/>
                      <a:gd name="connsiteY0" fmla="*/ 401782 h 401782"/>
                      <a:gd name="connsiteX1" fmla="*/ 55418 w 112296"/>
                      <a:gd name="connsiteY1" fmla="*/ 221673 h 401782"/>
                      <a:gd name="connsiteX2" fmla="*/ 0 w 112296"/>
                      <a:gd name="connsiteY2" fmla="*/ 138545 h 401782"/>
                      <a:gd name="connsiteX3" fmla="*/ 41563 w 112296"/>
                      <a:gd name="connsiteY3" fmla="*/ 110836 h 401782"/>
                      <a:gd name="connsiteX4" fmla="*/ 83127 w 112296"/>
                      <a:gd name="connsiteY4" fmla="*/ 96982 h 401782"/>
                      <a:gd name="connsiteX5" fmla="*/ 110836 w 112296"/>
                      <a:gd name="connsiteY5" fmla="*/ 0 h 4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96" h="401782">
                        <a:moveTo>
                          <a:pt x="27709" y="401782"/>
                        </a:moveTo>
                        <a:cubicBezTo>
                          <a:pt x="61639" y="322612"/>
                          <a:pt x="89989" y="304644"/>
                          <a:pt x="55418" y="221673"/>
                        </a:cubicBezTo>
                        <a:cubicBezTo>
                          <a:pt x="42610" y="190932"/>
                          <a:pt x="0" y="138545"/>
                          <a:pt x="0" y="138545"/>
                        </a:cubicBezTo>
                        <a:cubicBezTo>
                          <a:pt x="13854" y="129309"/>
                          <a:pt x="26670" y="118282"/>
                          <a:pt x="41563" y="110836"/>
                        </a:cubicBezTo>
                        <a:cubicBezTo>
                          <a:pt x="54625" y="104305"/>
                          <a:pt x="74639" y="108866"/>
                          <a:pt x="83127" y="96982"/>
                        </a:cubicBezTo>
                        <a:cubicBezTo>
                          <a:pt x="112296" y="56145"/>
                          <a:pt x="110836" y="35683"/>
                          <a:pt x="110836" y="0"/>
                        </a:cubicBezTo>
                      </a:path>
                    </a:pathLst>
                  </a:custGeom>
                  <a:solidFill>
                    <a:schemeClr val="tx1">
                      <a:lumMod val="50000"/>
                    </a:schemeClr>
                  </a:solidFill>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1714480" y="4786322"/>
                    <a:ext cx="112296" cy="401782"/>
                  </a:xfrm>
                  <a:custGeom>
                    <a:avLst/>
                    <a:gdLst>
                      <a:gd name="connsiteX0" fmla="*/ 27709 w 112296"/>
                      <a:gd name="connsiteY0" fmla="*/ 401782 h 401782"/>
                      <a:gd name="connsiteX1" fmla="*/ 55418 w 112296"/>
                      <a:gd name="connsiteY1" fmla="*/ 221673 h 401782"/>
                      <a:gd name="connsiteX2" fmla="*/ 0 w 112296"/>
                      <a:gd name="connsiteY2" fmla="*/ 138545 h 401782"/>
                      <a:gd name="connsiteX3" fmla="*/ 41563 w 112296"/>
                      <a:gd name="connsiteY3" fmla="*/ 110836 h 401782"/>
                      <a:gd name="connsiteX4" fmla="*/ 83127 w 112296"/>
                      <a:gd name="connsiteY4" fmla="*/ 96982 h 401782"/>
                      <a:gd name="connsiteX5" fmla="*/ 110836 w 112296"/>
                      <a:gd name="connsiteY5" fmla="*/ 0 h 4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96" h="401782">
                        <a:moveTo>
                          <a:pt x="27709" y="401782"/>
                        </a:moveTo>
                        <a:cubicBezTo>
                          <a:pt x="61639" y="322612"/>
                          <a:pt x="89989" y="304644"/>
                          <a:pt x="55418" y="221673"/>
                        </a:cubicBezTo>
                        <a:cubicBezTo>
                          <a:pt x="42610" y="190932"/>
                          <a:pt x="0" y="138545"/>
                          <a:pt x="0" y="138545"/>
                        </a:cubicBezTo>
                        <a:cubicBezTo>
                          <a:pt x="13854" y="129309"/>
                          <a:pt x="26670" y="118282"/>
                          <a:pt x="41563" y="110836"/>
                        </a:cubicBezTo>
                        <a:cubicBezTo>
                          <a:pt x="54625" y="104305"/>
                          <a:pt x="74639" y="108866"/>
                          <a:pt x="83127" y="96982"/>
                        </a:cubicBezTo>
                        <a:cubicBezTo>
                          <a:pt x="112296" y="56145"/>
                          <a:pt x="110836" y="35683"/>
                          <a:pt x="110836" y="0"/>
                        </a:cubicBezTo>
                      </a:path>
                    </a:pathLst>
                  </a:custGeom>
                  <a:solidFill>
                    <a:schemeClr val="tx1">
                      <a:lumMod val="50000"/>
                    </a:schemeClr>
                  </a:solidFill>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2000232" y="4857760"/>
                    <a:ext cx="263237" cy="334185"/>
                  </a:xfrm>
                  <a:custGeom>
                    <a:avLst/>
                    <a:gdLst>
                      <a:gd name="connsiteX0" fmla="*/ 0 w 263237"/>
                      <a:gd name="connsiteY0" fmla="*/ 332509 h 334185"/>
                      <a:gd name="connsiteX1" fmla="*/ 124691 w 263237"/>
                      <a:gd name="connsiteY1" fmla="*/ 318654 h 334185"/>
                      <a:gd name="connsiteX2" fmla="*/ 138546 w 263237"/>
                      <a:gd name="connsiteY2" fmla="*/ 277091 h 334185"/>
                      <a:gd name="connsiteX3" fmla="*/ 193964 w 263237"/>
                      <a:gd name="connsiteY3" fmla="*/ 0 h 334185"/>
                      <a:gd name="connsiteX4" fmla="*/ 263237 w 263237"/>
                      <a:gd name="connsiteY4" fmla="*/ 13854 h 334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37" h="334185">
                        <a:moveTo>
                          <a:pt x="0" y="332509"/>
                        </a:moveTo>
                        <a:cubicBezTo>
                          <a:pt x="41564" y="327891"/>
                          <a:pt x="85863" y="334185"/>
                          <a:pt x="124691" y="318654"/>
                        </a:cubicBezTo>
                        <a:cubicBezTo>
                          <a:pt x="138250" y="313230"/>
                          <a:pt x="137161" y="291629"/>
                          <a:pt x="138546" y="277091"/>
                        </a:cubicBezTo>
                        <a:cubicBezTo>
                          <a:pt x="164596" y="3569"/>
                          <a:pt x="80873" y="75393"/>
                          <a:pt x="193964" y="0"/>
                        </a:cubicBezTo>
                        <a:cubicBezTo>
                          <a:pt x="244290" y="16775"/>
                          <a:pt x="220924" y="13854"/>
                          <a:pt x="263237" y="13854"/>
                        </a:cubicBezTo>
                      </a:path>
                    </a:pathLst>
                  </a:custGeom>
                  <a:solidFill>
                    <a:schemeClr val="tx1">
                      <a:lumMod val="50000"/>
                    </a:schemeClr>
                  </a:solidFill>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1357290" y="4786322"/>
                    <a:ext cx="263237" cy="334185"/>
                  </a:xfrm>
                  <a:custGeom>
                    <a:avLst/>
                    <a:gdLst>
                      <a:gd name="connsiteX0" fmla="*/ 0 w 263237"/>
                      <a:gd name="connsiteY0" fmla="*/ 332509 h 334185"/>
                      <a:gd name="connsiteX1" fmla="*/ 124691 w 263237"/>
                      <a:gd name="connsiteY1" fmla="*/ 318654 h 334185"/>
                      <a:gd name="connsiteX2" fmla="*/ 138546 w 263237"/>
                      <a:gd name="connsiteY2" fmla="*/ 277091 h 334185"/>
                      <a:gd name="connsiteX3" fmla="*/ 193964 w 263237"/>
                      <a:gd name="connsiteY3" fmla="*/ 0 h 334185"/>
                      <a:gd name="connsiteX4" fmla="*/ 263237 w 263237"/>
                      <a:gd name="connsiteY4" fmla="*/ 13854 h 334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37" h="334185">
                        <a:moveTo>
                          <a:pt x="0" y="332509"/>
                        </a:moveTo>
                        <a:cubicBezTo>
                          <a:pt x="41564" y="327891"/>
                          <a:pt x="85863" y="334185"/>
                          <a:pt x="124691" y="318654"/>
                        </a:cubicBezTo>
                        <a:cubicBezTo>
                          <a:pt x="138250" y="313230"/>
                          <a:pt x="137161" y="291629"/>
                          <a:pt x="138546" y="277091"/>
                        </a:cubicBezTo>
                        <a:cubicBezTo>
                          <a:pt x="164596" y="3569"/>
                          <a:pt x="80873" y="75393"/>
                          <a:pt x="193964" y="0"/>
                        </a:cubicBezTo>
                        <a:cubicBezTo>
                          <a:pt x="244290" y="16775"/>
                          <a:pt x="220924" y="13854"/>
                          <a:pt x="263237" y="13854"/>
                        </a:cubicBezTo>
                      </a:path>
                    </a:pathLst>
                  </a:custGeom>
                  <a:solidFill>
                    <a:schemeClr val="tx1">
                      <a:lumMod val="50000"/>
                    </a:schemeClr>
                  </a:solidFill>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2071670" y="4429132"/>
                    <a:ext cx="112296" cy="401782"/>
                  </a:xfrm>
                  <a:custGeom>
                    <a:avLst/>
                    <a:gdLst>
                      <a:gd name="connsiteX0" fmla="*/ 27709 w 112296"/>
                      <a:gd name="connsiteY0" fmla="*/ 401782 h 401782"/>
                      <a:gd name="connsiteX1" fmla="*/ 55418 w 112296"/>
                      <a:gd name="connsiteY1" fmla="*/ 221673 h 401782"/>
                      <a:gd name="connsiteX2" fmla="*/ 0 w 112296"/>
                      <a:gd name="connsiteY2" fmla="*/ 138545 h 401782"/>
                      <a:gd name="connsiteX3" fmla="*/ 41563 w 112296"/>
                      <a:gd name="connsiteY3" fmla="*/ 110836 h 401782"/>
                      <a:gd name="connsiteX4" fmla="*/ 83127 w 112296"/>
                      <a:gd name="connsiteY4" fmla="*/ 96982 h 401782"/>
                      <a:gd name="connsiteX5" fmla="*/ 110836 w 112296"/>
                      <a:gd name="connsiteY5" fmla="*/ 0 h 4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96" h="401782">
                        <a:moveTo>
                          <a:pt x="27709" y="401782"/>
                        </a:moveTo>
                        <a:cubicBezTo>
                          <a:pt x="61639" y="322612"/>
                          <a:pt x="89989" y="304644"/>
                          <a:pt x="55418" y="221673"/>
                        </a:cubicBezTo>
                        <a:cubicBezTo>
                          <a:pt x="42610" y="190932"/>
                          <a:pt x="0" y="138545"/>
                          <a:pt x="0" y="138545"/>
                        </a:cubicBezTo>
                        <a:cubicBezTo>
                          <a:pt x="13854" y="129309"/>
                          <a:pt x="26670" y="118282"/>
                          <a:pt x="41563" y="110836"/>
                        </a:cubicBezTo>
                        <a:cubicBezTo>
                          <a:pt x="54625" y="104305"/>
                          <a:pt x="74639" y="108866"/>
                          <a:pt x="83127" y="96982"/>
                        </a:cubicBezTo>
                        <a:cubicBezTo>
                          <a:pt x="112296" y="56145"/>
                          <a:pt x="110836" y="35683"/>
                          <a:pt x="110836" y="0"/>
                        </a:cubicBezTo>
                      </a:path>
                    </a:pathLst>
                  </a:custGeom>
                  <a:solidFill>
                    <a:schemeClr val="tx1">
                      <a:lumMod val="50000"/>
                    </a:schemeClr>
                  </a:solidFill>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785918" y="4429132"/>
                    <a:ext cx="112296" cy="401782"/>
                  </a:xfrm>
                  <a:custGeom>
                    <a:avLst/>
                    <a:gdLst>
                      <a:gd name="connsiteX0" fmla="*/ 27709 w 112296"/>
                      <a:gd name="connsiteY0" fmla="*/ 401782 h 401782"/>
                      <a:gd name="connsiteX1" fmla="*/ 55418 w 112296"/>
                      <a:gd name="connsiteY1" fmla="*/ 221673 h 401782"/>
                      <a:gd name="connsiteX2" fmla="*/ 0 w 112296"/>
                      <a:gd name="connsiteY2" fmla="*/ 138545 h 401782"/>
                      <a:gd name="connsiteX3" fmla="*/ 41563 w 112296"/>
                      <a:gd name="connsiteY3" fmla="*/ 110836 h 401782"/>
                      <a:gd name="connsiteX4" fmla="*/ 83127 w 112296"/>
                      <a:gd name="connsiteY4" fmla="*/ 96982 h 401782"/>
                      <a:gd name="connsiteX5" fmla="*/ 110836 w 112296"/>
                      <a:gd name="connsiteY5" fmla="*/ 0 h 4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96" h="401782">
                        <a:moveTo>
                          <a:pt x="27709" y="401782"/>
                        </a:moveTo>
                        <a:cubicBezTo>
                          <a:pt x="61639" y="322612"/>
                          <a:pt x="89989" y="304644"/>
                          <a:pt x="55418" y="221673"/>
                        </a:cubicBezTo>
                        <a:cubicBezTo>
                          <a:pt x="42610" y="190932"/>
                          <a:pt x="0" y="138545"/>
                          <a:pt x="0" y="138545"/>
                        </a:cubicBezTo>
                        <a:cubicBezTo>
                          <a:pt x="13854" y="129309"/>
                          <a:pt x="26670" y="118282"/>
                          <a:pt x="41563" y="110836"/>
                        </a:cubicBezTo>
                        <a:cubicBezTo>
                          <a:pt x="54625" y="104305"/>
                          <a:pt x="74639" y="108866"/>
                          <a:pt x="83127" y="96982"/>
                        </a:cubicBezTo>
                        <a:cubicBezTo>
                          <a:pt x="112296" y="56145"/>
                          <a:pt x="110836" y="35683"/>
                          <a:pt x="110836" y="0"/>
                        </a:cubicBezTo>
                      </a:path>
                    </a:pathLst>
                  </a:custGeom>
                  <a:solidFill>
                    <a:schemeClr val="tx1">
                      <a:lumMod val="50000"/>
                    </a:schemeClr>
                  </a:solidFill>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1482436" y="4475018"/>
                    <a:ext cx="290946" cy="346364"/>
                  </a:xfrm>
                  <a:custGeom>
                    <a:avLst/>
                    <a:gdLst>
                      <a:gd name="connsiteX0" fmla="*/ 0 w 290946"/>
                      <a:gd name="connsiteY0" fmla="*/ 346364 h 346364"/>
                      <a:gd name="connsiteX1" fmla="*/ 96982 w 290946"/>
                      <a:gd name="connsiteY1" fmla="*/ 263237 h 346364"/>
                      <a:gd name="connsiteX2" fmla="*/ 166255 w 290946"/>
                      <a:gd name="connsiteY2" fmla="*/ 207818 h 346364"/>
                      <a:gd name="connsiteX3" fmla="*/ 180109 w 290946"/>
                      <a:gd name="connsiteY3" fmla="*/ 96982 h 346364"/>
                      <a:gd name="connsiteX4" fmla="*/ 221673 w 290946"/>
                      <a:gd name="connsiteY4" fmla="*/ 69273 h 346364"/>
                      <a:gd name="connsiteX5" fmla="*/ 249382 w 290946"/>
                      <a:gd name="connsiteY5" fmla="*/ 27709 h 346364"/>
                      <a:gd name="connsiteX6" fmla="*/ 290946 w 290946"/>
                      <a:gd name="connsiteY6" fmla="*/ 0 h 34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946" h="346364">
                        <a:moveTo>
                          <a:pt x="0" y="346364"/>
                        </a:moveTo>
                        <a:cubicBezTo>
                          <a:pt x="32327" y="318655"/>
                          <a:pt x="62101" y="287654"/>
                          <a:pt x="96982" y="263237"/>
                        </a:cubicBezTo>
                        <a:cubicBezTo>
                          <a:pt x="180632" y="204682"/>
                          <a:pt x="100471" y="306495"/>
                          <a:pt x="166255" y="207818"/>
                        </a:cubicBezTo>
                        <a:cubicBezTo>
                          <a:pt x="170873" y="170873"/>
                          <a:pt x="166281" y="131552"/>
                          <a:pt x="180109" y="96982"/>
                        </a:cubicBezTo>
                        <a:cubicBezTo>
                          <a:pt x="186293" y="81522"/>
                          <a:pt x="209899" y="81047"/>
                          <a:pt x="221673" y="69273"/>
                        </a:cubicBezTo>
                        <a:cubicBezTo>
                          <a:pt x="233447" y="57499"/>
                          <a:pt x="237608" y="39483"/>
                          <a:pt x="249382" y="27709"/>
                        </a:cubicBezTo>
                        <a:cubicBezTo>
                          <a:pt x="261156" y="15935"/>
                          <a:pt x="290946" y="0"/>
                          <a:pt x="290946" y="0"/>
                        </a:cubicBezTo>
                      </a:path>
                    </a:pathLst>
                  </a:custGeom>
                  <a:solidFill>
                    <a:schemeClr val="tx1">
                      <a:lumMod val="50000"/>
                    </a:schemeClr>
                  </a:solidFill>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7" name="Freeform 56"/>
                <p:cNvSpPr/>
                <p:nvPr/>
              </p:nvSpPr>
              <p:spPr>
                <a:xfrm>
                  <a:off x="1357745" y="4516582"/>
                  <a:ext cx="364600" cy="540327"/>
                </a:xfrm>
                <a:custGeom>
                  <a:avLst/>
                  <a:gdLst>
                    <a:gd name="connsiteX0" fmla="*/ 0 w 364600"/>
                    <a:gd name="connsiteY0" fmla="*/ 540327 h 540327"/>
                    <a:gd name="connsiteX1" fmla="*/ 110837 w 364600"/>
                    <a:gd name="connsiteY1" fmla="*/ 484909 h 540327"/>
                    <a:gd name="connsiteX2" fmla="*/ 180110 w 364600"/>
                    <a:gd name="connsiteY2" fmla="*/ 415636 h 540327"/>
                    <a:gd name="connsiteX3" fmla="*/ 193964 w 364600"/>
                    <a:gd name="connsiteY3" fmla="*/ 290945 h 540327"/>
                    <a:gd name="connsiteX4" fmla="*/ 221673 w 364600"/>
                    <a:gd name="connsiteY4" fmla="*/ 249382 h 540327"/>
                    <a:gd name="connsiteX5" fmla="*/ 263237 w 364600"/>
                    <a:gd name="connsiteY5" fmla="*/ 152400 h 540327"/>
                    <a:gd name="connsiteX6" fmla="*/ 304800 w 364600"/>
                    <a:gd name="connsiteY6" fmla="*/ 124691 h 540327"/>
                    <a:gd name="connsiteX7" fmla="*/ 346364 w 364600"/>
                    <a:gd name="connsiteY7" fmla="*/ 83127 h 540327"/>
                    <a:gd name="connsiteX8" fmla="*/ 360219 w 364600"/>
                    <a:gd name="connsiteY8" fmla="*/ 0 h 54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600" h="540327">
                      <a:moveTo>
                        <a:pt x="0" y="540327"/>
                      </a:moveTo>
                      <a:cubicBezTo>
                        <a:pt x="36946" y="521854"/>
                        <a:pt x="76875" y="508421"/>
                        <a:pt x="110837" y="484909"/>
                      </a:cubicBezTo>
                      <a:cubicBezTo>
                        <a:pt x="137686" y="466321"/>
                        <a:pt x="180110" y="415636"/>
                        <a:pt x="180110" y="415636"/>
                      </a:cubicBezTo>
                      <a:cubicBezTo>
                        <a:pt x="184728" y="374072"/>
                        <a:pt x="183821" y="331516"/>
                        <a:pt x="193964" y="290945"/>
                      </a:cubicBezTo>
                      <a:cubicBezTo>
                        <a:pt x="198002" y="274791"/>
                        <a:pt x="215114" y="264687"/>
                        <a:pt x="221673" y="249382"/>
                      </a:cubicBezTo>
                      <a:cubicBezTo>
                        <a:pt x="245521" y="193737"/>
                        <a:pt x="219759" y="195878"/>
                        <a:pt x="263237" y="152400"/>
                      </a:cubicBezTo>
                      <a:cubicBezTo>
                        <a:pt x="275011" y="140626"/>
                        <a:pt x="292008" y="135351"/>
                        <a:pt x="304800" y="124691"/>
                      </a:cubicBezTo>
                      <a:cubicBezTo>
                        <a:pt x="319852" y="112148"/>
                        <a:pt x="332509" y="96982"/>
                        <a:pt x="346364" y="83127"/>
                      </a:cubicBezTo>
                      <a:cubicBezTo>
                        <a:pt x="364600" y="28420"/>
                        <a:pt x="360219" y="56167"/>
                        <a:pt x="360219" y="0"/>
                      </a:cubicBezTo>
                    </a:path>
                  </a:pathLst>
                </a:custGeom>
                <a:solidFill>
                  <a:schemeClr val="tx1">
                    <a:lumMod val="50000"/>
                  </a:schemeClr>
                </a:solidFill>
                <a:ln>
                  <a:solidFill>
                    <a:schemeClr val="tx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9" name="TextBox 58"/>
              <p:cNvSpPr txBox="1"/>
              <p:nvPr/>
            </p:nvSpPr>
            <p:spPr>
              <a:xfrm>
                <a:off x="2000232" y="5068685"/>
                <a:ext cx="2357454" cy="646331"/>
              </a:xfrm>
              <a:prstGeom prst="rect">
                <a:avLst/>
              </a:prstGeom>
              <a:noFill/>
            </p:spPr>
            <p:txBody>
              <a:bodyPr wrap="square" rtlCol="0">
                <a:spAutoFit/>
              </a:bodyPr>
              <a:lstStyle/>
              <a:p>
                <a:pPr algn="ctr"/>
                <a:r>
                  <a:rPr lang="en-US" dirty="0" smtClean="0"/>
                  <a:t>Cool environment 20c</a:t>
                </a:r>
                <a:r>
                  <a:rPr lang="en-US" baseline="30000" dirty="0" smtClean="0"/>
                  <a:t>0</a:t>
                </a:r>
                <a:endParaRPr lang="en-US" dirty="0"/>
              </a:p>
            </p:txBody>
          </p:sp>
        </p:grpSp>
        <p:sp>
          <p:nvSpPr>
            <p:cNvPr id="61" name="TextBox 60"/>
            <p:cNvSpPr txBox="1"/>
            <p:nvPr/>
          </p:nvSpPr>
          <p:spPr>
            <a:xfrm>
              <a:off x="3000364" y="2428868"/>
              <a:ext cx="3143272" cy="400110"/>
            </a:xfrm>
            <a:prstGeom prst="rect">
              <a:avLst/>
            </a:prstGeom>
            <a:noFill/>
          </p:spPr>
          <p:txBody>
            <a:bodyPr wrap="square" rtlCol="0">
              <a:spAutoFit/>
            </a:bodyPr>
            <a:lstStyle/>
            <a:p>
              <a:pPr>
                <a:buFont typeface="Arial" pitchFamily="34" charset="0"/>
                <a:buChar char="•"/>
              </a:pPr>
              <a:r>
                <a:rPr lang="en-US" sz="2000" dirty="0" smtClean="0">
                  <a:solidFill>
                    <a:srgbClr val="FFFF00"/>
                  </a:solidFill>
                </a:rPr>
                <a:t>  Thermal Equilibrium </a:t>
              </a:r>
            </a:p>
          </p:txBody>
        </p:sp>
      </p:grpSp>
      <p:sp>
        <p:nvSpPr>
          <p:cNvPr id="34" name="Date Placeholder 33"/>
          <p:cNvSpPr>
            <a:spLocks noGrp="1"/>
          </p:cNvSpPr>
          <p:nvPr>
            <p:ph type="dt" sz="half" idx="10"/>
          </p:nvPr>
        </p:nvSpPr>
        <p:spPr/>
        <p:txBody>
          <a:bodyPr/>
          <a:lstStyle/>
          <a:p>
            <a:fld id="{DAC3626D-1CAF-4D8C-8D68-63F7E5234F93}" type="datetime8">
              <a:rPr lang="en-US" smtClean="0"/>
              <a:pPr/>
              <a:t>3/23/2010 9:27 PM</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2000"/>
                                        <p:tgtEl>
                                          <p:spTgt spid="62"/>
                                        </p:tgtEl>
                                      </p:cBhvr>
                                    </p:animEffect>
                                    <p:anim calcmode="lin" valueType="num">
                                      <p:cBhvr>
                                        <p:cTn id="8" dur="2000" fill="hold"/>
                                        <p:tgtEl>
                                          <p:spTgt spid="62"/>
                                        </p:tgtEl>
                                        <p:attrNameLst>
                                          <p:attrName>style.rotation</p:attrName>
                                        </p:attrNameLst>
                                      </p:cBhvr>
                                      <p:tavLst>
                                        <p:tav tm="0">
                                          <p:val>
                                            <p:fltVal val="720"/>
                                          </p:val>
                                        </p:tav>
                                        <p:tav tm="100000">
                                          <p:val>
                                            <p:fltVal val="0"/>
                                          </p:val>
                                        </p:tav>
                                      </p:tavLst>
                                    </p:anim>
                                    <p:anim calcmode="lin" valueType="num">
                                      <p:cBhvr>
                                        <p:cTn id="9" dur="2000" fill="hold"/>
                                        <p:tgtEl>
                                          <p:spTgt spid="62"/>
                                        </p:tgtEl>
                                        <p:attrNameLst>
                                          <p:attrName>ppt_h</p:attrName>
                                        </p:attrNameLst>
                                      </p:cBhvr>
                                      <p:tavLst>
                                        <p:tav tm="0">
                                          <p:val>
                                            <p:fltVal val="0"/>
                                          </p:val>
                                        </p:tav>
                                        <p:tav tm="100000">
                                          <p:val>
                                            <p:strVal val="#ppt_h"/>
                                          </p:val>
                                        </p:tav>
                                      </p:tavLst>
                                    </p:anim>
                                    <p:anim calcmode="lin" valueType="num">
                                      <p:cBhvr>
                                        <p:cTn id="10" dur="2000" fill="hold"/>
                                        <p:tgtEl>
                                          <p:spTgt spid="6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heel(4)">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Scale>
                                      <p:cBhvr>
                                        <p:cTn id="35"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4"/>
                                        </p:tgtEl>
                                        <p:attrNameLst>
                                          <p:attrName>ppt_x</p:attrName>
                                          <p:attrName>ppt_y</p:attrName>
                                        </p:attrNameLst>
                                      </p:cBhvr>
                                    </p:animMotion>
                                    <p:animEffect transition="in" filter="fade">
                                      <p:cBhvr>
                                        <p:cTn id="3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42" y="224566"/>
            <a:ext cx="8229600" cy="918418"/>
          </a:xfrm>
        </p:spPr>
        <p:txBody>
          <a:bodyPr/>
          <a:lstStyle/>
          <a:p>
            <a:pPr algn="ctr"/>
            <a:r>
              <a:rPr lang="en-US" b="1" dirty="0" smtClean="0">
                <a:solidFill>
                  <a:schemeClr val="bg2">
                    <a:lumMod val="60000"/>
                    <a:lumOff val="40000"/>
                  </a:schemeClr>
                </a:solidFill>
              </a:rPr>
              <a:t>Processes &amp; Cycle </a:t>
            </a:r>
            <a:endParaRPr lang="en-US" b="1" dirty="0">
              <a:solidFill>
                <a:schemeClr val="bg2">
                  <a:lumMod val="60000"/>
                  <a:lumOff val="40000"/>
                </a:schemeClr>
              </a:solidFill>
            </a:endParaRPr>
          </a:p>
        </p:txBody>
      </p:sp>
      <p:grpSp>
        <p:nvGrpSpPr>
          <p:cNvPr id="12" name="Group 11"/>
          <p:cNvGrpSpPr/>
          <p:nvPr/>
        </p:nvGrpSpPr>
        <p:grpSpPr>
          <a:xfrm>
            <a:off x="-428660" y="1202280"/>
            <a:ext cx="5500726" cy="2583910"/>
            <a:chOff x="-214346" y="1071546"/>
            <a:chExt cx="5500726" cy="2583910"/>
          </a:xfrm>
        </p:grpSpPr>
        <p:sp>
          <p:nvSpPr>
            <p:cNvPr id="4" name="Arc 3"/>
            <p:cNvSpPr/>
            <p:nvPr/>
          </p:nvSpPr>
          <p:spPr>
            <a:xfrm>
              <a:off x="-214346" y="1071546"/>
              <a:ext cx="3143240" cy="2500330"/>
            </a:xfrm>
            <a:prstGeom prst="arc">
              <a:avLst>
                <a:gd name="adj1" fmla="val 20512060"/>
                <a:gd name="adj2" fmla="val 3934828"/>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 name="TextBox 4"/>
            <p:cNvSpPr txBox="1"/>
            <p:nvPr/>
          </p:nvSpPr>
          <p:spPr>
            <a:xfrm>
              <a:off x="1928794" y="1500174"/>
              <a:ext cx="1785950" cy="369332"/>
            </a:xfrm>
            <a:prstGeom prst="rect">
              <a:avLst/>
            </a:prstGeom>
            <a:noFill/>
          </p:spPr>
          <p:txBody>
            <a:bodyPr wrap="square" rtlCol="0">
              <a:spAutoFit/>
            </a:bodyPr>
            <a:lstStyle/>
            <a:p>
              <a:r>
                <a:rPr lang="en-US" dirty="0" smtClean="0"/>
                <a:t>Stat 2</a:t>
              </a:r>
              <a:endParaRPr lang="en-US" dirty="0"/>
            </a:p>
          </p:txBody>
        </p:sp>
        <p:sp>
          <p:nvSpPr>
            <p:cNvPr id="6" name="TextBox 5"/>
            <p:cNvSpPr txBox="1"/>
            <p:nvPr/>
          </p:nvSpPr>
          <p:spPr>
            <a:xfrm>
              <a:off x="1142976" y="3286124"/>
              <a:ext cx="1785950" cy="369332"/>
            </a:xfrm>
            <a:prstGeom prst="rect">
              <a:avLst/>
            </a:prstGeom>
            <a:noFill/>
          </p:spPr>
          <p:txBody>
            <a:bodyPr wrap="square" rtlCol="0">
              <a:spAutoFit/>
            </a:bodyPr>
            <a:lstStyle/>
            <a:p>
              <a:r>
                <a:rPr lang="en-US" dirty="0" smtClean="0"/>
                <a:t>Stat 1</a:t>
              </a:r>
              <a:endParaRPr lang="en-US" dirty="0"/>
            </a:p>
          </p:txBody>
        </p:sp>
        <p:sp>
          <p:nvSpPr>
            <p:cNvPr id="7" name="Oval 6"/>
            <p:cNvSpPr/>
            <p:nvPr/>
          </p:nvSpPr>
          <p:spPr>
            <a:xfrm>
              <a:off x="1857356" y="3429000"/>
              <a:ext cx="142876" cy="142876"/>
            </a:xfrm>
            <a:prstGeom prst="ellipse">
              <a:avLst/>
            </a:prstGeom>
            <a:solidFill>
              <a:schemeClr val="bg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86050" y="1785926"/>
              <a:ext cx="142876" cy="142876"/>
            </a:xfrm>
            <a:prstGeom prst="ellipse">
              <a:avLst/>
            </a:prstGeom>
            <a:solidFill>
              <a:schemeClr val="bg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10800000">
              <a:off x="2786050" y="2786058"/>
              <a:ext cx="500066" cy="28575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 name="TextBox 10"/>
            <p:cNvSpPr txBox="1"/>
            <p:nvPr/>
          </p:nvSpPr>
          <p:spPr>
            <a:xfrm>
              <a:off x="3286116" y="2714620"/>
              <a:ext cx="2000264" cy="369332"/>
            </a:xfrm>
            <a:prstGeom prst="rect">
              <a:avLst/>
            </a:prstGeom>
            <a:noFill/>
          </p:spPr>
          <p:txBody>
            <a:bodyPr wrap="square" rtlCol="0">
              <a:spAutoFit/>
            </a:bodyPr>
            <a:lstStyle/>
            <a:p>
              <a:r>
                <a:rPr lang="en-US" dirty="0" smtClean="0"/>
                <a:t>Process Path</a:t>
              </a:r>
              <a:endParaRPr lang="en-US" dirty="0"/>
            </a:p>
          </p:txBody>
        </p:sp>
      </p:grpSp>
      <p:sp>
        <p:nvSpPr>
          <p:cNvPr id="14" name="TextBox 13"/>
          <p:cNvSpPr txBox="1"/>
          <p:nvPr/>
        </p:nvSpPr>
        <p:spPr>
          <a:xfrm>
            <a:off x="4714876" y="1285860"/>
            <a:ext cx="3286148" cy="923330"/>
          </a:xfrm>
          <a:prstGeom prst="rect">
            <a:avLst/>
          </a:prstGeom>
          <a:noFill/>
        </p:spPr>
        <p:txBody>
          <a:bodyPr wrap="square" rtlCol="0">
            <a:spAutoFit/>
          </a:bodyPr>
          <a:lstStyle/>
          <a:p>
            <a:r>
              <a:rPr lang="en-US" b="1" dirty="0" smtClean="0">
                <a:solidFill>
                  <a:srgbClr val="FFFF00"/>
                </a:solidFill>
              </a:rPr>
              <a:t>                Quasi-static  </a:t>
            </a:r>
          </a:p>
          <a:p>
            <a:pPr algn="ctr"/>
            <a:r>
              <a:rPr lang="en-US" b="1" dirty="0" smtClean="0">
                <a:solidFill>
                  <a:srgbClr val="FFFF00"/>
                </a:solidFill>
              </a:rPr>
              <a:t>or</a:t>
            </a:r>
          </a:p>
          <a:p>
            <a:pPr algn="ctr"/>
            <a:r>
              <a:rPr lang="en-US" b="1" dirty="0" smtClean="0">
                <a:solidFill>
                  <a:srgbClr val="FFFF00"/>
                </a:solidFill>
              </a:rPr>
              <a:t>Quasi-equilibrium  process</a:t>
            </a:r>
            <a:endParaRPr lang="en-US" b="1" dirty="0">
              <a:solidFill>
                <a:srgbClr val="FFFF00"/>
              </a:solidFill>
            </a:endParaRPr>
          </a:p>
        </p:txBody>
      </p:sp>
      <p:grpSp>
        <p:nvGrpSpPr>
          <p:cNvPr id="28" name="Group 27"/>
          <p:cNvGrpSpPr/>
          <p:nvPr/>
        </p:nvGrpSpPr>
        <p:grpSpPr>
          <a:xfrm>
            <a:off x="5072066" y="2428868"/>
            <a:ext cx="3571900" cy="1869530"/>
            <a:chOff x="4714876" y="3143248"/>
            <a:chExt cx="3571900" cy="1869530"/>
          </a:xfrm>
        </p:grpSpPr>
        <p:pic>
          <p:nvPicPr>
            <p:cNvPr id="1026" name="Picture 2"/>
            <p:cNvPicPr>
              <a:picLocks noChangeAspect="1" noChangeArrowheads="1"/>
            </p:cNvPicPr>
            <p:nvPr/>
          </p:nvPicPr>
          <p:blipFill>
            <a:blip r:embed="rId2"/>
            <a:srcRect/>
            <a:stretch>
              <a:fillRect/>
            </a:stretch>
          </p:blipFill>
          <p:spPr bwMode="auto">
            <a:xfrm>
              <a:off x="4714876" y="3143248"/>
              <a:ext cx="3108604" cy="149542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8" name="Left Arrow 17"/>
            <p:cNvSpPr/>
            <p:nvPr/>
          </p:nvSpPr>
          <p:spPr>
            <a:xfrm>
              <a:off x="7143768" y="3714752"/>
              <a:ext cx="1143008" cy="214314"/>
            </a:xfrm>
            <a:prstGeom prst="lef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286380" y="4643446"/>
              <a:ext cx="2357454" cy="369332"/>
            </a:xfrm>
            <a:prstGeom prst="rect">
              <a:avLst/>
            </a:prstGeom>
            <a:noFill/>
          </p:spPr>
          <p:txBody>
            <a:bodyPr wrap="square" rtlCol="0">
              <a:spAutoFit/>
            </a:bodyPr>
            <a:lstStyle/>
            <a:p>
              <a:r>
                <a:rPr lang="en-US" b="1" dirty="0" smtClean="0"/>
                <a:t>Slow compression</a:t>
              </a:r>
              <a:r>
                <a:rPr lang="en-US" dirty="0" smtClean="0"/>
                <a:t> </a:t>
              </a:r>
              <a:endParaRPr lang="en-US" dirty="0"/>
            </a:p>
          </p:txBody>
        </p:sp>
      </p:grpSp>
      <p:grpSp>
        <p:nvGrpSpPr>
          <p:cNvPr id="30" name="Group 29"/>
          <p:cNvGrpSpPr/>
          <p:nvPr/>
        </p:nvGrpSpPr>
        <p:grpSpPr>
          <a:xfrm>
            <a:off x="785786" y="4643470"/>
            <a:ext cx="4429156" cy="2000240"/>
            <a:chOff x="285720" y="4857760"/>
            <a:chExt cx="4429156" cy="2000240"/>
          </a:xfrm>
        </p:grpSpPr>
        <p:grpSp>
          <p:nvGrpSpPr>
            <p:cNvPr id="26" name="Group 25"/>
            <p:cNvGrpSpPr/>
            <p:nvPr/>
          </p:nvGrpSpPr>
          <p:grpSpPr>
            <a:xfrm>
              <a:off x="285720" y="4857760"/>
              <a:ext cx="4071966" cy="1495427"/>
              <a:chOff x="285720" y="4857760"/>
              <a:chExt cx="4071966" cy="1495427"/>
            </a:xfrm>
          </p:grpSpPr>
          <p:pic>
            <p:nvPicPr>
              <p:cNvPr id="22" name="Picture 2"/>
              <p:cNvPicPr>
                <a:picLocks noChangeAspect="1" noChangeArrowheads="1"/>
              </p:cNvPicPr>
              <p:nvPr/>
            </p:nvPicPr>
            <p:blipFill>
              <a:blip r:embed="rId2"/>
              <a:srcRect r="-4135"/>
              <a:stretch>
                <a:fillRect/>
              </a:stretch>
            </p:blipFill>
            <p:spPr bwMode="auto">
              <a:xfrm>
                <a:off x="285720" y="4857760"/>
                <a:ext cx="4071966" cy="149542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25" name="Picture 2"/>
              <p:cNvPicPr>
                <a:picLocks noChangeAspect="1" noChangeArrowheads="1"/>
              </p:cNvPicPr>
              <p:nvPr/>
            </p:nvPicPr>
            <p:blipFill>
              <a:blip r:embed="rId2"/>
              <a:srcRect l="75411" r="8196"/>
              <a:stretch>
                <a:fillRect/>
              </a:stretch>
            </p:blipFill>
            <p:spPr bwMode="auto">
              <a:xfrm>
                <a:off x="3357554" y="4857760"/>
                <a:ext cx="1000132" cy="1495427"/>
              </a:xfrm>
              <a:prstGeom prst="rect">
                <a:avLst/>
              </a:prstGeom>
              <a:ln>
                <a:noFill/>
              </a:ln>
              <a:effectLst>
                <a:outerShdw blurRad="292100" dist="139700" dir="2700000" algn="tl" rotWithShape="0">
                  <a:srgbClr val="333333">
                    <a:alpha val="65000"/>
                  </a:srgbClr>
                </a:outerShdw>
              </a:effectLst>
            </p:spPr>
          </p:pic>
        </p:grpSp>
        <p:sp>
          <p:nvSpPr>
            <p:cNvPr id="27" name="Left Arrow 26"/>
            <p:cNvSpPr/>
            <p:nvPr/>
          </p:nvSpPr>
          <p:spPr>
            <a:xfrm>
              <a:off x="3286116" y="5429264"/>
              <a:ext cx="1428760" cy="214314"/>
            </a:xfrm>
            <a:prstGeom prst="lef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357290" y="6488668"/>
              <a:ext cx="2214578" cy="369332"/>
            </a:xfrm>
            <a:prstGeom prst="rect">
              <a:avLst/>
            </a:prstGeom>
            <a:noFill/>
          </p:spPr>
          <p:txBody>
            <a:bodyPr wrap="square" rtlCol="0">
              <a:spAutoFit/>
            </a:bodyPr>
            <a:lstStyle/>
            <a:p>
              <a:r>
                <a:rPr lang="en-US" b="1" dirty="0" smtClean="0"/>
                <a:t>Fast Compression </a:t>
              </a:r>
              <a:endParaRPr lang="en-US" b="1" dirty="0"/>
            </a:p>
          </p:txBody>
        </p:sp>
      </p:grpSp>
      <p:sp>
        <p:nvSpPr>
          <p:cNvPr id="23" name="Date Placeholder 22"/>
          <p:cNvSpPr>
            <a:spLocks noGrp="1"/>
          </p:cNvSpPr>
          <p:nvPr>
            <p:ph type="dt" sz="half" idx="10"/>
          </p:nvPr>
        </p:nvSpPr>
        <p:spPr/>
        <p:txBody>
          <a:bodyPr/>
          <a:lstStyle/>
          <a:p>
            <a:fld id="{25389081-1C61-4181-9B91-F7C8C0E1CA9D}" type="datetime8">
              <a:rPr lang="en-US" smtClean="0"/>
              <a:pPr/>
              <a:t>3/23/2010 9:39 PM</a:t>
            </a:fld>
            <a:endParaRPr lang="en-US"/>
          </a:p>
        </p:txBody>
      </p:sp>
      <p:pic>
        <p:nvPicPr>
          <p:cNvPr id="10242" name="Picture 2" descr="http://hyperphysics.phy-astr.gsu.edu/hbase/thermo/imgheat/heaengcyc.gif"/>
          <p:cNvPicPr>
            <a:picLocks noChangeAspect="1" noChangeArrowheads="1"/>
          </p:cNvPicPr>
          <p:nvPr/>
        </p:nvPicPr>
        <p:blipFill>
          <a:blip r:embed="rId3"/>
          <a:srcRect/>
          <a:stretch>
            <a:fillRect/>
          </a:stretch>
        </p:blipFill>
        <p:spPr bwMode="auto">
          <a:xfrm>
            <a:off x="5562623" y="4374167"/>
            <a:ext cx="3009905" cy="21981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style.rotation</p:attrName>
                                        </p:attrNameLst>
                                      </p:cBhvr>
                                      <p:tavLst>
                                        <p:tav tm="0">
                                          <p:val>
                                            <p:fltVal val="720"/>
                                          </p:val>
                                        </p:tav>
                                        <p:tav tm="100000">
                                          <p:val>
                                            <p:fltVal val="0"/>
                                          </p:val>
                                        </p:tav>
                                      </p:tavLst>
                                    </p:anim>
                                    <p:anim calcmode="lin" valueType="num">
                                      <p:cBhvr>
                                        <p:cTn id="9" dur="2000" fill="hold"/>
                                        <p:tgtEl>
                                          <p:spTgt spid="12"/>
                                        </p:tgtEl>
                                        <p:attrNameLst>
                                          <p:attrName>ppt_h</p:attrName>
                                        </p:attrNameLst>
                                      </p:cBhvr>
                                      <p:tavLst>
                                        <p:tav tm="0">
                                          <p:val>
                                            <p:fltVal val="0"/>
                                          </p:val>
                                        </p:tav>
                                        <p:tav tm="100000">
                                          <p:val>
                                            <p:strVal val="#ppt_h"/>
                                          </p:val>
                                        </p:tav>
                                      </p:tavLst>
                                    </p:anim>
                                    <p:anim calcmode="lin" valueType="num">
                                      <p:cBhvr>
                                        <p:cTn id="10"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Scale>
                                      <p:cBhvr>
                                        <p:cTn id="15"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4"/>
                                        </p:tgtEl>
                                        <p:attrNameLst>
                                          <p:attrName>ppt_x</p:attrName>
                                          <p:attrName>ppt_y</p:attrName>
                                        </p:attrNameLst>
                                      </p:cBhvr>
                                    </p:animMotion>
                                    <p:animEffect transition="in" filter="fade">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000"/>
                                        <p:tgtEl>
                                          <p:spTgt spid="28"/>
                                        </p:tgtEl>
                                      </p:cBhvr>
                                    </p:animEffect>
                                    <p:anim calcmode="lin" valueType="num">
                                      <p:cBhvr>
                                        <p:cTn id="23" dur="2000" fill="hold"/>
                                        <p:tgtEl>
                                          <p:spTgt spid="28"/>
                                        </p:tgtEl>
                                        <p:attrNameLst>
                                          <p:attrName>style.rotation</p:attrName>
                                        </p:attrNameLst>
                                      </p:cBhvr>
                                      <p:tavLst>
                                        <p:tav tm="0">
                                          <p:val>
                                            <p:fltVal val="720"/>
                                          </p:val>
                                        </p:tav>
                                        <p:tav tm="100000">
                                          <p:val>
                                            <p:fltVal val="0"/>
                                          </p:val>
                                        </p:tav>
                                      </p:tavLst>
                                    </p:anim>
                                    <p:anim calcmode="lin" valueType="num">
                                      <p:cBhvr>
                                        <p:cTn id="24" dur="2000" fill="hold"/>
                                        <p:tgtEl>
                                          <p:spTgt spid="28"/>
                                        </p:tgtEl>
                                        <p:attrNameLst>
                                          <p:attrName>ppt_h</p:attrName>
                                        </p:attrNameLst>
                                      </p:cBhvr>
                                      <p:tavLst>
                                        <p:tav tm="0">
                                          <p:val>
                                            <p:fltVal val="0"/>
                                          </p:val>
                                        </p:tav>
                                        <p:tav tm="100000">
                                          <p:val>
                                            <p:strVal val="#ppt_h"/>
                                          </p:val>
                                        </p:tav>
                                      </p:tavLst>
                                    </p:anim>
                                    <p:anim calcmode="lin" valueType="num">
                                      <p:cBhvr>
                                        <p:cTn id="25" dur="2000" fill="hold"/>
                                        <p:tgtEl>
                                          <p:spTgt spid="28"/>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2000"/>
                                        <p:tgtEl>
                                          <p:spTgt spid="30"/>
                                        </p:tgtEl>
                                      </p:cBhvr>
                                    </p:animEffect>
                                    <p:anim calcmode="lin" valueType="num">
                                      <p:cBhvr>
                                        <p:cTn id="31" dur="2000" fill="hold"/>
                                        <p:tgtEl>
                                          <p:spTgt spid="30"/>
                                        </p:tgtEl>
                                        <p:attrNameLst>
                                          <p:attrName>style.rotation</p:attrName>
                                        </p:attrNameLst>
                                      </p:cBhvr>
                                      <p:tavLst>
                                        <p:tav tm="0">
                                          <p:val>
                                            <p:fltVal val="720"/>
                                          </p:val>
                                        </p:tav>
                                        <p:tav tm="100000">
                                          <p:val>
                                            <p:fltVal val="0"/>
                                          </p:val>
                                        </p:tav>
                                      </p:tavLst>
                                    </p:anim>
                                    <p:anim calcmode="lin" valueType="num">
                                      <p:cBhvr>
                                        <p:cTn id="32" dur="2000" fill="hold"/>
                                        <p:tgtEl>
                                          <p:spTgt spid="30"/>
                                        </p:tgtEl>
                                        <p:attrNameLst>
                                          <p:attrName>ppt_h</p:attrName>
                                        </p:attrNameLst>
                                      </p:cBhvr>
                                      <p:tavLst>
                                        <p:tav tm="0">
                                          <p:val>
                                            <p:fltVal val="0"/>
                                          </p:val>
                                        </p:tav>
                                        <p:tav tm="100000">
                                          <p:val>
                                            <p:strVal val="#ppt_h"/>
                                          </p:val>
                                        </p:tav>
                                      </p:tavLst>
                                    </p:anim>
                                    <p:anim calcmode="lin" valueType="num">
                                      <p:cBhvr>
                                        <p:cTn id="33" dur="2000" fill="hold"/>
                                        <p:tgtEl>
                                          <p:spTgt spid="30"/>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10242"/>
                                        </p:tgtEl>
                                        <p:attrNameLst>
                                          <p:attrName>style.visibility</p:attrName>
                                        </p:attrNameLst>
                                      </p:cBhvr>
                                      <p:to>
                                        <p:strVal val="visible"/>
                                      </p:to>
                                    </p:set>
                                    <p:animEffect transition="in" filter="fade">
                                      <p:cBhvr>
                                        <p:cTn id="38" dur="800" decel="100000"/>
                                        <p:tgtEl>
                                          <p:spTgt spid="10242"/>
                                        </p:tgtEl>
                                      </p:cBhvr>
                                    </p:animEffect>
                                    <p:anim calcmode="lin" valueType="num">
                                      <p:cBhvr>
                                        <p:cTn id="39" dur="800" decel="100000" fill="hold"/>
                                        <p:tgtEl>
                                          <p:spTgt spid="10242"/>
                                        </p:tgtEl>
                                        <p:attrNameLst>
                                          <p:attrName>style.rotation</p:attrName>
                                        </p:attrNameLst>
                                      </p:cBhvr>
                                      <p:tavLst>
                                        <p:tav tm="0">
                                          <p:val>
                                            <p:fltVal val="-90"/>
                                          </p:val>
                                        </p:tav>
                                        <p:tav tm="100000">
                                          <p:val>
                                            <p:fltVal val="0"/>
                                          </p:val>
                                        </p:tav>
                                      </p:tavLst>
                                    </p:anim>
                                    <p:anim calcmode="lin" valueType="num">
                                      <p:cBhvr>
                                        <p:cTn id="40" dur="800" decel="100000" fill="hold"/>
                                        <p:tgtEl>
                                          <p:spTgt spid="10242"/>
                                        </p:tgtEl>
                                        <p:attrNameLst>
                                          <p:attrName>ppt_x</p:attrName>
                                        </p:attrNameLst>
                                      </p:cBhvr>
                                      <p:tavLst>
                                        <p:tav tm="0">
                                          <p:val>
                                            <p:strVal val="#ppt_x+0.4"/>
                                          </p:val>
                                        </p:tav>
                                        <p:tav tm="100000">
                                          <p:val>
                                            <p:strVal val="#ppt_x-0.05"/>
                                          </p:val>
                                        </p:tav>
                                      </p:tavLst>
                                    </p:anim>
                                    <p:anim calcmode="lin" valueType="num">
                                      <p:cBhvr>
                                        <p:cTn id="41" dur="800" decel="100000" fill="hold"/>
                                        <p:tgtEl>
                                          <p:spTgt spid="10242"/>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0242"/>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024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22"/>
            <a:ext cx="8229600" cy="857248"/>
          </a:xfrm>
        </p:spPr>
        <p:txBody>
          <a:bodyPr/>
          <a:lstStyle/>
          <a:p>
            <a:pPr algn="ctr"/>
            <a:r>
              <a:rPr lang="en-US" b="1" dirty="0" smtClean="0">
                <a:solidFill>
                  <a:schemeClr val="bg2">
                    <a:lumMod val="60000"/>
                    <a:lumOff val="40000"/>
                  </a:schemeClr>
                </a:solidFill>
              </a:rPr>
              <a:t>Temperature  </a:t>
            </a:r>
            <a:endParaRPr lang="en-US" b="1" dirty="0">
              <a:solidFill>
                <a:schemeClr val="bg2">
                  <a:lumMod val="60000"/>
                  <a:lumOff val="40000"/>
                </a:schemeClr>
              </a:solidFill>
            </a:endParaRPr>
          </a:p>
        </p:txBody>
      </p:sp>
      <p:sp>
        <p:nvSpPr>
          <p:cNvPr id="9" name="Isosceles Triangle 8"/>
          <p:cNvSpPr/>
          <p:nvPr/>
        </p:nvSpPr>
        <p:spPr>
          <a:xfrm>
            <a:off x="285720" y="4143380"/>
            <a:ext cx="2286016" cy="214314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Iron </a:t>
            </a:r>
          </a:p>
          <a:p>
            <a:pPr algn="ctr"/>
            <a:r>
              <a:rPr lang="en-US" dirty="0" smtClean="0"/>
              <a:t>20c</a:t>
            </a:r>
            <a:r>
              <a:rPr lang="en-US" baseline="30000" dirty="0" smtClean="0"/>
              <a:t>0</a:t>
            </a:r>
            <a:endParaRPr lang="en-US" dirty="0"/>
          </a:p>
        </p:txBody>
      </p:sp>
      <p:sp>
        <p:nvSpPr>
          <p:cNvPr id="10" name="Flowchart: Manual Operation 9"/>
          <p:cNvSpPr/>
          <p:nvPr/>
        </p:nvSpPr>
        <p:spPr>
          <a:xfrm>
            <a:off x="214282" y="1000108"/>
            <a:ext cx="2214578" cy="2214578"/>
          </a:xfrm>
          <a:prstGeom prst="flowChartManualOperation">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Copper </a:t>
            </a:r>
          </a:p>
          <a:p>
            <a:pPr algn="ctr"/>
            <a:r>
              <a:rPr lang="en-US" b="1" dirty="0" smtClean="0">
                <a:solidFill>
                  <a:srgbClr val="C00000"/>
                </a:solidFill>
              </a:rPr>
              <a:t>150c</a:t>
            </a:r>
            <a:r>
              <a:rPr lang="en-US" b="1" baseline="30000" dirty="0" smtClean="0">
                <a:solidFill>
                  <a:srgbClr val="C00000"/>
                </a:solidFill>
              </a:rPr>
              <a:t>0</a:t>
            </a:r>
            <a:endParaRPr lang="en-US" b="1" dirty="0">
              <a:solidFill>
                <a:srgbClr val="C00000"/>
              </a:solidFill>
            </a:endParaRPr>
          </a:p>
        </p:txBody>
      </p:sp>
      <p:sp>
        <p:nvSpPr>
          <p:cNvPr id="25" name="Right Arrow 24"/>
          <p:cNvSpPr/>
          <p:nvPr/>
        </p:nvSpPr>
        <p:spPr>
          <a:xfrm rot="1344258">
            <a:off x="2003310" y="1819206"/>
            <a:ext cx="1689205" cy="76317"/>
          </a:xfrm>
          <a:prstGeom prst="rightArrow">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sp>
        <p:nvSpPr>
          <p:cNvPr id="26" name="Right Arrow 25"/>
          <p:cNvSpPr/>
          <p:nvPr/>
        </p:nvSpPr>
        <p:spPr>
          <a:xfrm rot="20045529">
            <a:off x="1929545" y="5260451"/>
            <a:ext cx="2235016" cy="9010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sp>
        <p:nvSpPr>
          <p:cNvPr id="27" name="TextBox 26"/>
          <p:cNvSpPr txBox="1"/>
          <p:nvPr/>
        </p:nvSpPr>
        <p:spPr>
          <a:xfrm>
            <a:off x="71406" y="3357562"/>
            <a:ext cx="3429024" cy="738664"/>
          </a:xfrm>
          <a:prstGeom prst="rect">
            <a:avLst/>
          </a:prstGeom>
          <a:noFill/>
        </p:spPr>
        <p:txBody>
          <a:bodyPr wrap="square" rtlCol="0">
            <a:spAutoFit/>
          </a:bodyPr>
          <a:lstStyle/>
          <a:p>
            <a:pPr algn="just"/>
            <a:r>
              <a:rPr lang="en-US" sz="1400" dirty="0" smtClean="0"/>
              <a:t>Two bodies reaching thermal equilibrium  after brought in contact in an isolated enclosure.</a:t>
            </a:r>
            <a:endParaRPr lang="en-US" sz="1400" dirty="0"/>
          </a:p>
        </p:txBody>
      </p:sp>
      <p:grpSp>
        <p:nvGrpSpPr>
          <p:cNvPr id="53" name="Group 52"/>
          <p:cNvGrpSpPr/>
          <p:nvPr/>
        </p:nvGrpSpPr>
        <p:grpSpPr>
          <a:xfrm>
            <a:off x="3357554" y="1214422"/>
            <a:ext cx="3857652" cy="4429156"/>
            <a:chOff x="2428860" y="1071546"/>
            <a:chExt cx="4643470" cy="5214974"/>
          </a:xfrm>
        </p:grpSpPr>
        <p:grpSp>
          <p:nvGrpSpPr>
            <p:cNvPr id="19" name="Group 18"/>
            <p:cNvGrpSpPr/>
            <p:nvPr/>
          </p:nvGrpSpPr>
          <p:grpSpPr>
            <a:xfrm>
              <a:off x="2428860" y="1071546"/>
              <a:ext cx="4643470" cy="4429156"/>
              <a:chOff x="3786182" y="1428736"/>
              <a:chExt cx="4643470" cy="4429156"/>
            </a:xfrm>
          </p:grpSpPr>
          <p:sp>
            <p:nvSpPr>
              <p:cNvPr id="11" name="Cloud 10"/>
              <p:cNvSpPr/>
              <p:nvPr/>
            </p:nvSpPr>
            <p:spPr>
              <a:xfrm>
                <a:off x="3786182" y="1428736"/>
                <a:ext cx="4643470" cy="4429156"/>
              </a:xfrm>
              <a:prstGeom prst="cloud">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286380" y="2214554"/>
                <a:ext cx="1785950" cy="2643206"/>
                <a:chOff x="928662" y="1500174"/>
                <a:chExt cx="1785950" cy="2643206"/>
              </a:xfrm>
            </p:grpSpPr>
            <p:sp>
              <p:nvSpPr>
                <p:cNvPr id="17" name="Isosceles Triangle 16"/>
                <p:cNvSpPr/>
                <p:nvPr/>
              </p:nvSpPr>
              <p:spPr>
                <a:xfrm>
                  <a:off x="928662" y="2428868"/>
                  <a:ext cx="1785950" cy="171451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Iron </a:t>
                  </a:r>
                </a:p>
                <a:p>
                  <a:pPr algn="ctr"/>
                  <a:r>
                    <a:rPr lang="en-US" dirty="0" smtClean="0"/>
                    <a:t>60c</a:t>
                  </a:r>
                  <a:r>
                    <a:rPr lang="en-US" baseline="30000" dirty="0" smtClean="0"/>
                    <a:t>0</a:t>
                  </a:r>
                  <a:endParaRPr lang="en-US" dirty="0"/>
                </a:p>
              </p:txBody>
            </p:sp>
            <p:sp>
              <p:nvSpPr>
                <p:cNvPr id="18" name="Flowchart: Manual Operation 17"/>
                <p:cNvSpPr/>
                <p:nvPr/>
              </p:nvSpPr>
              <p:spPr>
                <a:xfrm>
                  <a:off x="928662" y="1500174"/>
                  <a:ext cx="1785950" cy="1500198"/>
                </a:xfrm>
                <a:prstGeom prst="flowChartManualOperation">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C00000"/>
                      </a:solidFill>
                    </a:rPr>
                    <a:t>Copper </a:t>
                  </a:r>
                </a:p>
                <a:p>
                  <a:pPr algn="ctr"/>
                  <a:r>
                    <a:rPr lang="en-US" b="1" dirty="0" smtClean="0">
                      <a:solidFill>
                        <a:srgbClr val="C00000"/>
                      </a:solidFill>
                    </a:rPr>
                    <a:t>60c</a:t>
                  </a:r>
                  <a:r>
                    <a:rPr lang="en-US" b="1" baseline="30000" dirty="0" smtClean="0">
                      <a:solidFill>
                        <a:srgbClr val="C00000"/>
                      </a:solidFill>
                    </a:rPr>
                    <a:t>0</a:t>
                  </a:r>
                  <a:endParaRPr lang="en-US" b="1" dirty="0">
                    <a:solidFill>
                      <a:srgbClr val="C00000"/>
                    </a:solidFill>
                  </a:endParaRPr>
                </a:p>
              </p:txBody>
            </p:sp>
          </p:grpSp>
        </p:grpSp>
        <p:sp>
          <p:nvSpPr>
            <p:cNvPr id="28" name="TextBox 27"/>
            <p:cNvSpPr txBox="1"/>
            <p:nvPr/>
          </p:nvSpPr>
          <p:spPr>
            <a:xfrm>
              <a:off x="3428992" y="5917188"/>
              <a:ext cx="1928826" cy="369332"/>
            </a:xfrm>
            <a:prstGeom prst="rect">
              <a:avLst/>
            </a:prstGeom>
            <a:noFill/>
          </p:spPr>
          <p:txBody>
            <a:bodyPr wrap="square" rtlCol="0">
              <a:spAutoFit/>
            </a:bodyPr>
            <a:lstStyle/>
            <a:p>
              <a:r>
                <a:rPr lang="en-US" dirty="0" smtClean="0"/>
                <a:t>Isolated system </a:t>
              </a:r>
              <a:endParaRPr lang="en-US" dirty="0"/>
            </a:p>
          </p:txBody>
        </p:sp>
        <p:cxnSp>
          <p:nvCxnSpPr>
            <p:cNvPr id="30" name="Straight Arrow Connector 29"/>
            <p:cNvCxnSpPr/>
            <p:nvPr/>
          </p:nvCxnSpPr>
          <p:spPr>
            <a:xfrm rot="5400000" flipH="1" flipV="1">
              <a:off x="3821731" y="5283915"/>
              <a:ext cx="819231" cy="681307"/>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5786446" y="5000636"/>
            <a:ext cx="3143272" cy="1714512"/>
            <a:chOff x="5786446" y="5000636"/>
            <a:chExt cx="3143272" cy="1714512"/>
          </a:xfrm>
        </p:grpSpPr>
        <p:grpSp>
          <p:nvGrpSpPr>
            <p:cNvPr id="42" name="Group 41"/>
            <p:cNvGrpSpPr/>
            <p:nvPr/>
          </p:nvGrpSpPr>
          <p:grpSpPr>
            <a:xfrm>
              <a:off x="7286644" y="5000636"/>
              <a:ext cx="1643074" cy="1714512"/>
              <a:chOff x="7215206" y="857232"/>
              <a:chExt cx="1643074" cy="1714512"/>
            </a:xfrm>
            <a:solidFill>
              <a:srgbClr val="0070C0"/>
            </a:solidFill>
          </p:grpSpPr>
          <p:grpSp>
            <p:nvGrpSpPr>
              <p:cNvPr id="35" name="Group 34"/>
              <p:cNvGrpSpPr/>
              <p:nvPr/>
            </p:nvGrpSpPr>
            <p:grpSpPr>
              <a:xfrm>
                <a:off x="7215206" y="857232"/>
                <a:ext cx="1643074" cy="1655216"/>
                <a:chOff x="2571736" y="1071546"/>
                <a:chExt cx="1643074" cy="1655216"/>
              </a:xfrm>
              <a:grpFill/>
            </p:grpSpPr>
            <p:sp>
              <p:nvSpPr>
                <p:cNvPr id="31" name="Smiley Face 30"/>
                <p:cNvSpPr/>
                <p:nvPr/>
              </p:nvSpPr>
              <p:spPr>
                <a:xfrm>
                  <a:off x="3428992" y="1071546"/>
                  <a:ext cx="785818" cy="857256"/>
                </a:xfrm>
                <a:prstGeom prst="smileyFace">
                  <a:avLst/>
                </a:prstGeom>
                <a:grp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sp>
              <p:nvSpPr>
                <p:cNvPr id="34" name="TextBox 33"/>
                <p:cNvSpPr txBox="1"/>
                <p:nvPr/>
              </p:nvSpPr>
              <p:spPr>
                <a:xfrm>
                  <a:off x="2571736" y="2357430"/>
                  <a:ext cx="1000132" cy="369332"/>
                </a:xfrm>
                <a:prstGeom prst="rect">
                  <a:avLst/>
                </a:prstGeom>
                <a:noFill/>
              </p:spPr>
              <p:txBody>
                <a:bodyPr wrap="square" rtlCol="0">
                  <a:spAutoFit/>
                </a:bodyPr>
                <a:lstStyle/>
                <a:p>
                  <a:r>
                    <a:rPr lang="en-US" dirty="0" smtClean="0"/>
                    <a:t> Body B </a:t>
                  </a:r>
                  <a:endParaRPr lang="en-US" dirty="0"/>
                </a:p>
              </p:txBody>
            </p:sp>
          </p:grpSp>
          <p:sp>
            <p:nvSpPr>
              <p:cNvPr id="39" name="Flowchart: Collate 38"/>
              <p:cNvSpPr/>
              <p:nvPr/>
            </p:nvSpPr>
            <p:spPr>
              <a:xfrm>
                <a:off x="8358214" y="1714488"/>
                <a:ext cx="214314" cy="857256"/>
              </a:xfrm>
              <a:prstGeom prst="flowChartCollate">
                <a:avLst/>
              </a:prstGeom>
              <a:grp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grpSp>
        <p:grpSp>
          <p:nvGrpSpPr>
            <p:cNvPr id="41" name="Group 40"/>
            <p:cNvGrpSpPr/>
            <p:nvPr/>
          </p:nvGrpSpPr>
          <p:grpSpPr>
            <a:xfrm>
              <a:off x="5786446" y="5000636"/>
              <a:ext cx="1714512" cy="1714512"/>
              <a:chOff x="3214678" y="1000108"/>
              <a:chExt cx="1714512" cy="1714512"/>
            </a:xfrm>
          </p:grpSpPr>
          <p:grpSp>
            <p:nvGrpSpPr>
              <p:cNvPr id="36" name="Group 35"/>
              <p:cNvGrpSpPr/>
              <p:nvPr/>
            </p:nvGrpSpPr>
            <p:grpSpPr>
              <a:xfrm>
                <a:off x="3214678" y="1000108"/>
                <a:ext cx="1714512" cy="857256"/>
                <a:chOff x="3428992" y="1071546"/>
                <a:chExt cx="1714512" cy="857256"/>
              </a:xfrm>
            </p:grpSpPr>
            <p:sp>
              <p:nvSpPr>
                <p:cNvPr id="37" name="Smiley Face 36"/>
                <p:cNvSpPr/>
                <p:nvPr/>
              </p:nvSpPr>
              <p:spPr>
                <a:xfrm>
                  <a:off x="3428992" y="1071546"/>
                  <a:ext cx="785818" cy="857256"/>
                </a:xfrm>
                <a:prstGeom prst="smileyFace">
                  <a:avLst/>
                </a:prstGeom>
                <a:solidFill>
                  <a:srgbClr val="C00000"/>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sp>
              <p:nvSpPr>
                <p:cNvPr id="38" name="TextBox 37"/>
                <p:cNvSpPr txBox="1"/>
                <p:nvPr/>
              </p:nvSpPr>
              <p:spPr>
                <a:xfrm>
                  <a:off x="4143372" y="1357298"/>
                  <a:ext cx="1000132" cy="369332"/>
                </a:xfrm>
                <a:prstGeom prst="rect">
                  <a:avLst/>
                </a:prstGeom>
                <a:noFill/>
              </p:spPr>
              <p:txBody>
                <a:bodyPr wrap="square" rtlCol="0">
                  <a:spAutoFit/>
                </a:bodyPr>
                <a:lstStyle/>
                <a:p>
                  <a:r>
                    <a:rPr lang="en-US" dirty="0" smtClean="0"/>
                    <a:t> Body A </a:t>
                  </a:r>
                  <a:endParaRPr lang="en-US" dirty="0"/>
                </a:p>
              </p:txBody>
            </p:sp>
          </p:grpSp>
          <p:sp>
            <p:nvSpPr>
              <p:cNvPr id="40" name="Flowchart: Collate 39"/>
              <p:cNvSpPr/>
              <p:nvPr/>
            </p:nvSpPr>
            <p:spPr>
              <a:xfrm>
                <a:off x="3500430" y="1857364"/>
                <a:ext cx="214314" cy="857256"/>
              </a:xfrm>
              <a:prstGeom prst="flowChartCollate">
                <a:avLst/>
              </a:prstGeom>
              <a:solidFill>
                <a:srgbClr val="C00000"/>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grpSp>
        <p:sp>
          <p:nvSpPr>
            <p:cNvPr id="48" name="Equal 47"/>
            <p:cNvSpPr/>
            <p:nvPr/>
          </p:nvSpPr>
          <p:spPr>
            <a:xfrm>
              <a:off x="7215206" y="5715016"/>
              <a:ext cx="714380" cy="428628"/>
            </a:xfrm>
            <a:prstGeom prst="mathEqual">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grpSp>
      <p:grpSp>
        <p:nvGrpSpPr>
          <p:cNvPr id="54" name="Group 53"/>
          <p:cNvGrpSpPr/>
          <p:nvPr/>
        </p:nvGrpSpPr>
        <p:grpSpPr>
          <a:xfrm>
            <a:off x="7000892" y="1500174"/>
            <a:ext cx="2143140" cy="3299530"/>
            <a:chOff x="7000892" y="1500174"/>
            <a:chExt cx="2143140" cy="3299530"/>
          </a:xfrm>
        </p:grpSpPr>
        <p:grpSp>
          <p:nvGrpSpPr>
            <p:cNvPr id="50" name="Group 49"/>
            <p:cNvGrpSpPr/>
            <p:nvPr/>
          </p:nvGrpSpPr>
          <p:grpSpPr>
            <a:xfrm>
              <a:off x="7215206" y="2786058"/>
              <a:ext cx="1714512" cy="2013646"/>
              <a:chOff x="7215206" y="2786058"/>
              <a:chExt cx="1714512" cy="2013646"/>
            </a:xfrm>
          </p:grpSpPr>
          <p:grpSp>
            <p:nvGrpSpPr>
              <p:cNvPr id="43" name="Group 42"/>
              <p:cNvGrpSpPr/>
              <p:nvPr/>
            </p:nvGrpSpPr>
            <p:grpSpPr>
              <a:xfrm>
                <a:off x="7215206" y="2786058"/>
                <a:ext cx="1714512" cy="1714512"/>
                <a:chOff x="8072462" y="857232"/>
                <a:chExt cx="1714512" cy="1714512"/>
              </a:xfrm>
              <a:solidFill>
                <a:schemeClr val="tx2">
                  <a:lumMod val="10000"/>
                </a:schemeClr>
              </a:solidFill>
            </p:grpSpPr>
            <p:grpSp>
              <p:nvGrpSpPr>
                <p:cNvPr id="44" name="Group 34"/>
                <p:cNvGrpSpPr/>
                <p:nvPr/>
              </p:nvGrpSpPr>
              <p:grpSpPr>
                <a:xfrm>
                  <a:off x="8072462" y="857232"/>
                  <a:ext cx="1714512" cy="857256"/>
                  <a:chOff x="3428992" y="1071546"/>
                  <a:chExt cx="1714512" cy="857256"/>
                </a:xfrm>
                <a:grpFill/>
              </p:grpSpPr>
              <p:sp>
                <p:nvSpPr>
                  <p:cNvPr id="46" name="Smiley Face 45"/>
                  <p:cNvSpPr/>
                  <p:nvPr/>
                </p:nvSpPr>
                <p:spPr>
                  <a:xfrm>
                    <a:off x="3428992" y="1071546"/>
                    <a:ext cx="785818" cy="857256"/>
                  </a:xfrm>
                  <a:prstGeom prst="smileyFace">
                    <a:avLst/>
                  </a:prstGeom>
                  <a:grp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sp>
                <p:nvSpPr>
                  <p:cNvPr id="47" name="TextBox 46"/>
                  <p:cNvSpPr txBox="1"/>
                  <p:nvPr/>
                </p:nvSpPr>
                <p:spPr>
                  <a:xfrm>
                    <a:off x="4143372" y="1357298"/>
                    <a:ext cx="1000132" cy="369332"/>
                  </a:xfrm>
                  <a:prstGeom prst="rect">
                    <a:avLst/>
                  </a:prstGeom>
                  <a:noFill/>
                </p:spPr>
                <p:txBody>
                  <a:bodyPr wrap="square" rtlCol="0">
                    <a:spAutoFit/>
                  </a:bodyPr>
                  <a:lstStyle/>
                  <a:p>
                    <a:r>
                      <a:rPr lang="en-US" dirty="0" smtClean="0"/>
                      <a:t> Body C </a:t>
                    </a:r>
                    <a:endParaRPr lang="en-US" dirty="0"/>
                  </a:p>
                </p:txBody>
              </p:sp>
            </p:grpSp>
            <p:sp>
              <p:nvSpPr>
                <p:cNvPr id="45" name="Flowchart: Collate 44"/>
                <p:cNvSpPr/>
                <p:nvPr/>
              </p:nvSpPr>
              <p:spPr>
                <a:xfrm>
                  <a:off x="8358214" y="1714488"/>
                  <a:ext cx="214314" cy="857256"/>
                </a:xfrm>
                <a:prstGeom prst="flowChartCollate">
                  <a:avLst/>
                </a:prstGeom>
                <a:grp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grpSp>
          <p:sp>
            <p:nvSpPr>
              <p:cNvPr id="49" name="Equal 48"/>
              <p:cNvSpPr/>
              <p:nvPr/>
            </p:nvSpPr>
            <p:spPr>
              <a:xfrm rot="19903993">
                <a:off x="7929704" y="4299638"/>
                <a:ext cx="785818" cy="500066"/>
              </a:xfrm>
              <a:prstGeom prst="mathEqual">
                <a:avLst/>
              </a:prstGeom>
              <a:solidFill>
                <a:schemeClr val="tx2">
                  <a:lumMod val="1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grpSp>
        <p:sp>
          <p:nvSpPr>
            <p:cNvPr id="52" name="TextBox 51"/>
            <p:cNvSpPr txBox="1"/>
            <p:nvPr/>
          </p:nvSpPr>
          <p:spPr>
            <a:xfrm>
              <a:off x="7000892" y="1500174"/>
              <a:ext cx="2143140" cy="954107"/>
            </a:xfrm>
            <a:prstGeom prst="rect">
              <a:avLst/>
            </a:prstGeom>
            <a:noFill/>
          </p:spPr>
          <p:txBody>
            <a:bodyPr wrap="square" rtlCol="0">
              <a:spAutoFit/>
            </a:bodyPr>
            <a:lstStyle/>
            <a:p>
              <a:r>
                <a:rPr lang="en-US" sz="2800" b="1" dirty="0" smtClean="0">
                  <a:solidFill>
                    <a:srgbClr val="FFFF00"/>
                  </a:solidFill>
                </a:rPr>
                <a:t>Zeroth Law</a:t>
              </a:r>
            </a:p>
            <a:p>
              <a:pPr algn="ctr"/>
              <a:r>
                <a:rPr lang="en-US" sz="2800" b="1" dirty="0" smtClean="0">
                  <a:solidFill>
                    <a:srgbClr val="FFFF00"/>
                  </a:solidFill>
                </a:rPr>
                <a:t>1993</a:t>
              </a:r>
              <a:endParaRPr lang="en-US" sz="2800" b="1" dirty="0">
                <a:solidFill>
                  <a:srgbClr val="FFFF00"/>
                </a:solidFill>
              </a:endParaRPr>
            </a:p>
          </p:txBody>
        </p:sp>
      </p:grpSp>
      <p:sp>
        <p:nvSpPr>
          <p:cNvPr id="55" name="Date Placeholder 54"/>
          <p:cNvSpPr>
            <a:spLocks noGrp="1"/>
          </p:cNvSpPr>
          <p:nvPr>
            <p:ph type="dt" sz="half" idx="10"/>
          </p:nvPr>
        </p:nvSpPr>
        <p:spPr/>
        <p:txBody>
          <a:bodyPr/>
          <a:lstStyle/>
          <a:p>
            <a:fld id="{D63D27B3-1A17-436D-BE2F-5CE07D9F860B}" type="datetime8">
              <a:rPr lang="en-US" smtClean="0"/>
              <a:pPr/>
              <a:t>3/23/2010 9:43 PM</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linds(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down)">
                                      <p:cBhvr>
                                        <p:cTn id="28" dur="580">
                                          <p:stCondLst>
                                            <p:cond delay="0"/>
                                          </p:stCondLst>
                                        </p:cTn>
                                        <p:tgtEl>
                                          <p:spTgt spid="53"/>
                                        </p:tgtEl>
                                      </p:cBhvr>
                                    </p:animEffect>
                                    <p:anim calcmode="lin" valueType="num">
                                      <p:cBhvr>
                                        <p:cTn id="29"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34" dur="26">
                                          <p:stCondLst>
                                            <p:cond delay="650"/>
                                          </p:stCondLst>
                                        </p:cTn>
                                        <p:tgtEl>
                                          <p:spTgt spid="53"/>
                                        </p:tgtEl>
                                      </p:cBhvr>
                                      <p:to x="100000" y="60000"/>
                                    </p:animScale>
                                    <p:animScale>
                                      <p:cBhvr>
                                        <p:cTn id="35" dur="166" decel="50000">
                                          <p:stCondLst>
                                            <p:cond delay="676"/>
                                          </p:stCondLst>
                                        </p:cTn>
                                        <p:tgtEl>
                                          <p:spTgt spid="53"/>
                                        </p:tgtEl>
                                      </p:cBhvr>
                                      <p:to x="100000" y="100000"/>
                                    </p:animScale>
                                    <p:animScale>
                                      <p:cBhvr>
                                        <p:cTn id="36" dur="26">
                                          <p:stCondLst>
                                            <p:cond delay="1312"/>
                                          </p:stCondLst>
                                        </p:cTn>
                                        <p:tgtEl>
                                          <p:spTgt spid="53"/>
                                        </p:tgtEl>
                                      </p:cBhvr>
                                      <p:to x="100000" y="80000"/>
                                    </p:animScale>
                                    <p:animScale>
                                      <p:cBhvr>
                                        <p:cTn id="37" dur="166" decel="50000">
                                          <p:stCondLst>
                                            <p:cond delay="1338"/>
                                          </p:stCondLst>
                                        </p:cTn>
                                        <p:tgtEl>
                                          <p:spTgt spid="53"/>
                                        </p:tgtEl>
                                      </p:cBhvr>
                                      <p:to x="100000" y="100000"/>
                                    </p:animScale>
                                    <p:animScale>
                                      <p:cBhvr>
                                        <p:cTn id="38" dur="26">
                                          <p:stCondLst>
                                            <p:cond delay="1642"/>
                                          </p:stCondLst>
                                        </p:cTn>
                                        <p:tgtEl>
                                          <p:spTgt spid="53"/>
                                        </p:tgtEl>
                                      </p:cBhvr>
                                      <p:to x="100000" y="90000"/>
                                    </p:animScale>
                                    <p:animScale>
                                      <p:cBhvr>
                                        <p:cTn id="39" dur="166" decel="50000">
                                          <p:stCondLst>
                                            <p:cond delay="1668"/>
                                          </p:stCondLst>
                                        </p:cTn>
                                        <p:tgtEl>
                                          <p:spTgt spid="53"/>
                                        </p:tgtEl>
                                      </p:cBhvr>
                                      <p:to x="100000" y="100000"/>
                                    </p:animScale>
                                    <p:animScale>
                                      <p:cBhvr>
                                        <p:cTn id="40" dur="26">
                                          <p:stCondLst>
                                            <p:cond delay="1808"/>
                                          </p:stCondLst>
                                        </p:cTn>
                                        <p:tgtEl>
                                          <p:spTgt spid="53"/>
                                        </p:tgtEl>
                                      </p:cBhvr>
                                      <p:to x="100000" y="95000"/>
                                    </p:animScale>
                                    <p:animScale>
                                      <p:cBhvr>
                                        <p:cTn id="41" dur="166" decel="50000">
                                          <p:stCondLst>
                                            <p:cond delay="1834"/>
                                          </p:stCondLst>
                                        </p:cTn>
                                        <p:tgtEl>
                                          <p:spTgt spid="53"/>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linds(horizontal)">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nodeType="click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p:cTn id="51" dur="1000" fill="hold"/>
                                        <p:tgtEl>
                                          <p:spTgt spid="51"/>
                                        </p:tgtEl>
                                        <p:attrNameLst>
                                          <p:attrName>ppt_w</p:attrName>
                                        </p:attrNameLst>
                                      </p:cBhvr>
                                      <p:tavLst>
                                        <p:tav tm="0">
                                          <p:val>
                                            <p:strVal val="#ppt_w*0.70"/>
                                          </p:val>
                                        </p:tav>
                                        <p:tav tm="100000">
                                          <p:val>
                                            <p:strVal val="#ppt_w"/>
                                          </p:val>
                                        </p:tav>
                                      </p:tavLst>
                                    </p:anim>
                                    <p:anim calcmode="lin" valueType="num">
                                      <p:cBhvr>
                                        <p:cTn id="52" dur="1000" fill="hold"/>
                                        <p:tgtEl>
                                          <p:spTgt spid="51"/>
                                        </p:tgtEl>
                                        <p:attrNameLst>
                                          <p:attrName>ppt_h</p:attrName>
                                        </p:attrNameLst>
                                      </p:cBhvr>
                                      <p:tavLst>
                                        <p:tav tm="0">
                                          <p:val>
                                            <p:strVal val="#ppt_h"/>
                                          </p:val>
                                        </p:tav>
                                        <p:tav tm="100000">
                                          <p:val>
                                            <p:strVal val="#ppt_h"/>
                                          </p:val>
                                        </p:tav>
                                      </p:tavLst>
                                    </p:anim>
                                    <p:animEffect transition="in" filter="fade">
                                      <p:cBhvr>
                                        <p:cTn id="53" dur="1000"/>
                                        <p:tgtEl>
                                          <p:spTgt spid="51"/>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wipe(down)">
                                      <p:cBhvr>
                                        <p:cTn id="58" dur="580">
                                          <p:stCondLst>
                                            <p:cond delay="0"/>
                                          </p:stCondLst>
                                        </p:cTn>
                                        <p:tgtEl>
                                          <p:spTgt spid="54"/>
                                        </p:tgtEl>
                                      </p:cBhvr>
                                    </p:animEffect>
                                    <p:anim calcmode="lin" valueType="num">
                                      <p:cBhvr>
                                        <p:cTn id="59"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64" dur="26">
                                          <p:stCondLst>
                                            <p:cond delay="650"/>
                                          </p:stCondLst>
                                        </p:cTn>
                                        <p:tgtEl>
                                          <p:spTgt spid="54"/>
                                        </p:tgtEl>
                                      </p:cBhvr>
                                      <p:to x="100000" y="60000"/>
                                    </p:animScale>
                                    <p:animScale>
                                      <p:cBhvr>
                                        <p:cTn id="65" dur="166" decel="50000">
                                          <p:stCondLst>
                                            <p:cond delay="676"/>
                                          </p:stCondLst>
                                        </p:cTn>
                                        <p:tgtEl>
                                          <p:spTgt spid="54"/>
                                        </p:tgtEl>
                                      </p:cBhvr>
                                      <p:to x="100000" y="100000"/>
                                    </p:animScale>
                                    <p:animScale>
                                      <p:cBhvr>
                                        <p:cTn id="66" dur="26">
                                          <p:stCondLst>
                                            <p:cond delay="1312"/>
                                          </p:stCondLst>
                                        </p:cTn>
                                        <p:tgtEl>
                                          <p:spTgt spid="54"/>
                                        </p:tgtEl>
                                      </p:cBhvr>
                                      <p:to x="100000" y="80000"/>
                                    </p:animScale>
                                    <p:animScale>
                                      <p:cBhvr>
                                        <p:cTn id="67" dur="166" decel="50000">
                                          <p:stCondLst>
                                            <p:cond delay="1338"/>
                                          </p:stCondLst>
                                        </p:cTn>
                                        <p:tgtEl>
                                          <p:spTgt spid="54"/>
                                        </p:tgtEl>
                                      </p:cBhvr>
                                      <p:to x="100000" y="100000"/>
                                    </p:animScale>
                                    <p:animScale>
                                      <p:cBhvr>
                                        <p:cTn id="68" dur="26">
                                          <p:stCondLst>
                                            <p:cond delay="1642"/>
                                          </p:stCondLst>
                                        </p:cTn>
                                        <p:tgtEl>
                                          <p:spTgt spid="54"/>
                                        </p:tgtEl>
                                      </p:cBhvr>
                                      <p:to x="100000" y="90000"/>
                                    </p:animScale>
                                    <p:animScale>
                                      <p:cBhvr>
                                        <p:cTn id="69" dur="166" decel="50000">
                                          <p:stCondLst>
                                            <p:cond delay="1668"/>
                                          </p:stCondLst>
                                        </p:cTn>
                                        <p:tgtEl>
                                          <p:spTgt spid="54"/>
                                        </p:tgtEl>
                                      </p:cBhvr>
                                      <p:to x="100000" y="100000"/>
                                    </p:animScale>
                                    <p:animScale>
                                      <p:cBhvr>
                                        <p:cTn id="70" dur="26">
                                          <p:stCondLst>
                                            <p:cond delay="1808"/>
                                          </p:stCondLst>
                                        </p:cTn>
                                        <p:tgtEl>
                                          <p:spTgt spid="54"/>
                                        </p:tgtEl>
                                      </p:cBhvr>
                                      <p:to x="100000" y="95000"/>
                                    </p:animScale>
                                    <p:animScale>
                                      <p:cBhvr>
                                        <p:cTn id="71" dur="166" decel="50000">
                                          <p:stCondLst>
                                            <p:cond delay="1834"/>
                                          </p:stCondLst>
                                        </p:cTn>
                                        <p:tgtEl>
                                          <p:spTgt spid="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animBg="1"/>
      <p:bldP spid="26"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Autofit/>
          </a:bodyPr>
          <a:lstStyle/>
          <a:p>
            <a:pPr algn="ctr"/>
            <a:r>
              <a:rPr lang="en-US" sz="3600" b="1" dirty="0" smtClean="0">
                <a:solidFill>
                  <a:schemeClr val="bg2">
                    <a:lumMod val="60000"/>
                    <a:lumOff val="40000"/>
                  </a:schemeClr>
                </a:solidFill>
              </a:rPr>
              <a:t>Graph of Temperature Against Volume</a:t>
            </a:r>
            <a:endParaRPr lang="en-US" sz="3600" b="1" dirty="0">
              <a:solidFill>
                <a:schemeClr val="bg2">
                  <a:lumMod val="60000"/>
                  <a:lumOff val="40000"/>
                </a:schemeClr>
              </a:solidFill>
            </a:endParaRPr>
          </a:p>
        </p:txBody>
      </p:sp>
      <p:sp>
        <p:nvSpPr>
          <p:cNvPr id="37" name="TextBox 36"/>
          <p:cNvSpPr txBox="1"/>
          <p:nvPr/>
        </p:nvSpPr>
        <p:spPr>
          <a:xfrm rot="16200000">
            <a:off x="-1559263" y="3701363"/>
            <a:ext cx="4202176" cy="369332"/>
          </a:xfrm>
          <a:prstGeom prst="rect">
            <a:avLst/>
          </a:prstGeom>
          <a:noFill/>
        </p:spPr>
        <p:txBody>
          <a:bodyPr vert="wordArtVert" wrap="square" rtlCol="0" anchor="b" anchorCtr="0">
            <a:spAutoFit/>
            <a:scene3d>
              <a:camera prst="orthographicFront"/>
              <a:lightRig rig="threePt" dir="t"/>
            </a:scene3d>
            <a:sp3d prstMaterial="matte"/>
          </a:bodyPr>
          <a:lstStyle/>
          <a:p>
            <a:r>
              <a:rPr lang="en-US" sz="2000" b="1" dirty="0" smtClean="0">
                <a:solidFill>
                  <a:srgbClr val="002060"/>
                </a:solidFill>
              </a:rPr>
              <a:t>temperature</a:t>
            </a:r>
            <a:endParaRPr lang="en-US" b="1" dirty="0">
              <a:solidFill>
                <a:srgbClr val="002060"/>
              </a:solidFill>
            </a:endParaRPr>
          </a:p>
        </p:txBody>
      </p:sp>
      <p:sp>
        <p:nvSpPr>
          <p:cNvPr id="48" name="Rectangle 47"/>
          <p:cNvSpPr/>
          <p:nvPr/>
        </p:nvSpPr>
        <p:spPr>
          <a:xfrm>
            <a:off x="1857356" y="1500174"/>
            <a:ext cx="2058192" cy="369332"/>
          </a:xfrm>
          <a:prstGeom prst="rect">
            <a:avLst/>
          </a:prstGeom>
        </p:spPr>
        <p:txBody>
          <a:bodyPr wrap="none">
            <a:spAutoFit/>
          </a:bodyPr>
          <a:lstStyle/>
          <a:p>
            <a:pPr>
              <a:buFont typeface="Arial" pitchFamily="34" charset="0"/>
              <a:buChar char="•"/>
            </a:pPr>
            <a:r>
              <a:rPr lang="en-US" dirty="0" smtClean="0">
                <a:solidFill>
                  <a:srgbClr val="FFFF00"/>
                </a:solidFill>
              </a:rPr>
              <a:t>Gas thermometer </a:t>
            </a:r>
            <a:endParaRPr lang="en-US" dirty="0">
              <a:solidFill>
                <a:srgbClr val="FFFF00"/>
              </a:solidFill>
            </a:endParaRPr>
          </a:p>
        </p:txBody>
      </p:sp>
      <p:grpSp>
        <p:nvGrpSpPr>
          <p:cNvPr id="58" name="Group 57"/>
          <p:cNvGrpSpPr/>
          <p:nvPr/>
        </p:nvGrpSpPr>
        <p:grpSpPr>
          <a:xfrm>
            <a:off x="5929322" y="1357298"/>
            <a:ext cx="2786082" cy="4429156"/>
            <a:chOff x="5929322" y="1357298"/>
            <a:chExt cx="2786082" cy="4429156"/>
          </a:xfrm>
        </p:grpSpPr>
        <p:sp>
          <p:nvSpPr>
            <p:cNvPr id="47" name="TextBox 46"/>
            <p:cNvSpPr txBox="1"/>
            <p:nvPr/>
          </p:nvSpPr>
          <p:spPr>
            <a:xfrm>
              <a:off x="5929322" y="1357298"/>
              <a:ext cx="2786082" cy="369332"/>
            </a:xfrm>
            <a:prstGeom prst="rect">
              <a:avLst/>
            </a:prstGeom>
            <a:noFill/>
          </p:spPr>
          <p:txBody>
            <a:bodyPr wrap="square" rtlCol="0">
              <a:spAutoFit/>
            </a:bodyPr>
            <a:lstStyle/>
            <a:p>
              <a:pPr>
                <a:buFont typeface="Arial" pitchFamily="34" charset="0"/>
                <a:buChar char="•"/>
              </a:pPr>
              <a:r>
                <a:rPr lang="en-US" dirty="0" smtClean="0">
                  <a:solidFill>
                    <a:srgbClr val="FFFF00"/>
                  </a:solidFill>
                </a:rPr>
                <a:t>Mercury thermometer </a:t>
              </a:r>
            </a:p>
          </p:txBody>
        </p:sp>
        <p:pic>
          <p:nvPicPr>
            <p:cNvPr id="3074" name="Picture 2" descr="C:\Documents and Settings\kashif\Desktop\thermo dynamics\Temperature - Wikipedia, the free encyclopedia_files\180px-Pakkanen.jpg">
              <a:hlinkClick r:id="rId2" tooltip="Water freezes at 0 °C. The frost shown here is at -17 °C."/>
            </p:cNvPr>
            <p:cNvPicPr>
              <a:picLocks noChangeAspect="1" noChangeArrowheads="1"/>
            </p:cNvPicPr>
            <p:nvPr/>
          </p:nvPicPr>
          <p:blipFill>
            <a:blip r:embed="rId3"/>
            <a:srcRect/>
            <a:stretch>
              <a:fillRect/>
            </a:stretch>
          </p:blipFill>
          <p:spPr bwMode="auto">
            <a:xfrm>
              <a:off x="6572264" y="1808150"/>
              <a:ext cx="2000264" cy="3978304"/>
            </a:xfrm>
            <a:prstGeom prst="roundRect">
              <a:avLst>
                <a:gd name="adj" fmla="val 8594"/>
              </a:avLst>
            </a:prstGeom>
            <a:solidFill>
              <a:srgbClr val="FFFFFF">
                <a:shade val="85000"/>
              </a:srgbClr>
            </a:solidFill>
            <a:ln>
              <a:solidFill>
                <a:srgbClr val="FFFF00"/>
              </a:solidFill>
            </a:ln>
            <a:effectLst>
              <a:reflection blurRad="12700" stA="38000" endPos="28000" dist="5000" dir="5400000" sy="-100000" algn="bl" rotWithShape="0"/>
            </a:effectLst>
          </p:spPr>
        </p:pic>
      </p:grpSp>
      <p:grpSp>
        <p:nvGrpSpPr>
          <p:cNvPr id="57" name="Group 56"/>
          <p:cNvGrpSpPr/>
          <p:nvPr/>
        </p:nvGrpSpPr>
        <p:grpSpPr>
          <a:xfrm>
            <a:off x="785786" y="1428736"/>
            <a:ext cx="5429288" cy="4929222"/>
            <a:chOff x="785786" y="1428736"/>
            <a:chExt cx="5429288" cy="4929222"/>
          </a:xfrm>
        </p:grpSpPr>
        <p:grpSp>
          <p:nvGrpSpPr>
            <p:cNvPr id="50" name="Group 49"/>
            <p:cNvGrpSpPr/>
            <p:nvPr/>
          </p:nvGrpSpPr>
          <p:grpSpPr>
            <a:xfrm>
              <a:off x="785786" y="1428736"/>
              <a:ext cx="5429288" cy="4929222"/>
              <a:chOff x="1643042" y="1428736"/>
              <a:chExt cx="5429288" cy="4929222"/>
            </a:xfrm>
          </p:grpSpPr>
          <p:cxnSp>
            <p:nvCxnSpPr>
              <p:cNvPr id="5" name="Straight Connector 4"/>
              <p:cNvCxnSpPr/>
              <p:nvPr/>
            </p:nvCxnSpPr>
            <p:spPr>
              <a:xfrm rot="16200000" flipH="1">
                <a:off x="-785850" y="3857628"/>
                <a:ext cx="4929222" cy="71438"/>
              </a:xfrm>
              <a:prstGeom prst="line">
                <a:avLst/>
              </a:prstGeom>
              <a:ln>
                <a:solidFill>
                  <a:srgbClr val="FFFF00"/>
                </a:solidFill>
              </a:ln>
            </p:spPr>
            <p:style>
              <a:lnRef idx="3">
                <a:schemeClr val="accent6"/>
              </a:lnRef>
              <a:fillRef idx="0">
                <a:schemeClr val="accent6"/>
              </a:fillRef>
              <a:effectRef idx="2">
                <a:schemeClr val="accent6"/>
              </a:effectRef>
              <a:fontRef idx="minor">
                <a:schemeClr val="tx1"/>
              </a:fontRef>
            </p:style>
          </p:cxnSp>
          <p:grpSp>
            <p:nvGrpSpPr>
              <p:cNvPr id="49" name="Group 48"/>
              <p:cNvGrpSpPr/>
              <p:nvPr/>
            </p:nvGrpSpPr>
            <p:grpSpPr>
              <a:xfrm>
                <a:off x="1643042" y="1428736"/>
                <a:ext cx="5429288" cy="4500594"/>
                <a:chOff x="1643042" y="1428736"/>
                <a:chExt cx="5429288" cy="4500594"/>
              </a:xfrm>
            </p:grpSpPr>
            <p:cxnSp>
              <p:nvCxnSpPr>
                <p:cNvPr id="9" name="Straight Connector 8"/>
                <p:cNvCxnSpPr/>
                <p:nvPr/>
              </p:nvCxnSpPr>
              <p:spPr>
                <a:xfrm flipV="1">
                  <a:off x="1714480" y="1571612"/>
                  <a:ext cx="4714908" cy="4286280"/>
                </a:xfrm>
                <a:prstGeom prst="line">
                  <a:avLst/>
                </a:prstGeom>
              </p:spPr>
              <p:style>
                <a:lnRef idx="3">
                  <a:schemeClr val="accent2"/>
                </a:lnRef>
                <a:fillRef idx="0">
                  <a:schemeClr val="accent2"/>
                </a:fillRef>
                <a:effectRef idx="2">
                  <a:schemeClr val="accent2"/>
                </a:effectRef>
                <a:fontRef idx="minor">
                  <a:schemeClr val="tx1"/>
                </a:fontRef>
              </p:style>
            </p:cxnSp>
            <p:grpSp>
              <p:nvGrpSpPr>
                <p:cNvPr id="46" name="Group 45"/>
                <p:cNvGrpSpPr/>
                <p:nvPr/>
              </p:nvGrpSpPr>
              <p:grpSpPr>
                <a:xfrm>
                  <a:off x="1643042" y="1428736"/>
                  <a:ext cx="5429288" cy="4500594"/>
                  <a:chOff x="1643042" y="1428736"/>
                  <a:chExt cx="5429288" cy="4500594"/>
                </a:xfrm>
              </p:grpSpPr>
              <p:cxnSp>
                <p:nvCxnSpPr>
                  <p:cNvPr id="7" name="Straight Arrow Connector 6"/>
                  <p:cNvCxnSpPr/>
                  <p:nvPr/>
                </p:nvCxnSpPr>
                <p:spPr>
                  <a:xfrm>
                    <a:off x="1643042" y="3214686"/>
                    <a:ext cx="5429288" cy="1588"/>
                  </a:xfrm>
                  <a:prstGeom prst="straightConnector1">
                    <a:avLst/>
                  </a:prstGeom>
                  <a:ln>
                    <a:solidFill>
                      <a:srgbClr val="FFFF00"/>
                    </a:solidFill>
                    <a:tailEnd type="arrow"/>
                  </a:ln>
                </p:spPr>
                <p:style>
                  <a:lnRef idx="3">
                    <a:schemeClr val="accent6"/>
                  </a:lnRef>
                  <a:fillRef idx="0">
                    <a:schemeClr val="accent6"/>
                  </a:fillRef>
                  <a:effectRef idx="2">
                    <a:schemeClr val="accent6"/>
                  </a:effectRef>
                  <a:fontRef idx="minor">
                    <a:schemeClr val="tx1"/>
                  </a:fontRef>
                </p:style>
              </p:cxnSp>
              <p:sp>
                <p:nvSpPr>
                  <p:cNvPr id="10" name="Flowchart: Connector 9"/>
                  <p:cNvSpPr/>
                  <p:nvPr/>
                </p:nvSpPr>
                <p:spPr>
                  <a:xfrm>
                    <a:off x="6357950" y="1428736"/>
                    <a:ext cx="214314" cy="214314"/>
                  </a:xfrm>
                  <a:prstGeom prst="flowChartConnector">
                    <a:avLst/>
                  </a:prstGeom>
                  <a:blipFill>
                    <a:blip r:embed="rId4"/>
                    <a:tile tx="0" ty="0" sx="100000" sy="100000" flip="none" algn="tl"/>
                  </a:blip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sp>
                <p:nvSpPr>
                  <p:cNvPr id="11" name="Flowchart: Connector 10"/>
                  <p:cNvSpPr/>
                  <p:nvPr/>
                </p:nvSpPr>
                <p:spPr>
                  <a:xfrm>
                    <a:off x="4572000" y="3071810"/>
                    <a:ext cx="214314" cy="214314"/>
                  </a:xfrm>
                  <a:prstGeom prst="flowChartConnector">
                    <a:avLst/>
                  </a:prstGeom>
                  <a:blipFill>
                    <a:blip r:embed="rId4"/>
                    <a:tile tx="0" ty="0" sx="100000" sy="100000" flip="none" algn="tl"/>
                  </a:blip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sp>
                <p:nvSpPr>
                  <p:cNvPr id="12" name="Flowchart: Connector 11"/>
                  <p:cNvSpPr/>
                  <p:nvPr/>
                </p:nvSpPr>
                <p:spPr>
                  <a:xfrm>
                    <a:off x="1643042" y="5715016"/>
                    <a:ext cx="214314" cy="214314"/>
                  </a:xfrm>
                  <a:prstGeom prst="flowChartConnector">
                    <a:avLst/>
                  </a:prstGeom>
                  <a:blipFill>
                    <a:blip r:embed="rId4"/>
                    <a:tile tx="0" ty="0" sx="100000" sy="100000" flip="none" algn="tl"/>
                  </a:blip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cxnSp>
                <p:nvCxnSpPr>
                  <p:cNvPr id="14" name="Straight Arrow Connector 13"/>
                  <p:cNvCxnSpPr/>
                  <p:nvPr/>
                </p:nvCxnSpPr>
                <p:spPr>
                  <a:xfrm rot="16200000" flipH="1">
                    <a:off x="4433457" y="3504771"/>
                    <a:ext cx="674328" cy="31386"/>
                  </a:xfrm>
                  <a:prstGeom prst="straightConnector1">
                    <a:avLst/>
                  </a:prstGeom>
                  <a:ln>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43042" y="3857628"/>
                    <a:ext cx="3214710" cy="1588"/>
                  </a:xfrm>
                  <a:prstGeom prst="line">
                    <a:avLst/>
                  </a:prstGeom>
                  <a:ln>
                    <a:solidFill>
                      <a:schemeClr val="bg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14546" y="3286124"/>
                    <a:ext cx="2071702" cy="369332"/>
                  </a:xfrm>
                  <a:prstGeom prst="rect">
                    <a:avLst/>
                  </a:prstGeom>
                  <a:noFill/>
                </p:spPr>
                <p:txBody>
                  <a:bodyPr wrap="square" rtlCol="0">
                    <a:spAutoFit/>
                  </a:bodyPr>
                  <a:lstStyle/>
                  <a:p>
                    <a:r>
                      <a:rPr lang="en-US" dirty="0" smtClean="0"/>
                      <a:t>Vol. at ice point</a:t>
                    </a:r>
                    <a:endParaRPr lang="en-US" dirty="0"/>
                  </a:p>
                </p:txBody>
              </p:sp>
              <p:cxnSp>
                <p:nvCxnSpPr>
                  <p:cNvPr id="20" name="Straight Connector 19"/>
                  <p:cNvCxnSpPr/>
                  <p:nvPr/>
                </p:nvCxnSpPr>
                <p:spPr>
                  <a:xfrm rot="16200000" flipH="1">
                    <a:off x="4786314" y="3357563"/>
                    <a:ext cx="3500462" cy="714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14480" y="5143512"/>
                    <a:ext cx="4857784" cy="1588"/>
                  </a:xfrm>
                  <a:prstGeom prst="line">
                    <a:avLst/>
                  </a:prstGeom>
                  <a:ln>
                    <a:solidFill>
                      <a:schemeClr val="bg1"/>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500430" y="4500570"/>
                    <a:ext cx="2214578" cy="369332"/>
                  </a:xfrm>
                  <a:prstGeom prst="rect">
                    <a:avLst/>
                  </a:prstGeom>
                  <a:noFill/>
                </p:spPr>
                <p:txBody>
                  <a:bodyPr wrap="square" rtlCol="0">
                    <a:spAutoFit/>
                  </a:bodyPr>
                  <a:lstStyle/>
                  <a:p>
                    <a:r>
                      <a:rPr lang="en-US" dirty="0" smtClean="0"/>
                      <a:t>Vol. at steam point </a:t>
                    </a:r>
                    <a:endParaRPr lang="en-US" dirty="0"/>
                  </a:p>
                </p:txBody>
              </p:sp>
              <p:sp>
                <p:nvSpPr>
                  <p:cNvPr id="36" name="TextBox 35"/>
                  <p:cNvSpPr txBox="1"/>
                  <p:nvPr/>
                </p:nvSpPr>
                <p:spPr>
                  <a:xfrm>
                    <a:off x="5136727" y="2643182"/>
                    <a:ext cx="1792727" cy="400110"/>
                  </a:xfrm>
                  <a:prstGeom prst="rect">
                    <a:avLst/>
                  </a:prstGeom>
                  <a:noFill/>
                </p:spPr>
                <p:txBody>
                  <a:bodyPr vert="horz" wrap="square" rtlCol="0">
                    <a:spAutoFit/>
                  </a:bodyPr>
                  <a:lstStyle/>
                  <a:p>
                    <a:r>
                      <a:rPr lang="en-US" sz="2000" b="1" dirty="0" smtClean="0">
                        <a:solidFill>
                          <a:srgbClr val="002060"/>
                        </a:solidFill>
                        <a:latin typeface="Times New Roman" pitchFamily="18" charset="0"/>
                        <a:cs typeface="Times New Roman" pitchFamily="18" charset="0"/>
                      </a:rPr>
                      <a:t>V  o  l  u  m  e </a:t>
                    </a:r>
                    <a:endParaRPr lang="en-US" sz="2000" b="1" dirty="0">
                      <a:solidFill>
                        <a:srgbClr val="002060"/>
                      </a:solidFill>
                      <a:latin typeface="Times New Roman" pitchFamily="18" charset="0"/>
                      <a:cs typeface="Times New Roman" pitchFamily="18" charset="0"/>
                    </a:endParaRPr>
                  </a:p>
                </p:txBody>
              </p:sp>
            </p:grpSp>
          </p:grpSp>
        </p:grpSp>
        <p:sp>
          <p:nvSpPr>
            <p:cNvPr id="52" name="TextBox 51"/>
            <p:cNvSpPr txBox="1"/>
            <p:nvPr/>
          </p:nvSpPr>
          <p:spPr>
            <a:xfrm>
              <a:off x="857224" y="5929330"/>
              <a:ext cx="1214446" cy="369332"/>
            </a:xfrm>
            <a:prstGeom prst="rect">
              <a:avLst/>
            </a:prstGeom>
            <a:noFill/>
          </p:spPr>
          <p:txBody>
            <a:bodyPr wrap="square" rtlCol="0">
              <a:spAutoFit/>
            </a:bodyPr>
            <a:lstStyle/>
            <a:p>
              <a:r>
                <a:rPr lang="en-US" dirty="0" smtClean="0"/>
                <a:t>-273 C</a:t>
              </a:r>
              <a:r>
                <a:rPr lang="en-US" baseline="30000" dirty="0" smtClean="0"/>
                <a:t>0</a:t>
              </a:r>
              <a:endParaRPr lang="en-US" dirty="0"/>
            </a:p>
          </p:txBody>
        </p:sp>
      </p:grpSp>
      <p:sp>
        <p:nvSpPr>
          <p:cNvPr id="26" name="Date Placeholder 25"/>
          <p:cNvSpPr>
            <a:spLocks noGrp="1"/>
          </p:cNvSpPr>
          <p:nvPr>
            <p:ph type="dt" sz="half" idx="10"/>
          </p:nvPr>
        </p:nvSpPr>
        <p:spPr/>
        <p:txBody>
          <a:bodyPr/>
          <a:lstStyle/>
          <a:p>
            <a:fld id="{D4518465-1D43-404D-8ED3-F504890C9C1D}" type="datetime8">
              <a:rPr lang="en-US" smtClean="0"/>
              <a:pPr/>
              <a:t>3/23/2010 9:45 PM</a:t>
            </a:fld>
            <a:endParaRPr lang="en-US"/>
          </a:p>
        </p:txBody>
      </p:sp>
      <p:sp>
        <p:nvSpPr>
          <p:cNvPr id="27" name="TextBox 26"/>
          <p:cNvSpPr txBox="1"/>
          <p:nvPr/>
        </p:nvSpPr>
        <p:spPr>
          <a:xfrm>
            <a:off x="2143108" y="5500702"/>
            <a:ext cx="4286280" cy="646331"/>
          </a:xfrm>
          <a:prstGeom prst="rect">
            <a:avLst/>
          </a:prstGeom>
          <a:noFill/>
        </p:spPr>
        <p:txBody>
          <a:bodyPr wrap="square" rtlCol="0">
            <a:spAutoFit/>
          </a:bodyPr>
          <a:lstStyle/>
          <a:p>
            <a:r>
              <a:rPr lang="en-US" dirty="0" smtClean="0"/>
              <a:t>Define it as the absolute scale </a:t>
            </a:r>
          </a:p>
          <a:p>
            <a:r>
              <a:rPr lang="en-US" dirty="0" smtClean="0"/>
              <a:t>of temperature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down)">
                                      <p:cBhvr>
                                        <p:cTn id="7" dur="580">
                                          <p:stCondLst>
                                            <p:cond delay="0"/>
                                          </p:stCondLst>
                                        </p:cTn>
                                        <p:tgtEl>
                                          <p:spTgt spid="57"/>
                                        </p:tgtEl>
                                      </p:cBhvr>
                                    </p:animEffect>
                                    <p:anim calcmode="lin" valueType="num">
                                      <p:cBhvr>
                                        <p:cTn id="8"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13" dur="26">
                                          <p:stCondLst>
                                            <p:cond delay="650"/>
                                          </p:stCondLst>
                                        </p:cTn>
                                        <p:tgtEl>
                                          <p:spTgt spid="57"/>
                                        </p:tgtEl>
                                      </p:cBhvr>
                                      <p:to x="100000" y="60000"/>
                                    </p:animScale>
                                    <p:animScale>
                                      <p:cBhvr>
                                        <p:cTn id="14" dur="166" decel="50000">
                                          <p:stCondLst>
                                            <p:cond delay="676"/>
                                          </p:stCondLst>
                                        </p:cTn>
                                        <p:tgtEl>
                                          <p:spTgt spid="57"/>
                                        </p:tgtEl>
                                      </p:cBhvr>
                                      <p:to x="100000" y="100000"/>
                                    </p:animScale>
                                    <p:animScale>
                                      <p:cBhvr>
                                        <p:cTn id="15" dur="26">
                                          <p:stCondLst>
                                            <p:cond delay="1312"/>
                                          </p:stCondLst>
                                        </p:cTn>
                                        <p:tgtEl>
                                          <p:spTgt spid="57"/>
                                        </p:tgtEl>
                                      </p:cBhvr>
                                      <p:to x="100000" y="80000"/>
                                    </p:animScale>
                                    <p:animScale>
                                      <p:cBhvr>
                                        <p:cTn id="16" dur="166" decel="50000">
                                          <p:stCondLst>
                                            <p:cond delay="1338"/>
                                          </p:stCondLst>
                                        </p:cTn>
                                        <p:tgtEl>
                                          <p:spTgt spid="57"/>
                                        </p:tgtEl>
                                      </p:cBhvr>
                                      <p:to x="100000" y="100000"/>
                                    </p:animScale>
                                    <p:animScale>
                                      <p:cBhvr>
                                        <p:cTn id="17" dur="26">
                                          <p:stCondLst>
                                            <p:cond delay="1642"/>
                                          </p:stCondLst>
                                        </p:cTn>
                                        <p:tgtEl>
                                          <p:spTgt spid="57"/>
                                        </p:tgtEl>
                                      </p:cBhvr>
                                      <p:to x="100000" y="90000"/>
                                    </p:animScale>
                                    <p:animScale>
                                      <p:cBhvr>
                                        <p:cTn id="18" dur="166" decel="50000">
                                          <p:stCondLst>
                                            <p:cond delay="1668"/>
                                          </p:stCondLst>
                                        </p:cTn>
                                        <p:tgtEl>
                                          <p:spTgt spid="57"/>
                                        </p:tgtEl>
                                      </p:cBhvr>
                                      <p:to x="100000" y="100000"/>
                                    </p:animScale>
                                    <p:animScale>
                                      <p:cBhvr>
                                        <p:cTn id="19" dur="26">
                                          <p:stCondLst>
                                            <p:cond delay="1808"/>
                                          </p:stCondLst>
                                        </p:cTn>
                                        <p:tgtEl>
                                          <p:spTgt spid="57"/>
                                        </p:tgtEl>
                                      </p:cBhvr>
                                      <p:to x="100000" y="95000"/>
                                    </p:animScale>
                                    <p:animScale>
                                      <p:cBhvr>
                                        <p:cTn id="20" dur="166" decel="50000">
                                          <p:stCondLst>
                                            <p:cond delay="1834"/>
                                          </p:stCondLst>
                                        </p:cTn>
                                        <p:tgtEl>
                                          <p:spTgt spid="5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2000"/>
                                        <p:tgtEl>
                                          <p:spTgt spid="58"/>
                                        </p:tgtEl>
                                      </p:cBhvr>
                                    </p:animEffect>
                                    <p:anim calcmode="lin" valueType="num">
                                      <p:cBhvr>
                                        <p:cTn id="26" dur="2000" fill="hold"/>
                                        <p:tgtEl>
                                          <p:spTgt spid="58"/>
                                        </p:tgtEl>
                                        <p:attrNameLst>
                                          <p:attrName>style.rotation</p:attrName>
                                        </p:attrNameLst>
                                      </p:cBhvr>
                                      <p:tavLst>
                                        <p:tav tm="0">
                                          <p:val>
                                            <p:fltVal val="720"/>
                                          </p:val>
                                        </p:tav>
                                        <p:tav tm="100000">
                                          <p:val>
                                            <p:fltVal val="0"/>
                                          </p:val>
                                        </p:tav>
                                      </p:tavLst>
                                    </p:anim>
                                    <p:anim calcmode="lin" valueType="num">
                                      <p:cBhvr>
                                        <p:cTn id="27" dur="2000" fill="hold"/>
                                        <p:tgtEl>
                                          <p:spTgt spid="58"/>
                                        </p:tgtEl>
                                        <p:attrNameLst>
                                          <p:attrName>ppt_h</p:attrName>
                                        </p:attrNameLst>
                                      </p:cBhvr>
                                      <p:tavLst>
                                        <p:tav tm="0">
                                          <p:val>
                                            <p:fltVal val="0"/>
                                          </p:val>
                                        </p:tav>
                                        <p:tav tm="100000">
                                          <p:val>
                                            <p:strVal val="#ppt_h"/>
                                          </p:val>
                                        </p:tav>
                                      </p:tavLst>
                                    </p:anim>
                                    <p:anim calcmode="lin" valueType="num">
                                      <p:cBhvr>
                                        <p:cTn id="28" dur="2000" fill="hold"/>
                                        <p:tgtEl>
                                          <p:spTgt spid="58"/>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Scale>
                                      <p:cBhvr>
                                        <p:cTn id="33"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48"/>
                                        </p:tgtEl>
                                        <p:attrNameLst>
                                          <p:attrName>ppt_x</p:attrName>
                                          <p:attrName>ppt_y</p:attrName>
                                        </p:attrNameLst>
                                      </p:cBhvr>
                                    </p:animMotion>
                                    <p:animEffect transition="in" filter="fade">
                                      <p:cBhvr>
                                        <p:cTn id="35"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857248"/>
          </a:xfrm>
        </p:spPr>
        <p:txBody>
          <a:bodyPr/>
          <a:lstStyle/>
          <a:p>
            <a:pPr algn="ctr"/>
            <a:r>
              <a:rPr lang="en-US" b="1" dirty="0" smtClean="0">
                <a:solidFill>
                  <a:schemeClr val="bg2">
                    <a:lumMod val="60000"/>
                    <a:lumOff val="40000"/>
                  </a:schemeClr>
                </a:solidFill>
              </a:rPr>
              <a:t>Pressure </a:t>
            </a:r>
            <a:endParaRPr lang="en-US" b="1" dirty="0">
              <a:solidFill>
                <a:schemeClr val="bg2">
                  <a:lumMod val="60000"/>
                  <a:lumOff val="40000"/>
                </a:schemeClr>
              </a:solidFill>
            </a:endParaRPr>
          </a:p>
        </p:txBody>
      </p:sp>
      <p:pic>
        <p:nvPicPr>
          <p:cNvPr id="101378" name="Picture 2" descr="C:\Documents and Settings\kashif\Desktop\thermo dynamics\Thermodynamic Pressure Scales - Engineers Edge_files\pressu11.gif"/>
          <p:cNvPicPr>
            <a:picLocks noChangeAspect="1" noChangeArrowheads="1"/>
          </p:cNvPicPr>
          <p:nvPr/>
        </p:nvPicPr>
        <p:blipFill>
          <a:blip r:embed="rId2">
            <a:duotone>
              <a:prstClr val="black"/>
              <a:schemeClr val="accent5">
                <a:tint val="45000"/>
                <a:satMod val="400000"/>
              </a:schemeClr>
            </a:duotone>
          </a:blip>
          <a:srcRect/>
          <a:stretch>
            <a:fillRect/>
          </a:stretch>
        </p:blipFill>
        <p:spPr bwMode="auto">
          <a:xfrm>
            <a:off x="2000232" y="1428736"/>
            <a:ext cx="6759690" cy="3714776"/>
          </a:xfrm>
          <a:prstGeom prst="rect">
            <a:avLst/>
          </a:prstGeom>
          <a:ln w="38100" cap="sq">
            <a:solidFill>
              <a:schemeClr val="bg2">
                <a:lumMod val="60000"/>
                <a:lumOff val="40000"/>
              </a:schemeClr>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fld id="{28147675-A7FA-42E4-9860-276C502D92F2}" type="datetime8">
              <a:rPr lang="en-US" smtClean="0"/>
              <a:pPr/>
              <a:t>3/23/2010 10:42 PM</a:t>
            </a:fld>
            <a:endParaRPr lang="en-US"/>
          </a:p>
        </p:txBody>
      </p:sp>
      <p:sp>
        <p:nvSpPr>
          <p:cNvPr id="5" name="TextBox 4"/>
          <p:cNvSpPr txBox="1"/>
          <p:nvPr/>
        </p:nvSpPr>
        <p:spPr>
          <a:xfrm>
            <a:off x="357158" y="1857364"/>
            <a:ext cx="1428760" cy="461665"/>
          </a:xfrm>
          <a:prstGeom prst="rect">
            <a:avLst/>
          </a:prstGeom>
          <a:noFill/>
        </p:spPr>
        <p:txBody>
          <a:bodyPr wrap="square" rtlCol="0">
            <a:spAutoFit/>
          </a:bodyPr>
          <a:lstStyle/>
          <a:p>
            <a:r>
              <a:rPr lang="en-US" sz="2400" b="1" dirty="0" smtClean="0">
                <a:solidFill>
                  <a:srgbClr val="FFFF00"/>
                </a:solidFill>
              </a:rPr>
              <a:t>P = F/A</a:t>
            </a:r>
            <a:endParaRPr lang="en-US" b="1" dirty="0">
              <a:solidFill>
                <a:srgbClr val="FFFF00"/>
              </a:solidFill>
            </a:endParaRPr>
          </a:p>
        </p:txBody>
      </p:sp>
      <p:sp>
        <p:nvSpPr>
          <p:cNvPr id="6" name="TextBox 5"/>
          <p:cNvSpPr txBox="1"/>
          <p:nvPr/>
        </p:nvSpPr>
        <p:spPr>
          <a:xfrm>
            <a:off x="142844" y="2500306"/>
            <a:ext cx="1857388" cy="369332"/>
          </a:xfrm>
          <a:prstGeom prst="rect">
            <a:avLst/>
          </a:prstGeom>
          <a:noFill/>
        </p:spPr>
        <p:txBody>
          <a:bodyPr wrap="square" rtlCol="0">
            <a:spAutoFit/>
          </a:bodyPr>
          <a:lstStyle/>
          <a:p>
            <a:r>
              <a:rPr lang="en-US" dirty="0" smtClean="0">
                <a:solidFill>
                  <a:srgbClr val="FFFF00"/>
                </a:solidFill>
              </a:rPr>
              <a:t>1 N/m</a:t>
            </a:r>
            <a:r>
              <a:rPr lang="en-US" baseline="30000" dirty="0" smtClean="0">
                <a:solidFill>
                  <a:srgbClr val="FFFF00"/>
                </a:solidFill>
              </a:rPr>
              <a:t>2 </a:t>
            </a:r>
            <a:r>
              <a:rPr lang="en-US" dirty="0" smtClean="0">
                <a:solidFill>
                  <a:srgbClr val="FFFF00"/>
                </a:solidFill>
              </a:rPr>
              <a:t> = 1 pa</a:t>
            </a:r>
            <a:endParaRPr lang="en-US" dirty="0">
              <a:solidFill>
                <a:srgbClr val="FFFF00"/>
              </a:solidFill>
            </a:endParaRPr>
          </a:p>
        </p:txBody>
      </p:sp>
      <p:sp>
        <p:nvSpPr>
          <p:cNvPr id="7" name="TextBox 6"/>
          <p:cNvSpPr txBox="1"/>
          <p:nvPr/>
        </p:nvSpPr>
        <p:spPr>
          <a:xfrm flipH="1">
            <a:off x="142876" y="2916792"/>
            <a:ext cx="2143108" cy="369332"/>
          </a:xfrm>
          <a:prstGeom prst="rect">
            <a:avLst/>
          </a:prstGeom>
          <a:noFill/>
        </p:spPr>
        <p:txBody>
          <a:bodyPr wrap="square" rtlCol="0">
            <a:spAutoFit/>
          </a:bodyPr>
          <a:lstStyle/>
          <a:p>
            <a:r>
              <a:rPr lang="en-US" dirty="0" smtClean="0">
                <a:solidFill>
                  <a:srgbClr val="FFFF00"/>
                </a:solidFill>
              </a:rPr>
              <a:t>1bar = 10</a:t>
            </a:r>
            <a:r>
              <a:rPr lang="en-US" baseline="30000" dirty="0" smtClean="0">
                <a:solidFill>
                  <a:srgbClr val="FFFF00"/>
                </a:solidFill>
              </a:rPr>
              <a:t>5 </a:t>
            </a:r>
            <a:r>
              <a:rPr lang="en-US" dirty="0" smtClean="0">
                <a:solidFill>
                  <a:srgbClr val="FFFF00"/>
                </a:solidFill>
              </a:rPr>
              <a:t> N/m</a:t>
            </a:r>
            <a:r>
              <a:rPr lang="en-US" baseline="30000" dirty="0" smtClean="0">
                <a:solidFill>
                  <a:srgbClr val="FFFF00"/>
                </a:solidFill>
              </a:rPr>
              <a:t>2</a:t>
            </a:r>
            <a:endParaRPr lang="en-US" dirty="0">
              <a:solidFill>
                <a:srgbClr val="FFFF00"/>
              </a:solidFill>
            </a:endParaRPr>
          </a:p>
        </p:txBody>
      </p:sp>
      <p:sp>
        <p:nvSpPr>
          <p:cNvPr id="8" name="TextBox 7"/>
          <p:cNvSpPr txBox="1"/>
          <p:nvPr/>
        </p:nvSpPr>
        <p:spPr>
          <a:xfrm>
            <a:off x="3857620" y="5896293"/>
            <a:ext cx="3929090" cy="461665"/>
          </a:xfrm>
          <a:prstGeom prst="rect">
            <a:avLst/>
          </a:prstGeom>
          <a:noFill/>
        </p:spPr>
        <p:txBody>
          <a:bodyPr wrap="square" rtlCol="0">
            <a:spAutoFit/>
          </a:bodyPr>
          <a:lstStyle/>
          <a:p>
            <a:r>
              <a:rPr lang="en-US" sz="2400" b="1" dirty="0" smtClean="0">
                <a:solidFill>
                  <a:srgbClr val="002060"/>
                </a:solidFill>
              </a:rPr>
              <a:t>P</a:t>
            </a:r>
            <a:r>
              <a:rPr lang="en-US" sz="2400" b="1" baseline="-25000" dirty="0" smtClean="0">
                <a:solidFill>
                  <a:srgbClr val="002060"/>
                </a:solidFill>
              </a:rPr>
              <a:t>absoult </a:t>
            </a:r>
            <a:r>
              <a:rPr lang="en-US" sz="2400" b="1" dirty="0" smtClean="0">
                <a:solidFill>
                  <a:srgbClr val="002060"/>
                </a:solidFill>
              </a:rPr>
              <a:t> = P</a:t>
            </a:r>
            <a:r>
              <a:rPr lang="en-US" sz="2400" b="1" baseline="-25000" dirty="0" smtClean="0">
                <a:solidFill>
                  <a:srgbClr val="002060"/>
                </a:solidFill>
              </a:rPr>
              <a:t>gauge</a:t>
            </a:r>
            <a:r>
              <a:rPr lang="en-US" sz="2400" b="1" dirty="0" smtClean="0">
                <a:solidFill>
                  <a:srgbClr val="002060"/>
                </a:solidFill>
              </a:rPr>
              <a:t> + P</a:t>
            </a:r>
            <a:r>
              <a:rPr lang="en-US" sz="2400" b="1" baseline="-25000" dirty="0" smtClean="0">
                <a:solidFill>
                  <a:srgbClr val="002060"/>
                </a:solidFill>
              </a:rPr>
              <a:t>atmosphere</a:t>
            </a:r>
            <a:r>
              <a:rPr lang="en-US" sz="2400" b="1" dirty="0" smtClean="0">
                <a:solidFill>
                  <a:srgbClr val="002060"/>
                </a:solidFill>
              </a:rPr>
              <a:t> </a:t>
            </a:r>
            <a:r>
              <a:rPr lang="en-US" sz="2400" b="1" baseline="-25000" dirty="0" smtClean="0">
                <a:solidFill>
                  <a:srgbClr val="002060"/>
                </a:solidFill>
              </a:rPr>
              <a:t> </a:t>
            </a:r>
            <a:r>
              <a:rPr lang="en-US" sz="2400" b="1" dirty="0" smtClean="0">
                <a:solidFill>
                  <a:srgbClr val="002060"/>
                </a:solidFill>
              </a:rPr>
              <a:t> </a:t>
            </a:r>
            <a:endParaRPr lang="en-US" sz="2400" b="1" dirty="0">
              <a:solidFill>
                <a:srgbClr val="002060"/>
              </a:solidFill>
            </a:endParaRPr>
          </a:p>
        </p:txBody>
      </p:sp>
      <p:sp>
        <p:nvSpPr>
          <p:cNvPr id="9" name="TextBox 8"/>
          <p:cNvSpPr txBox="1"/>
          <p:nvPr/>
        </p:nvSpPr>
        <p:spPr>
          <a:xfrm>
            <a:off x="142844" y="5386344"/>
            <a:ext cx="2428892" cy="400110"/>
          </a:xfrm>
          <a:prstGeom prst="rect">
            <a:avLst/>
          </a:prstGeom>
          <a:noFill/>
        </p:spPr>
        <p:txBody>
          <a:bodyPr wrap="square" rtlCol="0">
            <a:spAutoFit/>
          </a:bodyPr>
          <a:lstStyle/>
          <a:p>
            <a:r>
              <a:rPr lang="en-US" sz="2000" b="1" dirty="0" smtClean="0">
                <a:solidFill>
                  <a:srgbClr val="002060"/>
                </a:solidFill>
              </a:rPr>
              <a:t>Pressure Gauge </a:t>
            </a:r>
            <a:endParaRPr lang="en-US" sz="2000" b="1" dirty="0">
              <a:solidFill>
                <a:srgbClr val="002060"/>
              </a:solidFill>
            </a:endParaRPr>
          </a:p>
        </p:txBody>
      </p:sp>
      <p:sp>
        <p:nvSpPr>
          <p:cNvPr id="11" name="TextBox 10"/>
          <p:cNvSpPr txBox="1"/>
          <p:nvPr/>
        </p:nvSpPr>
        <p:spPr>
          <a:xfrm>
            <a:off x="71406" y="928670"/>
            <a:ext cx="3000396" cy="400110"/>
          </a:xfrm>
          <a:prstGeom prst="rect">
            <a:avLst/>
          </a:prstGeom>
          <a:noFill/>
        </p:spPr>
        <p:txBody>
          <a:bodyPr wrap="square" rtlCol="0">
            <a:spAutoFit/>
          </a:bodyPr>
          <a:lstStyle/>
          <a:p>
            <a:r>
              <a:rPr lang="en-US" sz="2000" b="1" dirty="0" smtClean="0">
                <a:solidFill>
                  <a:srgbClr val="FFFF00"/>
                </a:solidFill>
              </a:rPr>
              <a:t>1kgf/cm</a:t>
            </a:r>
            <a:r>
              <a:rPr lang="en-US" sz="2000" b="1" baseline="30000" dirty="0" smtClean="0">
                <a:solidFill>
                  <a:srgbClr val="FFFF00"/>
                </a:solidFill>
              </a:rPr>
              <a:t>2</a:t>
            </a:r>
            <a:r>
              <a:rPr lang="en-US" sz="2000" b="1" dirty="0" smtClean="0">
                <a:solidFill>
                  <a:srgbClr val="FFFF00"/>
                </a:solidFill>
              </a:rPr>
              <a:t> </a:t>
            </a:r>
            <a:r>
              <a:rPr lang="en-US" sz="2000" b="1" dirty="0" smtClean="0">
                <a:solidFill>
                  <a:srgbClr val="FFFF00"/>
                </a:solidFill>
              </a:rPr>
              <a:t>=9.8 x 10</a:t>
            </a:r>
            <a:r>
              <a:rPr lang="en-US" sz="2000" b="1" baseline="30000" dirty="0" smtClean="0">
                <a:solidFill>
                  <a:srgbClr val="FFFF00"/>
                </a:solidFill>
              </a:rPr>
              <a:t>4</a:t>
            </a:r>
            <a:r>
              <a:rPr lang="en-US" sz="2000" b="1" dirty="0" smtClean="0">
                <a:solidFill>
                  <a:srgbClr val="FFFF00"/>
                </a:solidFill>
              </a:rPr>
              <a:t> N/m</a:t>
            </a:r>
            <a:r>
              <a:rPr lang="en-US" sz="2000" b="1" baseline="30000" dirty="0" smtClean="0">
                <a:solidFill>
                  <a:srgbClr val="FFFF00"/>
                </a:solidFill>
              </a:rPr>
              <a:t>2</a:t>
            </a:r>
            <a:r>
              <a:rPr lang="en-US" sz="2000" b="1" dirty="0" smtClean="0">
                <a:solidFill>
                  <a:srgbClr val="FFFF00"/>
                </a:solidFill>
              </a:rPr>
              <a:t> </a:t>
            </a:r>
            <a:endParaRPr lang="en-US"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800" decel="100000"/>
                                        <p:tgtEl>
                                          <p:spTgt spid="7"/>
                                        </p:tgtEl>
                                      </p:cBhvr>
                                    </p:animEffect>
                                    <p:anim calcmode="lin" valueType="num">
                                      <p:cBhvr>
                                        <p:cTn id="33" dur="800" decel="100000" fill="hold"/>
                                        <p:tgtEl>
                                          <p:spTgt spid="7"/>
                                        </p:tgtEl>
                                        <p:attrNameLst>
                                          <p:attrName>style.rotation</p:attrName>
                                        </p:attrNameLst>
                                      </p:cBhvr>
                                      <p:tavLst>
                                        <p:tav tm="0">
                                          <p:val>
                                            <p:fltVal val="-90"/>
                                          </p:val>
                                        </p:tav>
                                        <p:tav tm="100000">
                                          <p:val>
                                            <p:fltVal val="0"/>
                                          </p:val>
                                        </p:tav>
                                      </p:tavLst>
                                    </p:anim>
                                    <p:anim calcmode="lin" valueType="num">
                                      <p:cBhvr>
                                        <p:cTn id="34" dur="800" decel="100000" fill="hold"/>
                                        <p:tgtEl>
                                          <p:spTgt spid="7"/>
                                        </p:tgtEl>
                                        <p:attrNameLst>
                                          <p:attrName>ppt_x</p:attrName>
                                        </p:attrNameLst>
                                      </p:cBhvr>
                                      <p:tavLst>
                                        <p:tav tm="0">
                                          <p:val>
                                            <p:strVal val="#ppt_x+0.4"/>
                                          </p:val>
                                        </p:tav>
                                        <p:tav tm="100000">
                                          <p:val>
                                            <p:strVal val="#ppt_x-0.05"/>
                                          </p:val>
                                        </p:tav>
                                      </p:tavLst>
                                    </p:anim>
                                    <p:anim calcmode="lin" valueType="num">
                                      <p:cBhvr>
                                        <p:cTn id="35" dur="800" decel="100000" fill="hold"/>
                                        <p:tgtEl>
                                          <p:spTgt spid="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101378"/>
                                        </p:tgtEl>
                                        <p:attrNameLst>
                                          <p:attrName>style.visibility</p:attrName>
                                        </p:attrNameLst>
                                      </p:cBhvr>
                                      <p:to>
                                        <p:strVal val="visible"/>
                                      </p:to>
                                    </p:set>
                                    <p:animEffect transition="in" filter="fade">
                                      <p:cBhvr>
                                        <p:cTn id="42" dur="800" decel="100000"/>
                                        <p:tgtEl>
                                          <p:spTgt spid="101378"/>
                                        </p:tgtEl>
                                      </p:cBhvr>
                                    </p:animEffect>
                                    <p:anim calcmode="lin" valueType="num">
                                      <p:cBhvr>
                                        <p:cTn id="43" dur="800" decel="100000" fill="hold"/>
                                        <p:tgtEl>
                                          <p:spTgt spid="101378"/>
                                        </p:tgtEl>
                                        <p:attrNameLst>
                                          <p:attrName>style.rotation</p:attrName>
                                        </p:attrNameLst>
                                      </p:cBhvr>
                                      <p:tavLst>
                                        <p:tav tm="0">
                                          <p:val>
                                            <p:fltVal val="-90"/>
                                          </p:val>
                                        </p:tav>
                                        <p:tav tm="100000">
                                          <p:val>
                                            <p:fltVal val="0"/>
                                          </p:val>
                                        </p:tav>
                                      </p:tavLst>
                                    </p:anim>
                                    <p:anim calcmode="lin" valueType="num">
                                      <p:cBhvr>
                                        <p:cTn id="44" dur="800" decel="100000" fill="hold"/>
                                        <p:tgtEl>
                                          <p:spTgt spid="101378"/>
                                        </p:tgtEl>
                                        <p:attrNameLst>
                                          <p:attrName>ppt_x</p:attrName>
                                        </p:attrNameLst>
                                      </p:cBhvr>
                                      <p:tavLst>
                                        <p:tav tm="0">
                                          <p:val>
                                            <p:strVal val="#ppt_x+0.4"/>
                                          </p:val>
                                        </p:tav>
                                        <p:tav tm="100000">
                                          <p:val>
                                            <p:strVal val="#ppt_x-0.05"/>
                                          </p:val>
                                        </p:tav>
                                      </p:tavLst>
                                    </p:anim>
                                    <p:anim calcmode="lin" valueType="num">
                                      <p:cBhvr>
                                        <p:cTn id="45" dur="800" decel="100000" fill="hold"/>
                                        <p:tgtEl>
                                          <p:spTgt spid="101378"/>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01378"/>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01378"/>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iterate type="lt">
                                    <p:tmPct val="5000"/>
                                  </p:iterate>
                                  <p:childTnLst>
                                    <p:set>
                                      <p:cBhvr>
                                        <p:cTn id="51" dur="1" fill="hold">
                                          <p:stCondLst>
                                            <p:cond delay="0"/>
                                          </p:stCondLst>
                                        </p:cTn>
                                        <p:tgtEl>
                                          <p:spTgt spid="8"/>
                                        </p:tgtEl>
                                        <p:attrNameLst>
                                          <p:attrName>style.visibility</p:attrName>
                                        </p:attrNameLst>
                                      </p:cBhvr>
                                      <p:to>
                                        <p:strVal val="visible"/>
                                      </p:to>
                                    </p:set>
                                    <p:anim calcmode="lin" valueType="num">
                                      <p:cBhvr>
                                        <p:cTn id="52" dur="1000" fill="hold"/>
                                        <p:tgtEl>
                                          <p:spTgt spid="8"/>
                                        </p:tgtEl>
                                        <p:attrNameLst>
                                          <p:attrName>ppt_w</p:attrName>
                                        </p:attrNameLst>
                                      </p:cBhvr>
                                      <p:tavLst>
                                        <p:tav tm="0">
                                          <p:val>
                                            <p:fltVal val="0"/>
                                          </p:val>
                                        </p:tav>
                                        <p:tav tm="100000">
                                          <p:val>
                                            <p:strVal val="#ppt_w"/>
                                          </p:val>
                                        </p:tav>
                                      </p:tavLst>
                                    </p:anim>
                                    <p:anim calcmode="lin" valueType="num">
                                      <p:cBhvr>
                                        <p:cTn id="53" dur="1000" fill="hold"/>
                                        <p:tgtEl>
                                          <p:spTgt spid="8"/>
                                        </p:tgtEl>
                                        <p:attrNameLst>
                                          <p:attrName>ppt_h</p:attrName>
                                        </p:attrNameLst>
                                      </p:cBhvr>
                                      <p:tavLst>
                                        <p:tav tm="0">
                                          <p:val>
                                            <p:fltVal val="0"/>
                                          </p:val>
                                        </p:tav>
                                        <p:tav tm="100000">
                                          <p:val>
                                            <p:strVal val="#ppt_h"/>
                                          </p:val>
                                        </p:tav>
                                      </p:tavLst>
                                    </p:anim>
                                    <p:anim calcmode="lin" valueType="num">
                                      <p:cBhvr>
                                        <p:cTn id="54" dur="1000" fill="hold"/>
                                        <p:tgtEl>
                                          <p:spTgt spid="8"/>
                                        </p:tgtEl>
                                        <p:attrNameLst>
                                          <p:attrName>style.rotation</p:attrName>
                                        </p:attrNameLst>
                                      </p:cBhvr>
                                      <p:tavLst>
                                        <p:tav tm="0">
                                          <p:val>
                                            <p:fltVal val="90"/>
                                          </p:val>
                                        </p:tav>
                                        <p:tav tm="100000">
                                          <p:val>
                                            <p:fltVal val="0"/>
                                          </p:val>
                                        </p:tav>
                                      </p:tavLst>
                                    </p:anim>
                                    <p:animEffect transition="in" filter="fade">
                                      <p:cBhvr>
                                        <p:cTn id="55" dur="10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iterate type="lt">
                                    <p:tmPct val="5000"/>
                                  </p:iterate>
                                  <p:childTnLst>
                                    <p:set>
                                      <p:cBhvr>
                                        <p:cTn id="59" dur="1" fill="hold">
                                          <p:stCondLst>
                                            <p:cond delay="0"/>
                                          </p:stCondLst>
                                        </p:cTn>
                                        <p:tgtEl>
                                          <p:spTgt spid="9"/>
                                        </p:tgtEl>
                                        <p:attrNameLst>
                                          <p:attrName>style.visibility</p:attrName>
                                        </p:attrNameLst>
                                      </p:cBhvr>
                                      <p:to>
                                        <p:strVal val="visible"/>
                                      </p:to>
                                    </p:set>
                                    <p:anim calcmode="lin" valueType="num">
                                      <p:cBhvr>
                                        <p:cTn id="60" dur="1000" fill="hold"/>
                                        <p:tgtEl>
                                          <p:spTgt spid="9"/>
                                        </p:tgtEl>
                                        <p:attrNameLst>
                                          <p:attrName>ppt_w</p:attrName>
                                        </p:attrNameLst>
                                      </p:cBhvr>
                                      <p:tavLst>
                                        <p:tav tm="0">
                                          <p:val>
                                            <p:fltVal val="0"/>
                                          </p:val>
                                        </p:tav>
                                        <p:tav tm="100000">
                                          <p:val>
                                            <p:strVal val="#ppt_w"/>
                                          </p:val>
                                        </p:tav>
                                      </p:tavLst>
                                    </p:anim>
                                    <p:anim calcmode="lin" valueType="num">
                                      <p:cBhvr>
                                        <p:cTn id="61" dur="1000" fill="hold"/>
                                        <p:tgtEl>
                                          <p:spTgt spid="9"/>
                                        </p:tgtEl>
                                        <p:attrNameLst>
                                          <p:attrName>ppt_h</p:attrName>
                                        </p:attrNameLst>
                                      </p:cBhvr>
                                      <p:tavLst>
                                        <p:tav tm="0">
                                          <p:val>
                                            <p:fltVal val="0"/>
                                          </p:val>
                                        </p:tav>
                                        <p:tav tm="100000">
                                          <p:val>
                                            <p:strVal val="#ppt_h"/>
                                          </p:val>
                                        </p:tav>
                                      </p:tavLst>
                                    </p:anim>
                                    <p:anim calcmode="lin" valueType="num">
                                      <p:cBhvr>
                                        <p:cTn id="62" dur="1000" fill="hold"/>
                                        <p:tgtEl>
                                          <p:spTgt spid="9"/>
                                        </p:tgtEl>
                                        <p:attrNameLst>
                                          <p:attrName>style.rotation</p:attrName>
                                        </p:attrNameLst>
                                      </p:cBhvr>
                                      <p:tavLst>
                                        <p:tav tm="0">
                                          <p:val>
                                            <p:fltVal val="90"/>
                                          </p:val>
                                        </p:tav>
                                        <p:tav tm="100000">
                                          <p:val>
                                            <p:fltVal val="0"/>
                                          </p:val>
                                        </p:tav>
                                      </p:tavLst>
                                    </p:anim>
                                    <p:animEffect transition="in" filter="fade">
                                      <p:cBhvr>
                                        <p:cTn id="63" dur="10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iterate type="lt">
                                    <p:tmPct val="5000"/>
                                  </p:iterate>
                                  <p:childTnLst>
                                    <p:set>
                                      <p:cBhvr>
                                        <p:cTn id="67" dur="1" fill="hold">
                                          <p:stCondLst>
                                            <p:cond delay="0"/>
                                          </p:stCondLst>
                                        </p:cTn>
                                        <p:tgtEl>
                                          <p:spTgt spid="11"/>
                                        </p:tgtEl>
                                        <p:attrNameLst>
                                          <p:attrName>style.visibility</p:attrName>
                                        </p:attrNameLst>
                                      </p:cBhvr>
                                      <p:to>
                                        <p:strVal val="visible"/>
                                      </p:to>
                                    </p:set>
                                    <p:anim calcmode="lin" valueType="num">
                                      <p:cBhvr>
                                        <p:cTn id="68" dur="1000" fill="hold"/>
                                        <p:tgtEl>
                                          <p:spTgt spid="11"/>
                                        </p:tgtEl>
                                        <p:attrNameLst>
                                          <p:attrName>ppt_w</p:attrName>
                                        </p:attrNameLst>
                                      </p:cBhvr>
                                      <p:tavLst>
                                        <p:tav tm="0">
                                          <p:val>
                                            <p:fltVal val="0"/>
                                          </p:val>
                                        </p:tav>
                                        <p:tav tm="100000">
                                          <p:val>
                                            <p:strVal val="#ppt_w"/>
                                          </p:val>
                                        </p:tav>
                                      </p:tavLst>
                                    </p:anim>
                                    <p:anim calcmode="lin" valueType="num">
                                      <p:cBhvr>
                                        <p:cTn id="69" dur="1000" fill="hold"/>
                                        <p:tgtEl>
                                          <p:spTgt spid="11"/>
                                        </p:tgtEl>
                                        <p:attrNameLst>
                                          <p:attrName>ppt_h</p:attrName>
                                        </p:attrNameLst>
                                      </p:cBhvr>
                                      <p:tavLst>
                                        <p:tav tm="0">
                                          <p:val>
                                            <p:fltVal val="0"/>
                                          </p:val>
                                        </p:tav>
                                        <p:tav tm="100000">
                                          <p:val>
                                            <p:strVal val="#ppt_h"/>
                                          </p:val>
                                        </p:tav>
                                      </p:tavLst>
                                    </p:anim>
                                    <p:anim calcmode="lin" valueType="num">
                                      <p:cBhvr>
                                        <p:cTn id="70" dur="1000" fill="hold"/>
                                        <p:tgtEl>
                                          <p:spTgt spid="11"/>
                                        </p:tgtEl>
                                        <p:attrNameLst>
                                          <p:attrName>style.rotation</p:attrName>
                                        </p:attrNameLst>
                                      </p:cBhvr>
                                      <p:tavLst>
                                        <p:tav tm="0">
                                          <p:val>
                                            <p:fltVal val="90"/>
                                          </p:val>
                                        </p:tav>
                                        <p:tav tm="100000">
                                          <p:val>
                                            <p:fltVal val="0"/>
                                          </p:val>
                                        </p:tav>
                                      </p:tavLst>
                                    </p:anim>
                                    <p:animEffect transition="in" filter="fade">
                                      <p:cBhvr>
                                        <p:cTn id="7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85728"/>
            <a:ext cx="8229600" cy="775542"/>
          </a:xfrm>
        </p:spPr>
        <p:txBody>
          <a:bodyPr>
            <a:normAutofit fontScale="90000"/>
          </a:bodyPr>
          <a:lstStyle/>
          <a:p>
            <a:pPr algn="ctr"/>
            <a:r>
              <a:rPr lang="en-US" b="1" dirty="0" smtClean="0">
                <a:solidFill>
                  <a:schemeClr val="bg2">
                    <a:lumMod val="60000"/>
                    <a:lumOff val="40000"/>
                  </a:schemeClr>
                </a:solidFill>
              </a:rPr>
              <a:t>Reversibility </a:t>
            </a:r>
            <a:endParaRPr lang="en-US" b="1" dirty="0">
              <a:solidFill>
                <a:schemeClr val="bg2">
                  <a:lumMod val="60000"/>
                  <a:lumOff val="40000"/>
                </a:schemeClr>
              </a:solidFill>
            </a:endParaRPr>
          </a:p>
        </p:txBody>
      </p:sp>
      <p:grpSp>
        <p:nvGrpSpPr>
          <p:cNvPr id="37" name="Group 36"/>
          <p:cNvGrpSpPr/>
          <p:nvPr/>
        </p:nvGrpSpPr>
        <p:grpSpPr>
          <a:xfrm>
            <a:off x="5000628" y="1630908"/>
            <a:ext cx="3571900" cy="2583910"/>
            <a:chOff x="4786314" y="1438308"/>
            <a:chExt cx="3571900" cy="2583910"/>
          </a:xfrm>
        </p:grpSpPr>
        <p:sp>
          <p:nvSpPr>
            <p:cNvPr id="24" name="TextBox 23"/>
            <p:cNvSpPr txBox="1"/>
            <p:nvPr/>
          </p:nvSpPr>
          <p:spPr>
            <a:xfrm>
              <a:off x="6143636" y="2214554"/>
              <a:ext cx="1428760" cy="646331"/>
            </a:xfrm>
            <a:prstGeom prst="rect">
              <a:avLst/>
            </a:prstGeom>
            <a:noFill/>
          </p:spPr>
          <p:txBody>
            <a:bodyPr wrap="square" rtlCol="0">
              <a:spAutoFit/>
            </a:bodyPr>
            <a:lstStyle/>
            <a:p>
              <a:r>
                <a:rPr lang="en-US" dirty="0" smtClean="0">
                  <a:solidFill>
                    <a:srgbClr val="FFFF00"/>
                  </a:solidFill>
                </a:rPr>
                <a:t>Irreversible Processes </a:t>
              </a:r>
              <a:endParaRPr lang="en-US" dirty="0">
                <a:solidFill>
                  <a:srgbClr val="FFFF00"/>
                </a:solidFill>
              </a:endParaRPr>
            </a:p>
          </p:txBody>
        </p:sp>
        <p:grpSp>
          <p:nvGrpSpPr>
            <p:cNvPr id="36" name="Group 35"/>
            <p:cNvGrpSpPr/>
            <p:nvPr/>
          </p:nvGrpSpPr>
          <p:grpSpPr>
            <a:xfrm>
              <a:off x="4786314" y="1438308"/>
              <a:ext cx="3571900" cy="2583910"/>
              <a:chOff x="4714876" y="1438308"/>
              <a:chExt cx="3571900" cy="2583910"/>
            </a:xfrm>
          </p:grpSpPr>
          <p:sp>
            <p:nvSpPr>
              <p:cNvPr id="22" name="TextBox 21"/>
              <p:cNvSpPr txBox="1"/>
              <p:nvPr/>
            </p:nvSpPr>
            <p:spPr>
              <a:xfrm>
                <a:off x="6572264" y="3224258"/>
                <a:ext cx="500066" cy="369332"/>
              </a:xfrm>
              <a:prstGeom prst="rect">
                <a:avLst/>
              </a:prstGeom>
              <a:noFill/>
            </p:spPr>
            <p:txBody>
              <a:bodyPr wrap="square" rtlCol="0">
                <a:spAutoFit/>
              </a:bodyPr>
              <a:lstStyle/>
              <a:p>
                <a:r>
                  <a:rPr lang="en-US" dirty="0" smtClean="0"/>
                  <a:t>2 </a:t>
                </a:r>
                <a:endParaRPr lang="en-US" dirty="0"/>
              </a:p>
            </p:txBody>
          </p:sp>
          <p:grpSp>
            <p:nvGrpSpPr>
              <p:cNvPr id="35" name="Group 34"/>
              <p:cNvGrpSpPr/>
              <p:nvPr/>
            </p:nvGrpSpPr>
            <p:grpSpPr>
              <a:xfrm>
                <a:off x="4714876" y="1438308"/>
                <a:ext cx="3571900" cy="2583910"/>
                <a:chOff x="4714876" y="1438308"/>
                <a:chExt cx="3571900" cy="2583910"/>
              </a:xfrm>
            </p:grpSpPr>
            <p:sp>
              <p:nvSpPr>
                <p:cNvPr id="23" name="TextBox 22"/>
                <p:cNvSpPr txBox="1"/>
                <p:nvPr/>
              </p:nvSpPr>
              <p:spPr>
                <a:xfrm>
                  <a:off x="5643570" y="1783356"/>
                  <a:ext cx="500066" cy="369332"/>
                </a:xfrm>
                <a:prstGeom prst="rect">
                  <a:avLst/>
                </a:prstGeom>
                <a:noFill/>
              </p:spPr>
              <p:txBody>
                <a:bodyPr wrap="square" rtlCol="0">
                  <a:spAutoFit/>
                </a:bodyPr>
                <a:lstStyle/>
                <a:p>
                  <a:r>
                    <a:rPr lang="en-US" dirty="0" smtClean="0"/>
                    <a:t>1  </a:t>
                  </a:r>
                  <a:endParaRPr lang="en-US" dirty="0"/>
                </a:p>
              </p:txBody>
            </p:sp>
            <p:grpSp>
              <p:nvGrpSpPr>
                <p:cNvPr id="34" name="Group 33"/>
                <p:cNvGrpSpPr/>
                <p:nvPr/>
              </p:nvGrpSpPr>
              <p:grpSpPr>
                <a:xfrm>
                  <a:off x="4714876" y="1438308"/>
                  <a:ext cx="3571900" cy="2583910"/>
                  <a:chOff x="4714876" y="1438308"/>
                  <a:chExt cx="3571900" cy="2583910"/>
                </a:xfrm>
              </p:grpSpPr>
              <p:sp>
                <p:nvSpPr>
                  <p:cNvPr id="19" name="TextBox 18"/>
                  <p:cNvSpPr txBox="1"/>
                  <p:nvPr/>
                </p:nvSpPr>
                <p:spPr>
                  <a:xfrm>
                    <a:off x="7572396" y="3652886"/>
                    <a:ext cx="714380" cy="369332"/>
                  </a:xfrm>
                  <a:prstGeom prst="rect">
                    <a:avLst/>
                  </a:prstGeom>
                  <a:noFill/>
                </p:spPr>
                <p:txBody>
                  <a:bodyPr wrap="square" rtlCol="0">
                    <a:spAutoFit/>
                  </a:bodyPr>
                  <a:lstStyle/>
                  <a:p>
                    <a:r>
                      <a:rPr lang="en-US" dirty="0" smtClean="0"/>
                      <a:t>V</a:t>
                    </a:r>
                    <a:endParaRPr lang="en-US" dirty="0"/>
                  </a:p>
                </p:txBody>
              </p:sp>
              <p:sp>
                <p:nvSpPr>
                  <p:cNvPr id="20" name="TextBox 19"/>
                  <p:cNvSpPr txBox="1"/>
                  <p:nvPr/>
                </p:nvSpPr>
                <p:spPr>
                  <a:xfrm>
                    <a:off x="4714876" y="1438308"/>
                    <a:ext cx="714380" cy="369332"/>
                  </a:xfrm>
                  <a:prstGeom prst="rect">
                    <a:avLst/>
                  </a:prstGeom>
                  <a:noFill/>
                </p:spPr>
                <p:txBody>
                  <a:bodyPr wrap="square" rtlCol="0">
                    <a:spAutoFit/>
                  </a:bodyPr>
                  <a:lstStyle/>
                  <a:p>
                    <a:r>
                      <a:rPr lang="en-US" dirty="0" smtClean="0"/>
                      <a:t>P</a:t>
                    </a:r>
                    <a:endParaRPr lang="en-US" dirty="0"/>
                  </a:p>
                </p:txBody>
              </p:sp>
              <p:grpSp>
                <p:nvGrpSpPr>
                  <p:cNvPr id="33" name="Group 32"/>
                  <p:cNvGrpSpPr/>
                  <p:nvPr/>
                </p:nvGrpSpPr>
                <p:grpSpPr>
                  <a:xfrm>
                    <a:off x="4856958" y="1724854"/>
                    <a:ext cx="2715438" cy="2143140"/>
                    <a:chOff x="4856958" y="1724854"/>
                    <a:chExt cx="2715438" cy="2143140"/>
                  </a:xfrm>
                </p:grpSpPr>
                <p:cxnSp>
                  <p:nvCxnSpPr>
                    <p:cNvPr id="17" name="Straight Arrow Connector 16"/>
                    <p:cNvCxnSpPr/>
                    <p:nvPr/>
                  </p:nvCxnSpPr>
                  <p:spPr>
                    <a:xfrm flipV="1">
                      <a:off x="4857752" y="3857628"/>
                      <a:ext cx="2714644" cy="957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8" name="Straight Arrow Connector 17"/>
                    <p:cNvCxnSpPr/>
                    <p:nvPr/>
                  </p:nvCxnSpPr>
                  <p:spPr>
                    <a:xfrm rot="5400000" flipH="1" flipV="1">
                      <a:off x="3786182" y="2795630"/>
                      <a:ext cx="214314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grpSp>
          </p:grpSp>
          <p:sp>
            <p:nvSpPr>
              <p:cNvPr id="28" name="Flowchart: Connector 27"/>
              <p:cNvSpPr/>
              <p:nvPr/>
            </p:nvSpPr>
            <p:spPr>
              <a:xfrm>
                <a:off x="5572132" y="2071678"/>
                <a:ext cx="71438" cy="71438"/>
              </a:xfrm>
              <a:prstGeom prst="flowChartConnector">
                <a:avLst/>
              </a:prstGeom>
              <a:solidFill>
                <a:schemeClr val="bg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sp>
            <p:nvSpPr>
              <p:cNvPr id="29" name="Flowchart: Connector 28"/>
              <p:cNvSpPr/>
              <p:nvPr/>
            </p:nvSpPr>
            <p:spPr>
              <a:xfrm>
                <a:off x="6500826" y="3522152"/>
                <a:ext cx="71438" cy="71438"/>
              </a:xfrm>
              <a:prstGeom prst="flowChartConnector">
                <a:avLst/>
              </a:prstGeom>
              <a:solidFill>
                <a:schemeClr val="bg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grpSp>
      </p:grpSp>
      <p:grpSp>
        <p:nvGrpSpPr>
          <p:cNvPr id="32" name="Group 31"/>
          <p:cNvGrpSpPr/>
          <p:nvPr/>
        </p:nvGrpSpPr>
        <p:grpSpPr>
          <a:xfrm>
            <a:off x="1090170" y="1692774"/>
            <a:ext cx="3553268" cy="2593482"/>
            <a:chOff x="447228" y="1549898"/>
            <a:chExt cx="3553268" cy="2593482"/>
          </a:xfrm>
        </p:grpSpPr>
        <p:grpSp>
          <p:nvGrpSpPr>
            <p:cNvPr id="15" name="Group 14"/>
            <p:cNvGrpSpPr/>
            <p:nvPr/>
          </p:nvGrpSpPr>
          <p:grpSpPr>
            <a:xfrm>
              <a:off x="447228" y="1549898"/>
              <a:ext cx="3553268" cy="2593482"/>
              <a:chOff x="1285852" y="1276288"/>
              <a:chExt cx="3553268" cy="2593482"/>
            </a:xfrm>
          </p:grpSpPr>
          <p:cxnSp>
            <p:nvCxnSpPr>
              <p:cNvPr id="5" name="Straight Arrow Connector 4"/>
              <p:cNvCxnSpPr>
                <a:endCxn id="8" idx="1"/>
              </p:cNvCxnSpPr>
              <p:nvPr/>
            </p:nvCxnSpPr>
            <p:spPr>
              <a:xfrm flipV="1">
                <a:off x="1410096" y="3685104"/>
                <a:ext cx="2714644" cy="4179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 name="Straight Arrow Connector 6"/>
              <p:cNvCxnSpPr/>
              <p:nvPr/>
            </p:nvCxnSpPr>
            <p:spPr>
              <a:xfrm rot="5400000" flipH="1" flipV="1">
                <a:off x="357158" y="2643182"/>
                <a:ext cx="214314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8" name="TextBox 7"/>
              <p:cNvSpPr txBox="1"/>
              <p:nvPr/>
            </p:nvSpPr>
            <p:spPr>
              <a:xfrm>
                <a:off x="4124740" y="3500438"/>
                <a:ext cx="714380" cy="369332"/>
              </a:xfrm>
              <a:prstGeom prst="rect">
                <a:avLst/>
              </a:prstGeom>
              <a:noFill/>
            </p:spPr>
            <p:txBody>
              <a:bodyPr wrap="square" rtlCol="0">
                <a:spAutoFit/>
              </a:bodyPr>
              <a:lstStyle/>
              <a:p>
                <a:r>
                  <a:rPr lang="en-US" dirty="0" smtClean="0"/>
                  <a:t>V</a:t>
                </a:r>
                <a:endParaRPr lang="en-US" dirty="0"/>
              </a:p>
            </p:txBody>
          </p:sp>
          <p:sp>
            <p:nvSpPr>
              <p:cNvPr id="9" name="TextBox 8"/>
              <p:cNvSpPr txBox="1"/>
              <p:nvPr/>
            </p:nvSpPr>
            <p:spPr>
              <a:xfrm>
                <a:off x="1285852" y="1285860"/>
                <a:ext cx="714380" cy="369332"/>
              </a:xfrm>
              <a:prstGeom prst="rect">
                <a:avLst/>
              </a:prstGeom>
              <a:noFill/>
            </p:spPr>
            <p:txBody>
              <a:bodyPr wrap="square" rtlCol="0">
                <a:spAutoFit/>
              </a:bodyPr>
              <a:lstStyle/>
              <a:p>
                <a:r>
                  <a:rPr lang="en-US" dirty="0" smtClean="0"/>
                  <a:t>P</a:t>
                </a:r>
                <a:endParaRPr lang="en-US" dirty="0"/>
              </a:p>
            </p:txBody>
          </p:sp>
          <p:sp>
            <p:nvSpPr>
              <p:cNvPr id="10" name="Arc 9"/>
              <p:cNvSpPr/>
              <p:nvPr/>
            </p:nvSpPr>
            <p:spPr>
              <a:xfrm rot="11927986">
                <a:off x="2053038" y="1276288"/>
                <a:ext cx="2500330" cy="2071702"/>
              </a:xfrm>
              <a:prstGeom prst="arc">
                <a:avLst>
                  <a:gd name="adj1" fmla="val 15895832"/>
                  <a:gd name="adj2" fmla="val 0"/>
                </a:avLst>
              </a:prstGeom>
              <a:ln>
                <a:solidFill>
                  <a:schemeClr val="bg1">
                    <a:lumMod val="95000"/>
                    <a:lumOff val="5000"/>
                  </a:schemeClr>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1" name="TextBox 10"/>
              <p:cNvSpPr txBox="1"/>
              <p:nvPr/>
            </p:nvSpPr>
            <p:spPr>
              <a:xfrm>
                <a:off x="3143240" y="3071810"/>
                <a:ext cx="500066" cy="369332"/>
              </a:xfrm>
              <a:prstGeom prst="rect">
                <a:avLst/>
              </a:prstGeom>
              <a:noFill/>
            </p:spPr>
            <p:txBody>
              <a:bodyPr wrap="square" rtlCol="0">
                <a:spAutoFit/>
              </a:bodyPr>
              <a:lstStyle/>
              <a:p>
                <a:r>
                  <a:rPr lang="en-US" dirty="0" smtClean="0"/>
                  <a:t>2 </a:t>
                </a:r>
                <a:endParaRPr lang="en-US" dirty="0"/>
              </a:p>
            </p:txBody>
          </p:sp>
          <p:sp>
            <p:nvSpPr>
              <p:cNvPr id="12" name="TextBox 11"/>
              <p:cNvSpPr txBox="1"/>
              <p:nvPr/>
            </p:nvSpPr>
            <p:spPr>
              <a:xfrm>
                <a:off x="2214546" y="1630908"/>
                <a:ext cx="500066" cy="369332"/>
              </a:xfrm>
              <a:prstGeom prst="rect">
                <a:avLst/>
              </a:prstGeom>
              <a:noFill/>
            </p:spPr>
            <p:txBody>
              <a:bodyPr wrap="square" rtlCol="0">
                <a:spAutoFit/>
              </a:bodyPr>
              <a:lstStyle/>
              <a:p>
                <a:r>
                  <a:rPr lang="en-US" dirty="0" smtClean="0"/>
                  <a:t>1  </a:t>
                </a:r>
                <a:endParaRPr lang="en-US" dirty="0"/>
              </a:p>
            </p:txBody>
          </p:sp>
          <p:sp>
            <p:nvSpPr>
              <p:cNvPr id="13" name="TextBox 12"/>
              <p:cNvSpPr txBox="1"/>
              <p:nvPr/>
            </p:nvSpPr>
            <p:spPr>
              <a:xfrm>
                <a:off x="2428860" y="2143116"/>
                <a:ext cx="1428760" cy="646331"/>
              </a:xfrm>
              <a:prstGeom prst="rect">
                <a:avLst/>
              </a:prstGeom>
              <a:noFill/>
            </p:spPr>
            <p:txBody>
              <a:bodyPr wrap="square" rtlCol="0">
                <a:spAutoFit/>
              </a:bodyPr>
              <a:lstStyle/>
              <a:p>
                <a:r>
                  <a:rPr lang="en-US" dirty="0" smtClean="0">
                    <a:solidFill>
                      <a:srgbClr val="FFFF00"/>
                    </a:solidFill>
                  </a:rPr>
                  <a:t>Reversible Processes </a:t>
                </a:r>
                <a:endParaRPr lang="en-US" dirty="0">
                  <a:solidFill>
                    <a:srgbClr val="FFFF00"/>
                  </a:solidFill>
                </a:endParaRPr>
              </a:p>
            </p:txBody>
          </p:sp>
        </p:grpSp>
        <p:sp>
          <p:nvSpPr>
            <p:cNvPr id="30" name="Flowchart: Connector 29"/>
            <p:cNvSpPr/>
            <p:nvPr/>
          </p:nvSpPr>
          <p:spPr>
            <a:xfrm>
              <a:off x="1214414" y="2143116"/>
              <a:ext cx="71438" cy="71438"/>
            </a:xfrm>
            <a:prstGeom prst="flowChartConnector">
              <a:avLst/>
            </a:prstGeom>
            <a:solidFill>
              <a:schemeClr val="bg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sp>
          <p:nvSpPr>
            <p:cNvPr id="31" name="Flowchart: Connector 30"/>
            <p:cNvSpPr/>
            <p:nvPr/>
          </p:nvSpPr>
          <p:spPr>
            <a:xfrm>
              <a:off x="2143108" y="3571876"/>
              <a:ext cx="71438" cy="71438"/>
            </a:xfrm>
            <a:prstGeom prst="flowChartConnector">
              <a:avLst/>
            </a:prstGeom>
            <a:solidFill>
              <a:schemeClr val="bg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grpSp>
      <p:sp>
        <p:nvSpPr>
          <p:cNvPr id="38" name="TextBox 37"/>
          <p:cNvSpPr txBox="1"/>
          <p:nvPr/>
        </p:nvSpPr>
        <p:spPr>
          <a:xfrm>
            <a:off x="1928794" y="5000636"/>
            <a:ext cx="5857916" cy="369332"/>
          </a:xfrm>
          <a:prstGeom prst="rect">
            <a:avLst/>
          </a:prstGeom>
          <a:noFill/>
        </p:spPr>
        <p:txBody>
          <a:bodyPr wrap="square" rtlCol="0">
            <a:spAutoFit/>
          </a:bodyPr>
          <a:lstStyle/>
          <a:p>
            <a:r>
              <a:rPr lang="en-US" dirty="0" smtClean="0">
                <a:solidFill>
                  <a:srgbClr val="FFFF00"/>
                </a:solidFill>
              </a:rPr>
              <a:t>Note : Practically reversible processes does not exist</a:t>
            </a:r>
            <a:endParaRPr lang="en-US" dirty="0">
              <a:solidFill>
                <a:srgbClr val="FFFF00"/>
              </a:solidFill>
            </a:endParaRPr>
          </a:p>
        </p:txBody>
      </p:sp>
      <p:sp>
        <p:nvSpPr>
          <p:cNvPr id="39" name="Date Placeholder 38"/>
          <p:cNvSpPr>
            <a:spLocks noGrp="1"/>
          </p:cNvSpPr>
          <p:nvPr>
            <p:ph type="dt" sz="half" idx="10"/>
          </p:nvPr>
        </p:nvSpPr>
        <p:spPr/>
        <p:txBody>
          <a:bodyPr/>
          <a:lstStyle/>
          <a:p>
            <a:fld id="{84953A61-DBF6-4AA1-A8D0-B718565F5589}" type="datetime8">
              <a:rPr lang="en-US" smtClean="0"/>
              <a:pPr/>
              <a:t>3/23/2010 10:40 PM</a:t>
            </a:fld>
            <a:endParaRPr lang="en-US"/>
          </a:p>
        </p:txBody>
      </p:sp>
      <p:sp>
        <p:nvSpPr>
          <p:cNvPr id="41" name="Arc 40"/>
          <p:cNvSpPr/>
          <p:nvPr/>
        </p:nvSpPr>
        <p:spPr>
          <a:xfrm rot="11927986">
            <a:off x="5805078" y="1704917"/>
            <a:ext cx="2500330" cy="2071702"/>
          </a:xfrm>
          <a:prstGeom prst="arc">
            <a:avLst>
              <a:gd name="adj1" fmla="val 15895832"/>
              <a:gd name="adj2" fmla="val 0"/>
            </a:avLst>
          </a:prstGeom>
          <a:ln>
            <a:solidFill>
              <a:schemeClr val="bg1">
                <a:lumMod val="95000"/>
                <a:lumOff val="5000"/>
              </a:schemeClr>
            </a:solidFill>
            <a:prstDash val="dash"/>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anim calcmode="lin" valueType="num">
                                      <p:cBhvr>
                                        <p:cTn id="8" dur="2000" fill="hold"/>
                                        <p:tgtEl>
                                          <p:spTgt spid="32"/>
                                        </p:tgtEl>
                                        <p:attrNameLst>
                                          <p:attrName>style.rotation</p:attrName>
                                        </p:attrNameLst>
                                      </p:cBhvr>
                                      <p:tavLst>
                                        <p:tav tm="0">
                                          <p:val>
                                            <p:fltVal val="720"/>
                                          </p:val>
                                        </p:tav>
                                        <p:tav tm="100000">
                                          <p:val>
                                            <p:fltVal val="0"/>
                                          </p:val>
                                        </p:tav>
                                      </p:tavLst>
                                    </p:anim>
                                    <p:anim calcmode="lin" valueType="num">
                                      <p:cBhvr>
                                        <p:cTn id="9" dur="2000" fill="hold"/>
                                        <p:tgtEl>
                                          <p:spTgt spid="32"/>
                                        </p:tgtEl>
                                        <p:attrNameLst>
                                          <p:attrName>ppt_h</p:attrName>
                                        </p:attrNameLst>
                                      </p:cBhvr>
                                      <p:tavLst>
                                        <p:tav tm="0">
                                          <p:val>
                                            <p:fltVal val="0"/>
                                          </p:val>
                                        </p:tav>
                                        <p:tav tm="100000">
                                          <p:val>
                                            <p:strVal val="#ppt_h"/>
                                          </p:val>
                                        </p:tav>
                                      </p:tavLst>
                                    </p:anim>
                                    <p:anim calcmode="lin" valueType="num">
                                      <p:cBhvr>
                                        <p:cTn id="10" dur="2000" fill="hold"/>
                                        <p:tgtEl>
                                          <p:spTgt spid="3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2000"/>
                                        <p:tgtEl>
                                          <p:spTgt spid="37"/>
                                        </p:tgtEl>
                                      </p:cBhvr>
                                    </p:animEffect>
                                    <p:anim calcmode="lin" valueType="num">
                                      <p:cBhvr>
                                        <p:cTn id="16" dur="2000" fill="hold"/>
                                        <p:tgtEl>
                                          <p:spTgt spid="37"/>
                                        </p:tgtEl>
                                        <p:attrNameLst>
                                          <p:attrName>style.rotation</p:attrName>
                                        </p:attrNameLst>
                                      </p:cBhvr>
                                      <p:tavLst>
                                        <p:tav tm="0">
                                          <p:val>
                                            <p:fltVal val="720"/>
                                          </p:val>
                                        </p:tav>
                                        <p:tav tm="100000">
                                          <p:val>
                                            <p:fltVal val="0"/>
                                          </p:val>
                                        </p:tav>
                                      </p:tavLst>
                                    </p:anim>
                                    <p:anim calcmode="lin" valueType="num">
                                      <p:cBhvr>
                                        <p:cTn id="17" dur="2000" fill="hold"/>
                                        <p:tgtEl>
                                          <p:spTgt spid="37"/>
                                        </p:tgtEl>
                                        <p:attrNameLst>
                                          <p:attrName>ppt_h</p:attrName>
                                        </p:attrNameLst>
                                      </p:cBhvr>
                                      <p:tavLst>
                                        <p:tav tm="0">
                                          <p:val>
                                            <p:fltVal val="0"/>
                                          </p:val>
                                        </p:tav>
                                        <p:tav tm="100000">
                                          <p:val>
                                            <p:strVal val="#ppt_h"/>
                                          </p:val>
                                        </p:tav>
                                      </p:tavLst>
                                    </p:anim>
                                    <p:anim calcmode="lin" valueType="num">
                                      <p:cBhvr>
                                        <p:cTn id="18" dur="2000" fill="hold"/>
                                        <p:tgtEl>
                                          <p:spTgt spid="37"/>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80">
                                          <p:stCondLst>
                                            <p:cond delay="0"/>
                                          </p:stCondLst>
                                        </p:cTn>
                                        <p:tgtEl>
                                          <p:spTgt spid="38"/>
                                        </p:tgtEl>
                                      </p:cBhvr>
                                    </p:animEffect>
                                    <p:anim calcmode="lin" valueType="num">
                                      <p:cBhvr>
                                        <p:cTn id="24"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29" dur="26">
                                          <p:stCondLst>
                                            <p:cond delay="650"/>
                                          </p:stCondLst>
                                        </p:cTn>
                                        <p:tgtEl>
                                          <p:spTgt spid="38"/>
                                        </p:tgtEl>
                                      </p:cBhvr>
                                      <p:to x="100000" y="60000"/>
                                    </p:animScale>
                                    <p:animScale>
                                      <p:cBhvr>
                                        <p:cTn id="30" dur="166" decel="50000">
                                          <p:stCondLst>
                                            <p:cond delay="676"/>
                                          </p:stCondLst>
                                        </p:cTn>
                                        <p:tgtEl>
                                          <p:spTgt spid="38"/>
                                        </p:tgtEl>
                                      </p:cBhvr>
                                      <p:to x="100000" y="100000"/>
                                    </p:animScale>
                                    <p:animScale>
                                      <p:cBhvr>
                                        <p:cTn id="31" dur="26">
                                          <p:stCondLst>
                                            <p:cond delay="1312"/>
                                          </p:stCondLst>
                                        </p:cTn>
                                        <p:tgtEl>
                                          <p:spTgt spid="38"/>
                                        </p:tgtEl>
                                      </p:cBhvr>
                                      <p:to x="100000" y="80000"/>
                                    </p:animScale>
                                    <p:animScale>
                                      <p:cBhvr>
                                        <p:cTn id="32" dur="166" decel="50000">
                                          <p:stCondLst>
                                            <p:cond delay="1338"/>
                                          </p:stCondLst>
                                        </p:cTn>
                                        <p:tgtEl>
                                          <p:spTgt spid="38"/>
                                        </p:tgtEl>
                                      </p:cBhvr>
                                      <p:to x="100000" y="100000"/>
                                    </p:animScale>
                                    <p:animScale>
                                      <p:cBhvr>
                                        <p:cTn id="33" dur="26">
                                          <p:stCondLst>
                                            <p:cond delay="1642"/>
                                          </p:stCondLst>
                                        </p:cTn>
                                        <p:tgtEl>
                                          <p:spTgt spid="38"/>
                                        </p:tgtEl>
                                      </p:cBhvr>
                                      <p:to x="100000" y="90000"/>
                                    </p:animScale>
                                    <p:animScale>
                                      <p:cBhvr>
                                        <p:cTn id="34" dur="166" decel="50000">
                                          <p:stCondLst>
                                            <p:cond delay="1668"/>
                                          </p:stCondLst>
                                        </p:cTn>
                                        <p:tgtEl>
                                          <p:spTgt spid="38"/>
                                        </p:tgtEl>
                                      </p:cBhvr>
                                      <p:to x="100000" y="100000"/>
                                    </p:animScale>
                                    <p:animScale>
                                      <p:cBhvr>
                                        <p:cTn id="35" dur="26">
                                          <p:stCondLst>
                                            <p:cond delay="1808"/>
                                          </p:stCondLst>
                                        </p:cTn>
                                        <p:tgtEl>
                                          <p:spTgt spid="38"/>
                                        </p:tgtEl>
                                      </p:cBhvr>
                                      <p:to x="100000" y="95000"/>
                                    </p:animScale>
                                    <p:animScale>
                                      <p:cBhvr>
                                        <p:cTn id="36" dur="166" decel="50000">
                                          <p:stCondLst>
                                            <p:cond delay="1834"/>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22"/>
            <a:ext cx="8229600" cy="785810"/>
          </a:xfrm>
        </p:spPr>
        <p:txBody>
          <a:bodyPr>
            <a:normAutofit fontScale="90000"/>
          </a:bodyPr>
          <a:lstStyle/>
          <a:p>
            <a:pPr algn="ctr"/>
            <a:r>
              <a:rPr lang="en-US" b="1" dirty="0" smtClean="0">
                <a:solidFill>
                  <a:schemeClr val="bg2">
                    <a:lumMod val="60000"/>
                    <a:lumOff val="40000"/>
                  </a:schemeClr>
                </a:solidFill>
              </a:rPr>
              <a:t>Reversible Work</a:t>
            </a:r>
            <a:r>
              <a:rPr lang="en-US" dirty="0" smtClean="0">
                <a:solidFill>
                  <a:schemeClr val="bg2">
                    <a:lumMod val="60000"/>
                    <a:lumOff val="40000"/>
                  </a:schemeClr>
                </a:solidFill>
              </a:rPr>
              <a:t> </a:t>
            </a:r>
            <a:endParaRPr lang="en-US" dirty="0">
              <a:solidFill>
                <a:schemeClr val="bg2">
                  <a:lumMod val="60000"/>
                  <a:lumOff val="40000"/>
                </a:schemeClr>
              </a:solidFill>
            </a:endParaRPr>
          </a:p>
        </p:txBody>
      </p:sp>
      <p:sp>
        <p:nvSpPr>
          <p:cNvPr id="4" name="Date Placeholder 3"/>
          <p:cNvSpPr>
            <a:spLocks noGrp="1"/>
          </p:cNvSpPr>
          <p:nvPr>
            <p:ph type="dt" sz="half" idx="10"/>
          </p:nvPr>
        </p:nvSpPr>
        <p:spPr/>
        <p:txBody>
          <a:bodyPr/>
          <a:lstStyle/>
          <a:p>
            <a:fld id="{B25FD64B-9310-4EF8-880B-C7AE9648951D}" type="datetime8">
              <a:rPr lang="en-US" smtClean="0"/>
              <a:pPr/>
              <a:t>3/23/2010 9:26 PM</a:t>
            </a:fld>
            <a:endParaRPr lang="en-US" dirty="0"/>
          </a:p>
        </p:txBody>
      </p:sp>
      <p:grpSp>
        <p:nvGrpSpPr>
          <p:cNvPr id="148" name="Group 147"/>
          <p:cNvGrpSpPr/>
          <p:nvPr/>
        </p:nvGrpSpPr>
        <p:grpSpPr>
          <a:xfrm>
            <a:off x="428596" y="1071546"/>
            <a:ext cx="6643734" cy="3575289"/>
            <a:chOff x="357158" y="1142984"/>
            <a:chExt cx="6643734" cy="3575289"/>
          </a:xfrm>
        </p:grpSpPr>
        <p:grpSp>
          <p:nvGrpSpPr>
            <p:cNvPr id="96" name="Group 95"/>
            <p:cNvGrpSpPr/>
            <p:nvPr/>
          </p:nvGrpSpPr>
          <p:grpSpPr>
            <a:xfrm>
              <a:off x="357158" y="1142984"/>
              <a:ext cx="6643734" cy="2928958"/>
              <a:chOff x="357158" y="1142984"/>
              <a:chExt cx="6643734" cy="2928958"/>
            </a:xfrm>
          </p:grpSpPr>
          <p:sp>
            <p:nvSpPr>
              <p:cNvPr id="68" name="Left Arrow 67"/>
              <p:cNvSpPr/>
              <p:nvPr/>
            </p:nvSpPr>
            <p:spPr>
              <a:xfrm>
                <a:off x="5643570" y="2071678"/>
                <a:ext cx="1357322" cy="21431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grpSp>
            <p:nvGrpSpPr>
              <p:cNvPr id="75" name="Group 74"/>
              <p:cNvGrpSpPr/>
              <p:nvPr/>
            </p:nvGrpSpPr>
            <p:grpSpPr>
              <a:xfrm>
                <a:off x="357158" y="1142984"/>
                <a:ext cx="6643734" cy="2928958"/>
                <a:chOff x="785786" y="1785926"/>
                <a:chExt cx="6643734" cy="2928958"/>
              </a:xfrm>
            </p:grpSpPr>
            <p:grpSp>
              <p:nvGrpSpPr>
                <p:cNvPr id="65" name="Group 64"/>
                <p:cNvGrpSpPr/>
                <p:nvPr/>
              </p:nvGrpSpPr>
              <p:grpSpPr>
                <a:xfrm>
                  <a:off x="785786" y="1785926"/>
                  <a:ext cx="5214974" cy="2214578"/>
                  <a:chOff x="1000100" y="1785926"/>
                  <a:chExt cx="5214974" cy="2214578"/>
                </a:xfrm>
              </p:grpSpPr>
              <p:grpSp>
                <p:nvGrpSpPr>
                  <p:cNvPr id="40" name="Group 39"/>
                  <p:cNvGrpSpPr/>
                  <p:nvPr/>
                </p:nvGrpSpPr>
                <p:grpSpPr>
                  <a:xfrm>
                    <a:off x="1000100" y="1785926"/>
                    <a:ext cx="5214974" cy="2214578"/>
                    <a:chOff x="2428860" y="1785926"/>
                    <a:chExt cx="5214974" cy="2214578"/>
                  </a:xfrm>
                </p:grpSpPr>
                <p:sp>
                  <p:nvSpPr>
                    <p:cNvPr id="5" name="Rectangle 4"/>
                    <p:cNvSpPr/>
                    <p:nvPr/>
                  </p:nvSpPr>
                  <p:spPr>
                    <a:xfrm>
                      <a:off x="2428860" y="1785926"/>
                      <a:ext cx="4357718" cy="2214578"/>
                    </a:xfrm>
                    <a:prstGeom prst="rect">
                      <a:avLst/>
                    </a:prstGeom>
                    <a:blipFill>
                      <a:blip r:embed="rId3"/>
                      <a:tile tx="0" ty="0" sx="100000" sy="100000" flip="none" algn="tl"/>
                    </a:blip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sp>
                  <p:nvSpPr>
                    <p:cNvPr id="6" name="Rectangle 5"/>
                    <p:cNvSpPr/>
                    <p:nvPr/>
                  </p:nvSpPr>
                  <p:spPr>
                    <a:xfrm>
                      <a:off x="2857488" y="2214554"/>
                      <a:ext cx="3929090" cy="1357322"/>
                    </a:xfrm>
                    <a:prstGeom prst="rect">
                      <a:avLst/>
                    </a:prstGeom>
                    <a:solidFill>
                      <a:schemeClr val="accent2"/>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C00000"/>
                          </a:solidFill>
                        </a:rPr>
                        <a:t>    Piston Pressure  </a:t>
                      </a:r>
                    </a:p>
                  </p:txBody>
                </p:sp>
                <p:sp>
                  <p:nvSpPr>
                    <p:cNvPr id="7" name="Rectangle 6"/>
                    <p:cNvSpPr/>
                    <p:nvPr/>
                  </p:nvSpPr>
                  <p:spPr>
                    <a:xfrm>
                      <a:off x="5143504" y="2214554"/>
                      <a:ext cx="642942" cy="135732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n>
                          <a:solidFill>
                            <a:schemeClr val="tx1"/>
                          </a:solidFill>
                        </a:ln>
                        <a:solidFill>
                          <a:srgbClr val="C00000"/>
                        </a:solidFill>
                      </a:endParaRPr>
                    </a:p>
                  </p:txBody>
                </p:sp>
                <p:sp>
                  <p:nvSpPr>
                    <p:cNvPr id="8" name="Rectangle 7"/>
                    <p:cNvSpPr/>
                    <p:nvPr/>
                  </p:nvSpPr>
                  <p:spPr>
                    <a:xfrm>
                      <a:off x="5786446" y="2643182"/>
                      <a:ext cx="1857388" cy="35719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cxnSp>
                  <p:nvCxnSpPr>
                    <p:cNvPr id="10" name="Straight Arrow Connector 9"/>
                    <p:cNvCxnSpPr/>
                    <p:nvPr/>
                  </p:nvCxnSpPr>
                  <p:spPr>
                    <a:xfrm>
                      <a:off x="4857752" y="2428868"/>
                      <a:ext cx="285752"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57752" y="2643182"/>
                      <a:ext cx="285752"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57752" y="2927346"/>
                      <a:ext cx="285752"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57752" y="3143248"/>
                      <a:ext cx="285752"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57752" y="3429000"/>
                      <a:ext cx="285752"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2857488" y="2427279"/>
                      <a:ext cx="285752"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a:off x="2857488" y="2857496"/>
                      <a:ext cx="285752"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a:off x="2857488" y="3071810"/>
                      <a:ext cx="285752"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2857488" y="2641593"/>
                      <a:ext cx="285752"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a:off x="2857488" y="3357562"/>
                      <a:ext cx="285752"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cxnSp>
                <p:nvCxnSpPr>
                  <p:cNvPr id="42" name="Straight Arrow Connector 41"/>
                  <p:cNvCxnSpPr/>
                  <p:nvPr/>
                </p:nvCxnSpPr>
                <p:spPr>
                  <a:xfrm rot="5400000" flipH="1" flipV="1">
                    <a:off x="2964645" y="2321711"/>
                    <a:ext cx="214314"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flipH="1" flipV="1">
                    <a:off x="2465373" y="2320917"/>
                    <a:ext cx="214314"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1965307" y="2320917"/>
                    <a:ext cx="214314"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2928926" y="3429000"/>
                    <a:ext cx="285752"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2429654" y="3428206"/>
                    <a:ext cx="285752"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1929588" y="3428206"/>
                    <a:ext cx="285752"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5214942" y="2000240"/>
                  <a:ext cx="2214578" cy="523220"/>
                </a:xfrm>
                <a:prstGeom prst="rect">
                  <a:avLst/>
                </a:prstGeom>
                <a:noFill/>
              </p:spPr>
              <p:txBody>
                <a:bodyPr wrap="square" rtlCol="0">
                  <a:spAutoFit/>
                </a:bodyPr>
                <a:lstStyle/>
                <a:p>
                  <a:r>
                    <a:rPr lang="en-US" sz="2800" b="1" dirty="0" smtClean="0">
                      <a:solidFill>
                        <a:srgbClr val="00B0F0"/>
                      </a:solidFill>
                    </a:rPr>
                    <a:t>(p + dp) A</a:t>
                  </a:r>
                  <a:endParaRPr lang="en-US" sz="2800" b="1" dirty="0">
                    <a:solidFill>
                      <a:srgbClr val="00B0F0"/>
                    </a:solidFill>
                  </a:endParaRPr>
                </a:p>
              </p:txBody>
            </p:sp>
            <p:cxnSp>
              <p:nvCxnSpPr>
                <p:cNvPr id="72" name="Straight Arrow Connector 71"/>
                <p:cNvCxnSpPr/>
                <p:nvPr/>
              </p:nvCxnSpPr>
              <p:spPr>
                <a:xfrm rot="16200000" flipH="1">
                  <a:off x="3571868" y="3214686"/>
                  <a:ext cx="1357322" cy="92869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286248" y="4345552"/>
                  <a:ext cx="1214446" cy="369332"/>
                </a:xfrm>
                <a:prstGeom prst="rect">
                  <a:avLst/>
                </a:prstGeom>
                <a:noFill/>
              </p:spPr>
              <p:txBody>
                <a:bodyPr wrap="square" rtlCol="0">
                  <a:spAutoFit/>
                </a:bodyPr>
                <a:lstStyle/>
                <a:p>
                  <a:r>
                    <a:rPr lang="en-US" dirty="0" smtClean="0"/>
                    <a:t>Piston </a:t>
                  </a:r>
                  <a:endParaRPr lang="en-US" dirty="0"/>
                </a:p>
              </p:txBody>
            </p:sp>
          </p:grpSp>
        </p:grpSp>
        <p:sp>
          <p:nvSpPr>
            <p:cNvPr id="76" name="TextBox 75"/>
            <p:cNvSpPr txBox="1"/>
            <p:nvPr/>
          </p:nvSpPr>
          <p:spPr>
            <a:xfrm>
              <a:off x="500034" y="4071942"/>
              <a:ext cx="3143272" cy="646331"/>
            </a:xfrm>
            <a:prstGeom prst="rect">
              <a:avLst/>
            </a:prstGeom>
            <a:noFill/>
          </p:spPr>
          <p:txBody>
            <a:bodyPr wrap="square" rtlCol="0">
              <a:spAutoFit/>
            </a:bodyPr>
            <a:lstStyle/>
            <a:p>
              <a:r>
                <a:rPr lang="en-US" dirty="0" smtClean="0"/>
                <a:t>Fluid in cylinder  undergoing  a compression </a:t>
              </a:r>
              <a:endParaRPr lang="en-US" dirty="0"/>
            </a:p>
          </p:txBody>
        </p:sp>
      </p:grpSp>
      <p:grpSp>
        <p:nvGrpSpPr>
          <p:cNvPr id="147" name="Group 146"/>
          <p:cNvGrpSpPr/>
          <p:nvPr/>
        </p:nvGrpSpPr>
        <p:grpSpPr>
          <a:xfrm>
            <a:off x="2928926" y="3488296"/>
            <a:ext cx="5929354" cy="3083976"/>
            <a:chOff x="2857488" y="3202544"/>
            <a:chExt cx="5929354" cy="3083976"/>
          </a:xfrm>
        </p:grpSpPr>
        <p:grpSp>
          <p:nvGrpSpPr>
            <p:cNvPr id="145" name="Group 144"/>
            <p:cNvGrpSpPr/>
            <p:nvPr/>
          </p:nvGrpSpPr>
          <p:grpSpPr>
            <a:xfrm>
              <a:off x="4500562" y="3202544"/>
              <a:ext cx="4286280" cy="3083976"/>
              <a:chOff x="4500562" y="3357562"/>
              <a:chExt cx="4286280" cy="3083976"/>
            </a:xfrm>
          </p:grpSpPr>
          <p:grpSp>
            <p:nvGrpSpPr>
              <p:cNvPr id="143" name="Group 142"/>
              <p:cNvGrpSpPr/>
              <p:nvPr/>
            </p:nvGrpSpPr>
            <p:grpSpPr>
              <a:xfrm>
                <a:off x="4500562" y="3357562"/>
                <a:ext cx="4286280" cy="2786876"/>
                <a:chOff x="4500562" y="3713958"/>
                <a:chExt cx="4286280" cy="2786876"/>
              </a:xfrm>
            </p:grpSpPr>
            <p:grpSp>
              <p:nvGrpSpPr>
                <p:cNvPr id="137" name="Group 136"/>
                <p:cNvGrpSpPr/>
                <p:nvPr/>
              </p:nvGrpSpPr>
              <p:grpSpPr>
                <a:xfrm>
                  <a:off x="4500562" y="3713958"/>
                  <a:ext cx="4286280" cy="2786876"/>
                  <a:chOff x="4572000" y="3571082"/>
                  <a:chExt cx="4286280" cy="2786876"/>
                </a:xfrm>
              </p:grpSpPr>
              <p:grpSp>
                <p:nvGrpSpPr>
                  <p:cNvPr id="133" name="Group 132"/>
                  <p:cNvGrpSpPr/>
                  <p:nvPr/>
                </p:nvGrpSpPr>
                <p:grpSpPr>
                  <a:xfrm>
                    <a:off x="5214942" y="3571082"/>
                    <a:ext cx="3643338" cy="2786876"/>
                    <a:chOff x="5214942" y="3500438"/>
                    <a:chExt cx="3643338" cy="2786876"/>
                  </a:xfrm>
                </p:grpSpPr>
                <p:grpSp>
                  <p:nvGrpSpPr>
                    <p:cNvPr id="77" name="Group 76"/>
                    <p:cNvGrpSpPr/>
                    <p:nvPr/>
                  </p:nvGrpSpPr>
                  <p:grpSpPr>
                    <a:xfrm>
                      <a:off x="5214942" y="3500438"/>
                      <a:ext cx="3643338" cy="2430480"/>
                      <a:chOff x="447228" y="1559470"/>
                      <a:chExt cx="3643338" cy="2430480"/>
                    </a:xfrm>
                  </p:grpSpPr>
                  <p:grpSp>
                    <p:nvGrpSpPr>
                      <p:cNvPr id="78" name="Group 14"/>
                      <p:cNvGrpSpPr/>
                      <p:nvPr/>
                    </p:nvGrpSpPr>
                    <p:grpSpPr>
                      <a:xfrm>
                        <a:off x="447228" y="1559470"/>
                        <a:ext cx="3643338" cy="2430480"/>
                        <a:chOff x="1285852" y="1285860"/>
                        <a:chExt cx="3643338" cy="2430480"/>
                      </a:xfrm>
                    </p:grpSpPr>
                    <p:cxnSp>
                      <p:nvCxnSpPr>
                        <p:cNvPr id="81" name="Straight Arrow Connector 80"/>
                        <p:cNvCxnSpPr/>
                        <p:nvPr/>
                      </p:nvCxnSpPr>
                      <p:spPr>
                        <a:xfrm>
                          <a:off x="1428728" y="3714752"/>
                          <a:ext cx="3214710" cy="1588"/>
                        </a:xfrm>
                        <a:prstGeom prst="straightConnector1">
                          <a:avLst/>
                        </a:prstGeom>
                        <a:ln w="53975">
                          <a:tailEnd type="arrow"/>
                        </a:ln>
                      </p:spPr>
                      <p:style>
                        <a:lnRef idx="3">
                          <a:schemeClr val="accent3"/>
                        </a:lnRef>
                        <a:fillRef idx="0">
                          <a:schemeClr val="accent3"/>
                        </a:fillRef>
                        <a:effectRef idx="2">
                          <a:schemeClr val="accent3"/>
                        </a:effectRef>
                        <a:fontRef idx="minor">
                          <a:schemeClr val="tx1"/>
                        </a:fontRef>
                      </p:style>
                    </p:cxnSp>
                    <p:cxnSp>
                      <p:nvCxnSpPr>
                        <p:cNvPr id="82" name="Straight Arrow Connector 81"/>
                        <p:cNvCxnSpPr/>
                        <p:nvPr/>
                      </p:nvCxnSpPr>
                      <p:spPr>
                        <a:xfrm rot="5400000" flipH="1" flipV="1">
                          <a:off x="357158" y="2643182"/>
                          <a:ext cx="2143140" cy="1588"/>
                        </a:xfrm>
                        <a:prstGeom prst="straightConnector1">
                          <a:avLst/>
                        </a:prstGeom>
                        <a:ln w="50800">
                          <a:tailEnd type="arrow"/>
                        </a:ln>
                      </p:spPr>
                      <p:style>
                        <a:lnRef idx="3">
                          <a:schemeClr val="accent3"/>
                        </a:lnRef>
                        <a:fillRef idx="0">
                          <a:schemeClr val="accent3"/>
                        </a:fillRef>
                        <a:effectRef idx="2">
                          <a:schemeClr val="accent3"/>
                        </a:effectRef>
                        <a:fontRef idx="minor">
                          <a:schemeClr val="tx1"/>
                        </a:fontRef>
                      </p:style>
                    </p:cxnSp>
                    <p:sp>
                      <p:nvSpPr>
                        <p:cNvPr id="83" name="TextBox 82"/>
                        <p:cNvSpPr txBox="1"/>
                        <p:nvPr/>
                      </p:nvSpPr>
                      <p:spPr>
                        <a:xfrm>
                          <a:off x="4214810" y="3345420"/>
                          <a:ext cx="714380" cy="369332"/>
                        </a:xfrm>
                        <a:prstGeom prst="rect">
                          <a:avLst/>
                        </a:prstGeom>
                        <a:noFill/>
                      </p:spPr>
                      <p:txBody>
                        <a:bodyPr wrap="square" rtlCol="0">
                          <a:spAutoFit/>
                        </a:bodyPr>
                        <a:lstStyle/>
                        <a:p>
                          <a:r>
                            <a:rPr lang="en-US" dirty="0" smtClean="0"/>
                            <a:t>V</a:t>
                          </a:r>
                          <a:endParaRPr lang="en-US" dirty="0"/>
                        </a:p>
                      </p:txBody>
                    </p:sp>
                    <p:sp>
                      <p:nvSpPr>
                        <p:cNvPr id="84" name="TextBox 83"/>
                        <p:cNvSpPr txBox="1"/>
                        <p:nvPr/>
                      </p:nvSpPr>
                      <p:spPr>
                        <a:xfrm>
                          <a:off x="1285852" y="1285860"/>
                          <a:ext cx="714380" cy="369332"/>
                        </a:xfrm>
                        <a:prstGeom prst="rect">
                          <a:avLst/>
                        </a:prstGeom>
                        <a:noFill/>
                      </p:spPr>
                      <p:txBody>
                        <a:bodyPr wrap="square" rtlCol="0">
                          <a:spAutoFit/>
                        </a:bodyPr>
                        <a:lstStyle/>
                        <a:p>
                          <a:r>
                            <a:rPr lang="en-US" dirty="0" smtClean="0"/>
                            <a:t>P</a:t>
                          </a:r>
                          <a:endParaRPr lang="en-US" dirty="0"/>
                        </a:p>
                      </p:txBody>
                    </p:sp>
                    <p:sp>
                      <p:nvSpPr>
                        <p:cNvPr id="86" name="TextBox 85"/>
                        <p:cNvSpPr txBox="1"/>
                        <p:nvPr/>
                      </p:nvSpPr>
                      <p:spPr>
                        <a:xfrm>
                          <a:off x="3929058" y="2428868"/>
                          <a:ext cx="500066" cy="369332"/>
                        </a:xfrm>
                        <a:prstGeom prst="rect">
                          <a:avLst/>
                        </a:prstGeom>
                        <a:noFill/>
                      </p:spPr>
                      <p:txBody>
                        <a:bodyPr wrap="square" rtlCol="0">
                          <a:spAutoFit/>
                        </a:bodyPr>
                        <a:lstStyle/>
                        <a:p>
                          <a:r>
                            <a:rPr lang="en-US" dirty="0" smtClean="0"/>
                            <a:t>1 </a:t>
                          </a:r>
                          <a:endParaRPr lang="en-US" dirty="0"/>
                        </a:p>
                      </p:txBody>
                    </p:sp>
                    <p:sp>
                      <p:nvSpPr>
                        <p:cNvPr id="87" name="TextBox 86"/>
                        <p:cNvSpPr txBox="1"/>
                        <p:nvPr/>
                      </p:nvSpPr>
                      <p:spPr>
                        <a:xfrm>
                          <a:off x="1643042" y="1559470"/>
                          <a:ext cx="500066" cy="369332"/>
                        </a:xfrm>
                        <a:prstGeom prst="rect">
                          <a:avLst/>
                        </a:prstGeom>
                        <a:noFill/>
                      </p:spPr>
                      <p:txBody>
                        <a:bodyPr wrap="square" rtlCol="0">
                          <a:spAutoFit/>
                        </a:bodyPr>
                        <a:lstStyle/>
                        <a:p>
                          <a:r>
                            <a:rPr lang="en-US" dirty="0" smtClean="0"/>
                            <a:t>2  </a:t>
                          </a:r>
                          <a:endParaRPr lang="en-US" dirty="0"/>
                        </a:p>
                      </p:txBody>
                    </p:sp>
                  </p:grpSp>
                  <p:sp>
                    <p:nvSpPr>
                      <p:cNvPr id="79" name="Flowchart: Connector 78"/>
                      <p:cNvSpPr/>
                      <p:nvPr/>
                    </p:nvSpPr>
                    <p:spPr>
                      <a:xfrm>
                        <a:off x="947294" y="2143116"/>
                        <a:ext cx="71438" cy="71438"/>
                      </a:xfrm>
                      <a:prstGeom prst="flowChartConnector">
                        <a:avLst/>
                      </a:prstGeom>
                      <a:solidFill>
                        <a:schemeClr val="bg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sp>
                    <p:nvSpPr>
                      <p:cNvPr id="80" name="Flowchart: Connector 79"/>
                      <p:cNvSpPr/>
                      <p:nvPr/>
                    </p:nvSpPr>
                    <p:spPr>
                      <a:xfrm>
                        <a:off x="3161872" y="3059668"/>
                        <a:ext cx="71438" cy="71438"/>
                      </a:xfrm>
                      <a:prstGeom prst="flowChartConnector">
                        <a:avLst/>
                      </a:prstGeom>
                      <a:solidFill>
                        <a:schemeClr val="bg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grpSp>
                <p:sp>
                  <p:nvSpPr>
                    <p:cNvPr id="93" name="Freeform 92"/>
                    <p:cNvSpPr/>
                    <p:nvPr/>
                  </p:nvSpPr>
                  <p:spPr>
                    <a:xfrm>
                      <a:off x="5735782" y="4142509"/>
                      <a:ext cx="2230582" cy="914400"/>
                    </a:xfrm>
                    <a:custGeom>
                      <a:avLst/>
                      <a:gdLst>
                        <a:gd name="connsiteX0" fmla="*/ 0 w 2230582"/>
                        <a:gd name="connsiteY0" fmla="*/ 0 h 914400"/>
                        <a:gd name="connsiteX1" fmla="*/ 637309 w 2230582"/>
                        <a:gd name="connsiteY1" fmla="*/ 152400 h 914400"/>
                        <a:gd name="connsiteX2" fmla="*/ 1011382 w 2230582"/>
                        <a:gd name="connsiteY2" fmla="*/ 665018 h 914400"/>
                        <a:gd name="connsiteX3" fmla="*/ 2230582 w 2230582"/>
                        <a:gd name="connsiteY3" fmla="*/ 914400 h 914400"/>
                        <a:gd name="connsiteX4" fmla="*/ 2230582 w 223058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582" h="914400">
                          <a:moveTo>
                            <a:pt x="0" y="0"/>
                          </a:moveTo>
                          <a:cubicBezTo>
                            <a:pt x="234372" y="20782"/>
                            <a:pt x="468745" y="41564"/>
                            <a:pt x="637309" y="152400"/>
                          </a:cubicBezTo>
                          <a:cubicBezTo>
                            <a:pt x="805873" y="263236"/>
                            <a:pt x="745837" y="538018"/>
                            <a:pt x="1011382" y="665018"/>
                          </a:cubicBezTo>
                          <a:cubicBezTo>
                            <a:pt x="1276927" y="792018"/>
                            <a:pt x="2230582" y="914400"/>
                            <a:pt x="2230582" y="914400"/>
                          </a:cubicBezTo>
                          <a:lnTo>
                            <a:pt x="2230582" y="914400"/>
                          </a:lnTo>
                        </a:path>
                      </a:pathLst>
                    </a:custGeom>
                    <a:ln w="381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9" name="Straight Connector 98"/>
                    <p:cNvCxnSpPr>
                      <a:stCxn id="79" idx="3"/>
                    </p:cNvCxnSpPr>
                    <p:nvPr/>
                  </p:nvCxnSpPr>
                  <p:spPr>
                    <a:xfrm rot="5400000">
                      <a:off x="4828104" y="5031964"/>
                      <a:ext cx="1784270" cy="104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3" idx="3"/>
                    </p:cNvCxnSpPr>
                    <p:nvPr/>
                  </p:nvCxnSpPr>
                  <p:spPr>
                    <a:xfrm>
                      <a:off x="7966364" y="5056909"/>
                      <a:ext cx="34660" cy="8724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5429256" y="4500570"/>
                      <a:ext cx="1000132" cy="428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5429256" y="4857760"/>
                      <a:ext cx="1428760" cy="714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93" idx="1"/>
                    </p:cNvCxnSpPr>
                    <p:nvPr/>
                  </p:nvCxnSpPr>
                  <p:spPr>
                    <a:xfrm flipH="1">
                      <a:off x="5715008" y="4294909"/>
                      <a:ext cx="658083" cy="14209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6072198" y="4807527"/>
                      <a:ext cx="603528" cy="1121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a:off x="6143636" y="5143512"/>
                      <a:ext cx="1000132" cy="571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a:off x="6750859" y="5179231"/>
                      <a:ext cx="928694" cy="571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7037008" y="5251066"/>
                      <a:ext cx="856462" cy="50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80" idx="3"/>
                    </p:cNvCxnSpPr>
                    <p:nvPr/>
                  </p:nvCxnSpPr>
                  <p:spPr>
                    <a:xfrm rot="5400000">
                      <a:off x="7286644" y="5275926"/>
                      <a:ext cx="867718" cy="439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5607851" y="4250537"/>
                      <a:ext cx="428628"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6429388" y="5143512"/>
                      <a:ext cx="1000132" cy="571504"/>
                    </a:xfrm>
                    <a:prstGeom prst="line">
                      <a:avLst/>
                    </a:prstGeom>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6715140" y="4857760"/>
                      <a:ext cx="214314" cy="1071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cxnSp>
                  <p:nvCxnSpPr>
                    <p:cNvPr id="126" name="Straight Connector 125"/>
                    <p:cNvCxnSpPr/>
                    <p:nvPr/>
                  </p:nvCxnSpPr>
                  <p:spPr>
                    <a:xfrm rot="5400000">
                      <a:off x="6571470" y="6143644"/>
                      <a:ext cx="28575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6787372" y="6142850"/>
                      <a:ext cx="285752"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10800000">
                      <a:off x="6929454" y="6143644"/>
                      <a:ext cx="285752"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6429388" y="6143644"/>
                      <a:ext cx="285752"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cxnSp>
                <p:nvCxnSpPr>
                  <p:cNvPr id="135" name="Straight Connector 134"/>
                  <p:cNvCxnSpPr>
                    <a:stCxn id="124" idx="0"/>
                  </p:cNvCxnSpPr>
                  <p:nvPr/>
                </p:nvCxnSpPr>
                <p:spPr>
                  <a:xfrm rot="16200000" flipH="1" flipV="1">
                    <a:off x="5875347" y="3982247"/>
                    <a:ext cx="794" cy="1893107"/>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572000" y="4714884"/>
                    <a:ext cx="428628" cy="369332"/>
                  </a:xfrm>
                  <a:prstGeom prst="rect">
                    <a:avLst/>
                  </a:prstGeom>
                  <a:noFill/>
                </p:spPr>
                <p:txBody>
                  <a:bodyPr wrap="square" rtlCol="0">
                    <a:spAutoFit/>
                  </a:bodyPr>
                  <a:lstStyle/>
                  <a:p>
                    <a:r>
                      <a:rPr lang="en-US" dirty="0" smtClean="0"/>
                      <a:t>p</a:t>
                    </a:r>
                    <a:endParaRPr lang="en-US" dirty="0"/>
                  </a:p>
                </p:txBody>
              </p:sp>
            </p:grpSp>
            <p:cxnSp>
              <p:nvCxnSpPr>
                <p:cNvPr id="141" name="Straight Connector 140"/>
                <p:cNvCxnSpPr/>
                <p:nvPr/>
              </p:nvCxnSpPr>
              <p:spPr>
                <a:xfrm rot="5400000">
                  <a:off x="7536677" y="5750735"/>
                  <a:ext cx="500066" cy="28575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4" name="TextBox 143"/>
              <p:cNvSpPr txBox="1"/>
              <p:nvPr/>
            </p:nvSpPr>
            <p:spPr>
              <a:xfrm>
                <a:off x="6572264" y="6072206"/>
                <a:ext cx="426079" cy="369332"/>
              </a:xfrm>
              <a:prstGeom prst="rect">
                <a:avLst/>
              </a:prstGeom>
              <a:noFill/>
            </p:spPr>
            <p:txBody>
              <a:bodyPr wrap="none" rtlCol="0">
                <a:spAutoFit/>
              </a:bodyPr>
              <a:lstStyle/>
              <a:p>
                <a:r>
                  <a:rPr lang="en-US" dirty="0" smtClean="0"/>
                  <a:t>dv</a:t>
                </a:r>
                <a:endParaRPr lang="en-US" dirty="0"/>
              </a:p>
            </p:txBody>
          </p:sp>
        </p:grpSp>
        <p:sp>
          <p:nvSpPr>
            <p:cNvPr id="146" name="TextBox 145"/>
            <p:cNvSpPr txBox="1"/>
            <p:nvPr/>
          </p:nvSpPr>
          <p:spPr>
            <a:xfrm>
              <a:off x="2857488" y="5286388"/>
              <a:ext cx="2714644" cy="646331"/>
            </a:xfrm>
            <a:prstGeom prst="rect">
              <a:avLst/>
            </a:prstGeom>
            <a:noFill/>
          </p:spPr>
          <p:txBody>
            <a:bodyPr wrap="square" rtlCol="0">
              <a:spAutoFit/>
            </a:bodyPr>
            <a:lstStyle/>
            <a:p>
              <a:r>
                <a:rPr lang="en-US" dirty="0" smtClean="0"/>
                <a:t>Work done in a compression  process </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down)">
                                      <p:cBhvr>
                                        <p:cTn id="7" dur="580">
                                          <p:stCondLst>
                                            <p:cond delay="0"/>
                                          </p:stCondLst>
                                        </p:cTn>
                                        <p:tgtEl>
                                          <p:spTgt spid="148"/>
                                        </p:tgtEl>
                                      </p:cBhvr>
                                    </p:animEffect>
                                    <p:anim calcmode="lin" valueType="num">
                                      <p:cBhvr>
                                        <p:cTn id="8" dur="1822" tmFilter="0,0; 0.14,0.36; 0.43,0.73; 0.71,0.91; 1.0,1.0">
                                          <p:stCondLst>
                                            <p:cond delay="0"/>
                                          </p:stCondLst>
                                        </p:cTn>
                                        <p:tgtEl>
                                          <p:spTgt spid="14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8"/>
                                        </p:tgtEl>
                                        <p:attrNameLst>
                                          <p:attrName>ppt_y</p:attrName>
                                        </p:attrNameLst>
                                      </p:cBhvr>
                                      <p:tavLst>
                                        <p:tav tm="0" fmla="#ppt_y-sin(pi*$)/81">
                                          <p:val>
                                            <p:fltVal val="0"/>
                                          </p:val>
                                        </p:tav>
                                        <p:tav tm="100000">
                                          <p:val>
                                            <p:fltVal val="1"/>
                                          </p:val>
                                        </p:tav>
                                      </p:tavLst>
                                    </p:anim>
                                    <p:animScale>
                                      <p:cBhvr>
                                        <p:cTn id="13" dur="26">
                                          <p:stCondLst>
                                            <p:cond delay="650"/>
                                          </p:stCondLst>
                                        </p:cTn>
                                        <p:tgtEl>
                                          <p:spTgt spid="148"/>
                                        </p:tgtEl>
                                      </p:cBhvr>
                                      <p:to x="100000" y="60000"/>
                                    </p:animScale>
                                    <p:animScale>
                                      <p:cBhvr>
                                        <p:cTn id="14" dur="166" decel="50000">
                                          <p:stCondLst>
                                            <p:cond delay="676"/>
                                          </p:stCondLst>
                                        </p:cTn>
                                        <p:tgtEl>
                                          <p:spTgt spid="148"/>
                                        </p:tgtEl>
                                      </p:cBhvr>
                                      <p:to x="100000" y="100000"/>
                                    </p:animScale>
                                    <p:animScale>
                                      <p:cBhvr>
                                        <p:cTn id="15" dur="26">
                                          <p:stCondLst>
                                            <p:cond delay="1312"/>
                                          </p:stCondLst>
                                        </p:cTn>
                                        <p:tgtEl>
                                          <p:spTgt spid="148"/>
                                        </p:tgtEl>
                                      </p:cBhvr>
                                      <p:to x="100000" y="80000"/>
                                    </p:animScale>
                                    <p:animScale>
                                      <p:cBhvr>
                                        <p:cTn id="16" dur="166" decel="50000">
                                          <p:stCondLst>
                                            <p:cond delay="1338"/>
                                          </p:stCondLst>
                                        </p:cTn>
                                        <p:tgtEl>
                                          <p:spTgt spid="148"/>
                                        </p:tgtEl>
                                      </p:cBhvr>
                                      <p:to x="100000" y="100000"/>
                                    </p:animScale>
                                    <p:animScale>
                                      <p:cBhvr>
                                        <p:cTn id="17" dur="26">
                                          <p:stCondLst>
                                            <p:cond delay="1642"/>
                                          </p:stCondLst>
                                        </p:cTn>
                                        <p:tgtEl>
                                          <p:spTgt spid="148"/>
                                        </p:tgtEl>
                                      </p:cBhvr>
                                      <p:to x="100000" y="90000"/>
                                    </p:animScale>
                                    <p:animScale>
                                      <p:cBhvr>
                                        <p:cTn id="18" dur="166" decel="50000">
                                          <p:stCondLst>
                                            <p:cond delay="1668"/>
                                          </p:stCondLst>
                                        </p:cTn>
                                        <p:tgtEl>
                                          <p:spTgt spid="148"/>
                                        </p:tgtEl>
                                      </p:cBhvr>
                                      <p:to x="100000" y="100000"/>
                                    </p:animScale>
                                    <p:animScale>
                                      <p:cBhvr>
                                        <p:cTn id="19" dur="26">
                                          <p:stCondLst>
                                            <p:cond delay="1808"/>
                                          </p:stCondLst>
                                        </p:cTn>
                                        <p:tgtEl>
                                          <p:spTgt spid="148"/>
                                        </p:tgtEl>
                                      </p:cBhvr>
                                      <p:to x="100000" y="95000"/>
                                    </p:animScale>
                                    <p:animScale>
                                      <p:cBhvr>
                                        <p:cTn id="20" dur="166" decel="50000">
                                          <p:stCondLst>
                                            <p:cond delay="1834"/>
                                          </p:stCondLst>
                                        </p:cTn>
                                        <p:tgtEl>
                                          <p:spTgt spid="14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147"/>
                                        </p:tgtEl>
                                        <p:attrNameLst>
                                          <p:attrName>style.visibility</p:attrName>
                                        </p:attrNameLst>
                                      </p:cBhvr>
                                      <p:to>
                                        <p:strVal val="visible"/>
                                      </p:to>
                                    </p:set>
                                    <p:animEffect transition="in" filter="fade">
                                      <p:cBhvr>
                                        <p:cTn id="25" dur="2000"/>
                                        <p:tgtEl>
                                          <p:spTgt spid="147"/>
                                        </p:tgtEl>
                                      </p:cBhvr>
                                    </p:animEffect>
                                    <p:anim calcmode="lin" valueType="num">
                                      <p:cBhvr>
                                        <p:cTn id="26" dur="2000" fill="hold"/>
                                        <p:tgtEl>
                                          <p:spTgt spid="147"/>
                                        </p:tgtEl>
                                        <p:attrNameLst>
                                          <p:attrName>style.rotation</p:attrName>
                                        </p:attrNameLst>
                                      </p:cBhvr>
                                      <p:tavLst>
                                        <p:tav tm="0">
                                          <p:val>
                                            <p:fltVal val="720"/>
                                          </p:val>
                                        </p:tav>
                                        <p:tav tm="100000">
                                          <p:val>
                                            <p:fltVal val="0"/>
                                          </p:val>
                                        </p:tav>
                                      </p:tavLst>
                                    </p:anim>
                                    <p:anim calcmode="lin" valueType="num">
                                      <p:cBhvr>
                                        <p:cTn id="27" dur="2000" fill="hold"/>
                                        <p:tgtEl>
                                          <p:spTgt spid="147"/>
                                        </p:tgtEl>
                                        <p:attrNameLst>
                                          <p:attrName>ppt_h</p:attrName>
                                        </p:attrNameLst>
                                      </p:cBhvr>
                                      <p:tavLst>
                                        <p:tav tm="0">
                                          <p:val>
                                            <p:fltVal val="0"/>
                                          </p:val>
                                        </p:tav>
                                        <p:tav tm="100000">
                                          <p:val>
                                            <p:strVal val="#ppt_h"/>
                                          </p:val>
                                        </p:tav>
                                      </p:tavLst>
                                    </p:anim>
                                    <p:anim calcmode="lin" valueType="num">
                                      <p:cBhvr>
                                        <p:cTn id="28" dur="2000" fill="hold"/>
                                        <p:tgtEl>
                                          <p:spTgt spid="14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143000"/>
          </a:xfrm>
        </p:spPr>
        <p:txBody>
          <a:bodyPr/>
          <a:lstStyle/>
          <a:p>
            <a:pPr algn="ctr"/>
            <a:r>
              <a:rPr lang="en-US" b="1" dirty="0" smtClean="0">
                <a:solidFill>
                  <a:schemeClr val="bg2">
                    <a:lumMod val="60000"/>
                    <a:lumOff val="40000"/>
                  </a:schemeClr>
                </a:solidFill>
              </a:rPr>
              <a:t>Example # 1 </a:t>
            </a:r>
            <a:endParaRPr lang="en-US" b="1" dirty="0">
              <a:solidFill>
                <a:schemeClr val="bg2">
                  <a:lumMod val="60000"/>
                  <a:lumOff val="40000"/>
                </a:schemeClr>
              </a:solidFill>
            </a:endParaRPr>
          </a:p>
        </p:txBody>
      </p:sp>
      <p:sp>
        <p:nvSpPr>
          <p:cNvPr id="3" name="Content Placeholder 2"/>
          <p:cNvSpPr>
            <a:spLocks noGrp="1"/>
          </p:cNvSpPr>
          <p:nvPr>
            <p:ph idx="1"/>
          </p:nvPr>
        </p:nvSpPr>
        <p:spPr>
          <a:xfrm>
            <a:off x="214282" y="1285860"/>
            <a:ext cx="8229600" cy="1064892"/>
          </a:xfrm>
        </p:spPr>
        <p:txBody>
          <a:bodyPr>
            <a:normAutofit/>
          </a:bodyPr>
          <a:lstStyle/>
          <a:p>
            <a:pPr algn="just">
              <a:buNone/>
            </a:pPr>
            <a:r>
              <a:rPr lang="en-US" sz="1600" dirty="0" smtClean="0"/>
              <a:t>	Unit mass of the fluid at a pressure  of 3 bar and with specific volume of 0.18 m</a:t>
            </a:r>
            <a:r>
              <a:rPr lang="en-US" sz="1600" baseline="30000" dirty="0" smtClean="0"/>
              <a:t>3</a:t>
            </a:r>
            <a:r>
              <a:rPr lang="en-US" sz="1600" dirty="0" smtClean="0"/>
              <a:t>/kg, contain in a cylinder behind a piston expands reversibly to a pressure of 0.6 bar according to a law  p=c/v</a:t>
            </a:r>
            <a:r>
              <a:rPr lang="en-US" sz="1600" baseline="30000" dirty="0" smtClean="0"/>
              <a:t>2</a:t>
            </a:r>
            <a:r>
              <a:rPr lang="en-US" sz="1600" dirty="0" smtClean="0"/>
              <a:t> , where c is a constant. Calculate the work done during processes.    </a:t>
            </a:r>
            <a:endParaRPr lang="en-US" sz="1600" dirty="0"/>
          </a:p>
        </p:txBody>
      </p:sp>
      <p:sp>
        <p:nvSpPr>
          <p:cNvPr id="4" name="Date Placeholder 3"/>
          <p:cNvSpPr>
            <a:spLocks noGrp="1"/>
          </p:cNvSpPr>
          <p:nvPr>
            <p:ph type="dt" sz="half" idx="10"/>
          </p:nvPr>
        </p:nvSpPr>
        <p:spPr/>
        <p:txBody>
          <a:bodyPr/>
          <a:lstStyle/>
          <a:p>
            <a:fld id="{5652D538-8838-470F-A77D-B1291A9F410F}" type="datetime8">
              <a:rPr lang="en-US" smtClean="0"/>
              <a:pPr/>
              <a:t>3/23/2010 9:26 PM</a:t>
            </a:fld>
            <a:endParaRPr lang="en-US"/>
          </a:p>
        </p:txBody>
      </p:sp>
      <p:grpSp>
        <p:nvGrpSpPr>
          <p:cNvPr id="46" name="Group 45"/>
          <p:cNvGrpSpPr/>
          <p:nvPr/>
        </p:nvGrpSpPr>
        <p:grpSpPr>
          <a:xfrm>
            <a:off x="500034" y="2417771"/>
            <a:ext cx="3786214" cy="1582733"/>
            <a:chOff x="357158" y="2215348"/>
            <a:chExt cx="3786214" cy="1582733"/>
          </a:xfrm>
        </p:grpSpPr>
        <p:grpSp>
          <p:nvGrpSpPr>
            <p:cNvPr id="9" name="Group 74"/>
            <p:cNvGrpSpPr/>
            <p:nvPr/>
          </p:nvGrpSpPr>
          <p:grpSpPr>
            <a:xfrm>
              <a:off x="428596" y="2357430"/>
              <a:ext cx="3714776" cy="1440651"/>
              <a:chOff x="785786" y="1785926"/>
              <a:chExt cx="4798253" cy="2249820"/>
            </a:xfrm>
          </p:grpSpPr>
          <p:grpSp>
            <p:nvGrpSpPr>
              <p:cNvPr id="14" name="Group 39"/>
              <p:cNvGrpSpPr/>
              <p:nvPr/>
            </p:nvGrpSpPr>
            <p:grpSpPr>
              <a:xfrm>
                <a:off x="785786" y="1785926"/>
                <a:ext cx="4613704" cy="2231247"/>
                <a:chOff x="2428860" y="1785926"/>
                <a:chExt cx="4613704" cy="2231247"/>
              </a:xfrm>
            </p:grpSpPr>
            <p:sp>
              <p:nvSpPr>
                <p:cNvPr id="21" name="Rectangle 20"/>
                <p:cNvSpPr/>
                <p:nvPr/>
              </p:nvSpPr>
              <p:spPr>
                <a:xfrm>
                  <a:off x="2428860" y="1785926"/>
                  <a:ext cx="4357718" cy="221457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sp>
              <p:nvSpPr>
                <p:cNvPr id="22" name="Rectangle 5"/>
                <p:cNvSpPr/>
                <p:nvPr/>
              </p:nvSpPr>
              <p:spPr>
                <a:xfrm>
                  <a:off x="2521133" y="1785926"/>
                  <a:ext cx="2030031" cy="2231247"/>
                </a:xfrm>
                <a:prstGeom prst="rect">
                  <a:avLst/>
                </a:prstGeom>
                <a:solidFill>
                  <a:schemeClr val="accent2">
                    <a:lumMod val="5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C00000"/>
                      </a:solidFill>
                    </a:rPr>
                    <a:t>   </a:t>
                  </a:r>
                  <a:r>
                    <a:rPr lang="en-US" b="1" dirty="0" smtClean="0">
                      <a:solidFill>
                        <a:schemeClr val="bg2">
                          <a:lumMod val="40000"/>
                          <a:lumOff val="60000"/>
                        </a:schemeClr>
                      </a:solidFill>
                    </a:rPr>
                    <a:t>0.18 m</a:t>
                  </a:r>
                  <a:r>
                    <a:rPr lang="en-US" b="1" baseline="30000" dirty="0" smtClean="0">
                      <a:solidFill>
                        <a:schemeClr val="bg2">
                          <a:lumMod val="40000"/>
                          <a:lumOff val="60000"/>
                        </a:schemeClr>
                      </a:solidFill>
                    </a:rPr>
                    <a:t>3 </a:t>
                  </a:r>
                  <a:r>
                    <a:rPr lang="en-US" b="1" dirty="0" smtClean="0">
                      <a:solidFill>
                        <a:schemeClr val="bg2">
                          <a:lumMod val="40000"/>
                          <a:lumOff val="60000"/>
                        </a:schemeClr>
                      </a:solidFill>
                    </a:rPr>
                    <a:t>/kg</a:t>
                  </a:r>
                </a:p>
                <a:p>
                  <a:r>
                    <a:rPr lang="en-US" b="1" dirty="0" smtClean="0">
                      <a:solidFill>
                        <a:schemeClr val="bg2">
                          <a:lumMod val="40000"/>
                          <a:lumOff val="60000"/>
                        </a:schemeClr>
                      </a:solidFill>
                    </a:rPr>
                    <a:t>    3 bar  </a:t>
                  </a:r>
                </a:p>
              </p:txBody>
            </p:sp>
            <p:sp>
              <p:nvSpPr>
                <p:cNvPr id="23" name="Rectangle 6"/>
                <p:cNvSpPr/>
                <p:nvPr/>
              </p:nvSpPr>
              <p:spPr>
                <a:xfrm>
                  <a:off x="4551164" y="1787166"/>
                  <a:ext cx="642943" cy="2119685"/>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n>
                      <a:solidFill>
                        <a:schemeClr val="tx1"/>
                      </a:solidFill>
                    </a:ln>
                    <a:solidFill>
                      <a:srgbClr val="C00000"/>
                    </a:solidFill>
                  </a:endParaRPr>
                </a:p>
              </p:txBody>
            </p:sp>
            <p:sp>
              <p:nvSpPr>
                <p:cNvPr id="24" name="Rectangle 23"/>
                <p:cNvSpPr/>
                <p:nvPr/>
              </p:nvSpPr>
              <p:spPr>
                <a:xfrm>
                  <a:off x="5185176" y="2679665"/>
                  <a:ext cx="1857388" cy="35719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grpSp>
          <p:cxnSp>
            <p:nvCxnSpPr>
              <p:cNvPr id="12" name="Straight Arrow Connector 11"/>
              <p:cNvCxnSpPr/>
              <p:nvPr/>
            </p:nvCxnSpPr>
            <p:spPr>
              <a:xfrm rot="16200000" flipH="1">
                <a:off x="4262436" y="2892739"/>
                <a:ext cx="1357321" cy="92869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69593" y="3460604"/>
                <a:ext cx="1214446" cy="369333"/>
              </a:xfrm>
              <a:prstGeom prst="rect">
                <a:avLst/>
              </a:prstGeom>
              <a:noFill/>
            </p:spPr>
            <p:txBody>
              <a:bodyPr wrap="square" rtlCol="0">
                <a:spAutoFit/>
              </a:bodyPr>
              <a:lstStyle/>
              <a:p>
                <a:r>
                  <a:rPr lang="en-US" dirty="0" smtClean="0"/>
                  <a:t>Piston </a:t>
                </a:r>
                <a:endParaRPr lang="en-US" dirty="0"/>
              </a:p>
            </p:txBody>
          </p:sp>
        </p:grpSp>
        <p:cxnSp>
          <p:nvCxnSpPr>
            <p:cNvPr id="36" name="Straight Connector 35"/>
            <p:cNvCxnSpPr/>
            <p:nvPr/>
          </p:nvCxnSpPr>
          <p:spPr>
            <a:xfrm>
              <a:off x="428596" y="2285992"/>
              <a:ext cx="3000396" cy="79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57158" y="3786190"/>
              <a:ext cx="3000396" cy="1588"/>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357619" y="3000769"/>
              <a:ext cx="1572430" cy="1588"/>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3486312" y="4429132"/>
            <a:ext cx="4514712" cy="1736697"/>
            <a:chOff x="357158" y="2215348"/>
            <a:chExt cx="4093988" cy="1736697"/>
          </a:xfrm>
        </p:grpSpPr>
        <p:grpSp>
          <p:nvGrpSpPr>
            <p:cNvPr id="49" name="Group 74"/>
            <p:cNvGrpSpPr/>
            <p:nvPr/>
          </p:nvGrpSpPr>
          <p:grpSpPr>
            <a:xfrm>
              <a:off x="428596" y="2357430"/>
              <a:ext cx="4022550" cy="1594615"/>
              <a:chOff x="785786" y="1785926"/>
              <a:chExt cx="5195791" cy="2490259"/>
            </a:xfrm>
          </p:grpSpPr>
          <p:grpSp>
            <p:nvGrpSpPr>
              <p:cNvPr id="53" name="Group 39"/>
              <p:cNvGrpSpPr/>
              <p:nvPr/>
            </p:nvGrpSpPr>
            <p:grpSpPr>
              <a:xfrm>
                <a:off x="785786" y="1785926"/>
                <a:ext cx="5195791" cy="2231249"/>
                <a:chOff x="2428860" y="1785926"/>
                <a:chExt cx="5195791" cy="2231249"/>
              </a:xfrm>
            </p:grpSpPr>
            <p:sp>
              <p:nvSpPr>
                <p:cNvPr id="56" name="Rectangle 55"/>
                <p:cNvSpPr/>
                <p:nvPr/>
              </p:nvSpPr>
              <p:spPr>
                <a:xfrm>
                  <a:off x="2428860" y="1785926"/>
                  <a:ext cx="4357718" cy="221457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sp>
              <p:nvSpPr>
                <p:cNvPr id="57" name="Rectangle 5"/>
                <p:cNvSpPr/>
                <p:nvPr/>
              </p:nvSpPr>
              <p:spPr>
                <a:xfrm>
                  <a:off x="2436798" y="1785926"/>
                  <a:ext cx="2912090" cy="2231249"/>
                </a:xfrm>
                <a:prstGeom prst="rect">
                  <a:avLst/>
                </a:prstGeom>
                <a:solidFill>
                  <a:schemeClr val="accent2">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C00000"/>
                      </a:solidFill>
                    </a:rPr>
                    <a:t>     </a:t>
                  </a:r>
                  <a:r>
                    <a:rPr lang="en-US" b="1" dirty="0" smtClean="0">
                      <a:solidFill>
                        <a:schemeClr val="bg1"/>
                      </a:solidFill>
                    </a:rPr>
                    <a:t>Expansion </a:t>
                  </a:r>
                </a:p>
                <a:p>
                  <a:r>
                    <a:rPr lang="en-US" b="1" dirty="0" smtClean="0">
                      <a:solidFill>
                        <a:schemeClr val="bg1"/>
                      </a:solidFill>
                    </a:rPr>
                    <a:t>       0.6 bar  </a:t>
                  </a:r>
                </a:p>
              </p:txBody>
            </p:sp>
            <p:sp>
              <p:nvSpPr>
                <p:cNvPr id="58" name="Rectangle 6"/>
                <p:cNvSpPr/>
                <p:nvPr/>
              </p:nvSpPr>
              <p:spPr>
                <a:xfrm>
                  <a:off x="5375345" y="1787166"/>
                  <a:ext cx="642943" cy="2119685"/>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n>
                      <a:solidFill>
                        <a:schemeClr val="tx1"/>
                      </a:solidFill>
                    </a:ln>
                    <a:solidFill>
                      <a:srgbClr val="C00000"/>
                    </a:solidFill>
                  </a:endParaRPr>
                </a:p>
              </p:txBody>
            </p:sp>
            <p:sp>
              <p:nvSpPr>
                <p:cNvPr id="59" name="Rectangle 58"/>
                <p:cNvSpPr/>
                <p:nvPr/>
              </p:nvSpPr>
              <p:spPr>
                <a:xfrm>
                  <a:off x="6018289" y="2679665"/>
                  <a:ext cx="1606362" cy="35719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grpSp>
          <p:cxnSp>
            <p:nvCxnSpPr>
              <p:cNvPr id="54" name="Straight Arrow Connector 53"/>
              <p:cNvCxnSpPr/>
              <p:nvPr/>
            </p:nvCxnSpPr>
            <p:spPr>
              <a:xfrm rot="16200000" flipH="1">
                <a:off x="4262436" y="2892739"/>
                <a:ext cx="1357321" cy="92869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767131" y="3906852"/>
                <a:ext cx="1214445" cy="369333"/>
              </a:xfrm>
              <a:prstGeom prst="rect">
                <a:avLst/>
              </a:prstGeom>
              <a:noFill/>
            </p:spPr>
            <p:txBody>
              <a:bodyPr wrap="square" rtlCol="0">
                <a:spAutoFit/>
              </a:bodyPr>
              <a:lstStyle/>
              <a:p>
                <a:r>
                  <a:rPr lang="en-US" dirty="0" smtClean="0"/>
                  <a:t>Piston </a:t>
                </a:r>
                <a:endParaRPr lang="en-US" dirty="0"/>
              </a:p>
            </p:txBody>
          </p:sp>
        </p:grpSp>
        <p:cxnSp>
          <p:nvCxnSpPr>
            <p:cNvPr id="50" name="Straight Connector 49"/>
            <p:cNvCxnSpPr/>
            <p:nvPr/>
          </p:nvCxnSpPr>
          <p:spPr>
            <a:xfrm>
              <a:off x="428596" y="2285992"/>
              <a:ext cx="3000396" cy="79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57158" y="3786190"/>
              <a:ext cx="3000396" cy="1588"/>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57619" y="3000769"/>
              <a:ext cx="1572430" cy="1588"/>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 name="Elbow Connector 29"/>
          <p:cNvCxnSpPr>
            <a:stCxn id="22" idx="2"/>
          </p:cNvCxnSpPr>
          <p:nvPr/>
        </p:nvCxnSpPr>
        <p:spPr>
          <a:xfrm rot="16200000" flipH="1">
            <a:off x="1744253" y="3673086"/>
            <a:ext cx="1440653" cy="2071702"/>
          </a:xfrm>
          <a:prstGeom prst="bentConnector2">
            <a:avLst/>
          </a:prstGeom>
          <a:ln w="63500" cmpd="sng">
            <a:solidFill>
              <a:srgbClr val="66FF33"/>
            </a:solidFill>
            <a:prstDash val="sysDot"/>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Scale>
                                      <p:cBhvr>
                                        <p:cTn id="7"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6"/>
                                        </p:tgtEl>
                                        <p:attrNameLst>
                                          <p:attrName>ppt_x</p:attrName>
                                          <p:attrName>ppt_y</p:attrName>
                                        </p:attrNameLst>
                                      </p:cBhvr>
                                    </p:animMotion>
                                    <p:animEffect transition="in" filter="fade">
                                      <p:cBhvr>
                                        <p:cTn id="9" dur="1000"/>
                                        <p:tgtEl>
                                          <p:spTgt spid="46"/>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1000" fill="hold"/>
                                        <p:tgtEl>
                                          <p:spTgt spid="48"/>
                                        </p:tgtEl>
                                        <p:attrNameLst>
                                          <p:attrName>ppt_w</p:attrName>
                                        </p:attrNameLst>
                                      </p:cBhvr>
                                      <p:tavLst>
                                        <p:tav tm="0">
                                          <p:val>
                                            <p:fltVal val="0"/>
                                          </p:val>
                                        </p:tav>
                                        <p:tav tm="100000">
                                          <p:val>
                                            <p:strVal val="#ppt_w"/>
                                          </p:val>
                                        </p:tav>
                                      </p:tavLst>
                                    </p:anim>
                                    <p:anim calcmode="lin" valueType="num">
                                      <p:cBhvr>
                                        <p:cTn id="15" dur="1000" fill="hold"/>
                                        <p:tgtEl>
                                          <p:spTgt spid="48"/>
                                        </p:tgtEl>
                                        <p:attrNameLst>
                                          <p:attrName>ppt_h</p:attrName>
                                        </p:attrNameLst>
                                      </p:cBhvr>
                                      <p:tavLst>
                                        <p:tav tm="0">
                                          <p:val>
                                            <p:fltVal val="0"/>
                                          </p:val>
                                        </p:tav>
                                        <p:tav tm="100000">
                                          <p:val>
                                            <p:strVal val="#ppt_h"/>
                                          </p:val>
                                        </p:tav>
                                      </p:tavLst>
                                    </p:anim>
                                    <p:anim calcmode="lin" valueType="num">
                                      <p:cBhvr>
                                        <p:cTn id="16" dur="1000" fill="hold"/>
                                        <p:tgtEl>
                                          <p:spTgt spid="4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1143000"/>
          </a:xfrm>
        </p:spPr>
        <p:txBody>
          <a:bodyPr>
            <a:normAutofit/>
          </a:bodyPr>
          <a:lstStyle/>
          <a:p>
            <a:pPr algn="ctr"/>
            <a:r>
              <a:rPr lang="en-US" sz="7200" b="1" dirty="0" smtClean="0">
                <a:solidFill>
                  <a:schemeClr val="bg2">
                    <a:lumMod val="60000"/>
                    <a:lumOff val="40000"/>
                  </a:schemeClr>
                </a:solidFill>
                <a:latin typeface="+mn-lt"/>
              </a:rPr>
              <a:t>Thermodynamics </a:t>
            </a:r>
            <a:endParaRPr lang="en-US" sz="7200" b="1" dirty="0">
              <a:solidFill>
                <a:schemeClr val="bg2">
                  <a:lumMod val="60000"/>
                  <a:lumOff val="40000"/>
                </a:schemeClr>
              </a:solidFill>
              <a:latin typeface="+mn-lt"/>
            </a:endParaRPr>
          </a:p>
        </p:txBody>
      </p:sp>
      <p:pic>
        <p:nvPicPr>
          <p:cNvPr id="16386" name="Picture 2" descr="http://upload.wikimedia.org/wikipedia/commons/8/8a/Triple_expansion_engine_animation.gif">
            <a:hlinkClick r:id="rId2" tooltip="Typical thermodynamic system, showing input from a heat source (boiler) on the left and output to a heat sink (condenser) on the right.  Work is extracted, in this case by a series of pistons."/>
          </p:cNvPr>
          <p:cNvPicPr>
            <a:picLocks noChangeAspect="1" noChangeArrowheads="1" noCrop="1"/>
          </p:cNvPicPr>
          <p:nvPr/>
        </p:nvPicPr>
        <p:blipFill>
          <a:blip r:embed="rId3"/>
          <a:srcRect/>
          <a:stretch>
            <a:fillRect/>
          </a:stretch>
        </p:blipFill>
        <p:spPr bwMode="auto">
          <a:xfrm>
            <a:off x="6000760" y="1857364"/>
            <a:ext cx="2960098" cy="242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6" name="Group 15"/>
          <p:cNvGrpSpPr/>
          <p:nvPr/>
        </p:nvGrpSpPr>
        <p:grpSpPr>
          <a:xfrm>
            <a:off x="3286116" y="2214554"/>
            <a:ext cx="2500330" cy="2290627"/>
            <a:chOff x="3357554" y="2500306"/>
            <a:chExt cx="2500330" cy="2290627"/>
          </a:xfrm>
        </p:grpSpPr>
        <p:sp>
          <p:nvSpPr>
            <p:cNvPr id="5" name="TextBox 4"/>
            <p:cNvSpPr txBox="1"/>
            <p:nvPr/>
          </p:nvSpPr>
          <p:spPr>
            <a:xfrm>
              <a:off x="3714744" y="2500306"/>
              <a:ext cx="2143140" cy="584775"/>
            </a:xfrm>
            <a:prstGeom prst="rect">
              <a:avLst/>
            </a:prstGeom>
            <a:noFill/>
          </p:spPr>
          <p:txBody>
            <a:bodyPr wrap="square" rtlCol="0">
              <a:spAutoFit/>
            </a:bodyPr>
            <a:lstStyle/>
            <a:p>
              <a:r>
                <a:rPr lang="en-US" sz="3200" b="1" dirty="0" smtClean="0">
                  <a:solidFill>
                    <a:srgbClr val="FFFF00"/>
                  </a:solidFill>
                </a:rPr>
                <a:t>Dynamics </a:t>
              </a:r>
              <a:endParaRPr lang="en-US" sz="3200" b="1" dirty="0">
                <a:solidFill>
                  <a:srgbClr val="FFFF00"/>
                </a:solidFill>
              </a:endParaRPr>
            </a:p>
          </p:txBody>
        </p:sp>
        <p:sp>
          <p:nvSpPr>
            <p:cNvPr id="12" name="TextBox 11"/>
            <p:cNvSpPr txBox="1"/>
            <p:nvPr/>
          </p:nvSpPr>
          <p:spPr>
            <a:xfrm>
              <a:off x="3357554" y="3701481"/>
              <a:ext cx="1714512" cy="584775"/>
            </a:xfrm>
            <a:prstGeom prst="rect">
              <a:avLst/>
            </a:prstGeom>
            <a:noFill/>
          </p:spPr>
          <p:txBody>
            <a:bodyPr wrap="square" rtlCol="0">
              <a:spAutoFit/>
            </a:bodyPr>
            <a:lstStyle/>
            <a:p>
              <a:r>
                <a:rPr lang="en-US" sz="3200" b="1" dirty="0" smtClean="0"/>
                <a:t>power</a:t>
              </a:r>
              <a:endParaRPr lang="en-US" sz="3200" b="1" dirty="0"/>
            </a:p>
          </p:txBody>
        </p:sp>
        <p:sp>
          <p:nvSpPr>
            <p:cNvPr id="15" name="Curved Left Arrow 14"/>
            <p:cNvSpPr/>
            <p:nvPr/>
          </p:nvSpPr>
          <p:spPr>
            <a:xfrm rot="2549319">
              <a:off x="4619174" y="3138150"/>
              <a:ext cx="627447" cy="1652783"/>
            </a:xfrm>
            <a:prstGeom prst="curvedLeftArrow">
              <a:avLst/>
            </a:prstGeom>
            <a:blipFill>
              <a:blip r:embed="rId4"/>
              <a:tile tx="0" ty="0" sx="100000" sy="100000" flip="none" algn="tl"/>
            </a:blip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grpSp>
      <p:grpSp>
        <p:nvGrpSpPr>
          <p:cNvPr id="19" name="Group 18"/>
          <p:cNvGrpSpPr/>
          <p:nvPr/>
        </p:nvGrpSpPr>
        <p:grpSpPr>
          <a:xfrm>
            <a:off x="285720" y="1714488"/>
            <a:ext cx="6786610" cy="5040666"/>
            <a:chOff x="285720" y="1714488"/>
            <a:chExt cx="6786610" cy="5040666"/>
          </a:xfrm>
        </p:grpSpPr>
        <p:grpSp>
          <p:nvGrpSpPr>
            <p:cNvPr id="18" name="Group 17"/>
            <p:cNvGrpSpPr/>
            <p:nvPr/>
          </p:nvGrpSpPr>
          <p:grpSpPr>
            <a:xfrm>
              <a:off x="285720" y="1714488"/>
              <a:ext cx="3429024" cy="4810140"/>
              <a:chOff x="285720" y="1714488"/>
              <a:chExt cx="3429024" cy="4810140"/>
            </a:xfrm>
          </p:grpSpPr>
          <p:pic>
            <p:nvPicPr>
              <p:cNvPr id="19458" name="Picture 2" descr="C:\Documents and Settings\kashif\Desktop\thermo dynamics\Temperature - Wikipedia, the free encyclopedia_files\Thermally_Agitated_Molecule.gif">
                <a:hlinkClick r:id="rId5" tooltip="Heating a body, such as a segment of protein alpha helix (above), tends to cause its atoms to vibrate more, and to cause it to expand or change phase."/>
              </p:cNvPr>
              <p:cNvPicPr>
                <a:picLocks noChangeAspect="1" noChangeArrowheads="1" noCrop="1"/>
              </p:cNvPicPr>
              <p:nvPr/>
            </p:nvPicPr>
            <p:blipFill>
              <a:blip r:embed="rId6"/>
              <a:srcRect/>
              <a:stretch>
                <a:fillRect/>
              </a:stretch>
            </p:blipFill>
            <p:spPr bwMode="auto">
              <a:xfrm>
                <a:off x="428596" y="3857628"/>
                <a:ext cx="26670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7" name="Group 16"/>
              <p:cNvGrpSpPr/>
              <p:nvPr/>
            </p:nvGrpSpPr>
            <p:grpSpPr>
              <a:xfrm>
                <a:off x="285720" y="1714488"/>
                <a:ext cx="3429024" cy="1610674"/>
                <a:chOff x="428596" y="2000240"/>
                <a:chExt cx="3429024" cy="1610674"/>
              </a:xfrm>
            </p:grpSpPr>
            <p:sp>
              <p:nvSpPr>
                <p:cNvPr id="4" name="TextBox 3"/>
                <p:cNvSpPr txBox="1"/>
                <p:nvPr/>
              </p:nvSpPr>
              <p:spPr>
                <a:xfrm>
                  <a:off x="428596" y="2000240"/>
                  <a:ext cx="1857388" cy="523220"/>
                </a:xfrm>
                <a:prstGeom prst="rect">
                  <a:avLst/>
                </a:prstGeom>
                <a:noFill/>
              </p:spPr>
              <p:txBody>
                <a:bodyPr wrap="square" rtlCol="0">
                  <a:spAutoFit/>
                </a:bodyPr>
                <a:lstStyle/>
                <a:p>
                  <a:r>
                    <a:rPr lang="en-US" sz="2800" b="1" dirty="0" smtClean="0">
                      <a:solidFill>
                        <a:srgbClr val="FFFF00"/>
                      </a:solidFill>
                    </a:rPr>
                    <a:t>Thermos</a:t>
                  </a:r>
                  <a:r>
                    <a:rPr lang="en-US" sz="2800" dirty="0" smtClean="0">
                      <a:solidFill>
                        <a:srgbClr val="FFFF00"/>
                      </a:solidFill>
                    </a:rPr>
                    <a:t> </a:t>
                  </a:r>
                  <a:endParaRPr lang="en-US" sz="2800" dirty="0">
                    <a:solidFill>
                      <a:srgbClr val="FFFF00"/>
                    </a:solidFill>
                  </a:endParaRPr>
                </a:p>
              </p:txBody>
            </p:sp>
            <p:sp>
              <p:nvSpPr>
                <p:cNvPr id="11" name="TextBox 10"/>
                <p:cNvSpPr txBox="1"/>
                <p:nvPr/>
              </p:nvSpPr>
              <p:spPr>
                <a:xfrm>
                  <a:off x="2428860" y="3000372"/>
                  <a:ext cx="1428760" cy="584775"/>
                </a:xfrm>
                <a:prstGeom prst="rect">
                  <a:avLst/>
                </a:prstGeom>
                <a:noFill/>
              </p:spPr>
              <p:txBody>
                <a:bodyPr wrap="square" rtlCol="0">
                  <a:spAutoFit/>
                </a:bodyPr>
                <a:lstStyle/>
                <a:p>
                  <a:r>
                    <a:rPr lang="en-US" sz="3200" b="1" dirty="0" smtClean="0"/>
                    <a:t>Heat </a:t>
                  </a:r>
                  <a:endParaRPr lang="en-US" sz="3200" b="1" dirty="0"/>
                </a:p>
              </p:txBody>
            </p:sp>
            <p:sp>
              <p:nvSpPr>
                <p:cNvPr id="14" name="Curved Right Arrow 13"/>
                <p:cNvSpPr/>
                <p:nvPr/>
              </p:nvSpPr>
              <p:spPr>
                <a:xfrm rot="18800941">
                  <a:off x="1378329" y="2507175"/>
                  <a:ext cx="678276" cy="1529202"/>
                </a:xfrm>
                <a:prstGeom prst="curvedRightArrow">
                  <a:avLst>
                    <a:gd name="adj1" fmla="val 25000"/>
                    <a:gd name="adj2" fmla="val 78590"/>
                    <a:gd name="adj3" fmla="val 25000"/>
                  </a:avLst>
                </a:prstGeom>
                <a:blipFill>
                  <a:blip r:embed="rId4"/>
                  <a:tile tx="0" ty="0" sx="100000" sy="100000" flip="none" algn="tl"/>
                </a:blip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grpSp>
        </p:grpSp>
        <p:pic>
          <p:nvPicPr>
            <p:cNvPr id="19460" name="Picture 4" descr="C:\Documents and Settings\kashif\Desktop\thermo dynamics\Temperature - Wikipedia, the free encyclopedia_files\Translational_motion.gif">
              <a:hlinkClick r:id="rId7" tooltip="The temperature of an ideal monatomic gas is a measure related to the average kinetic energy of its atoms as they move. In this animation, the size of helium atoms relative to their spacing is shown to scale under 1950 atmospheres of pressure. These room-temperature atoms have a certain, average speed (slowed down here two trillion fold)."/>
            </p:cNvPr>
            <p:cNvPicPr>
              <a:picLocks noChangeAspect="1" noChangeArrowheads="1" noCrop="1"/>
            </p:cNvPicPr>
            <p:nvPr/>
          </p:nvPicPr>
          <p:blipFill>
            <a:blip r:embed="rId8"/>
            <a:srcRect/>
            <a:stretch>
              <a:fillRect/>
            </a:stretch>
          </p:blipFill>
          <p:spPr bwMode="auto">
            <a:xfrm>
              <a:off x="4500562" y="4500570"/>
              <a:ext cx="2571768" cy="2254584"/>
            </a:xfrm>
            <a:prstGeom prst="rect">
              <a:avLst/>
            </a:prstGeom>
            <a:ln>
              <a:noFill/>
            </a:ln>
            <a:effectLst>
              <a:softEdge rad="112500"/>
            </a:effectLst>
          </p:spPr>
        </p:pic>
      </p:grpSp>
      <p:sp>
        <p:nvSpPr>
          <p:cNvPr id="20" name="Date Placeholder 19"/>
          <p:cNvSpPr>
            <a:spLocks noGrp="1"/>
          </p:cNvSpPr>
          <p:nvPr>
            <p:ph type="dt" sz="half" idx="10"/>
          </p:nvPr>
        </p:nvSpPr>
        <p:spPr/>
        <p:txBody>
          <a:bodyPr/>
          <a:lstStyle/>
          <a:p>
            <a:fld id="{278E1AC8-4D87-434D-8C3D-E838143E561F}" type="datetime8">
              <a:rPr lang="en-US" smtClean="0"/>
              <a:pPr/>
              <a:t>3/23/2010 9:26 PM</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6386"/>
                                        </p:tgtEl>
                                        <p:attrNameLst>
                                          <p:attrName>style.visibility</p:attrName>
                                        </p:attrNameLst>
                                      </p:cBhvr>
                                      <p:to>
                                        <p:strVal val="visible"/>
                                      </p:to>
                                    </p:set>
                                    <p:animEffect transition="in" filter="wipe(down)">
                                      <p:cBhvr>
                                        <p:cTn id="25" dur="580">
                                          <p:stCondLst>
                                            <p:cond delay="0"/>
                                          </p:stCondLst>
                                        </p:cTn>
                                        <p:tgtEl>
                                          <p:spTgt spid="16386"/>
                                        </p:tgtEl>
                                      </p:cBhvr>
                                    </p:animEffect>
                                    <p:anim calcmode="lin" valueType="num">
                                      <p:cBhvr>
                                        <p:cTn id="26" dur="1822" tmFilter="0,0; 0.14,0.36; 0.43,0.73; 0.71,0.91; 1.0,1.0">
                                          <p:stCondLst>
                                            <p:cond delay="0"/>
                                          </p:stCondLst>
                                        </p:cTn>
                                        <p:tgtEl>
                                          <p:spTgt spid="1638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638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638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638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6386"/>
                                        </p:tgtEl>
                                        <p:attrNameLst>
                                          <p:attrName>ppt_y</p:attrName>
                                        </p:attrNameLst>
                                      </p:cBhvr>
                                      <p:tavLst>
                                        <p:tav tm="0" fmla="#ppt_y-sin(pi*$)/81">
                                          <p:val>
                                            <p:fltVal val="0"/>
                                          </p:val>
                                        </p:tav>
                                        <p:tav tm="100000">
                                          <p:val>
                                            <p:fltVal val="1"/>
                                          </p:val>
                                        </p:tav>
                                      </p:tavLst>
                                    </p:anim>
                                    <p:animScale>
                                      <p:cBhvr>
                                        <p:cTn id="31" dur="26">
                                          <p:stCondLst>
                                            <p:cond delay="650"/>
                                          </p:stCondLst>
                                        </p:cTn>
                                        <p:tgtEl>
                                          <p:spTgt spid="16386"/>
                                        </p:tgtEl>
                                      </p:cBhvr>
                                      <p:to x="100000" y="60000"/>
                                    </p:animScale>
                                    <p:animScale>
                                      <p:cBhvr>
                                        <p:cTn id="32" dur="166" decel="50000">
                                          <p:stCondLst>
                                            <p:cond delay="676"/>
                                          </p:stCondLst>
                                        </p:cTn>
                                        <p:tgtEl>
                                          <p:spTgt spid="16386"/>
                                        </p:tgtEl>
                                      </p:cBhvr>
                                      <p:to x="100000" y="100000"/>
                                    </p:animScale>
                                    <p:animScale>
                                      <p:cBhvr>
                                        <p:cTn id="33" dur="26">
                                          <p:stCondLst>
                                            <p:cond delay="1312"/>
                                          </p:stCondLst>
                                        </p:cTn>
                                        <p:tgtEl>
                                          <p:spTgt spid="16386"/>
                                        </p:tgtEl>
                                      </p:cBhvr>
                                      <p:to x="100000" y="80000"/>
                                    </p:animScale>
                                    <p:animScale>
                                      <p:cBhvr>
                                        <p:cTn id="34" dur="166" decel="50000">
                                          <p:stCondLst>
                                            <p:cond delay="1338"/>
                                          </p:stCondLst>
                                        </p:cTn>
                                        <p:tgtEl>
                                          <p:spTgt spid="16386"/>
                                        </p:tgtEl>
                                      </p:cBhvr>
                                      <p:to x="100000" y="100000"/>
                                    </p:animScale>
                                    <p:animScale>
                                      <p:cBhvr>
                                        <p:cTn id="35" dur="26">
                                          <p:stCondLst>
                                            <p:cond delay="1642"/>
                                          </p:stCondLst>
                                        </p:cTn>
                                        <p:tgtEl>
                                          <p:spTgt spid="16386"/>
                                        </p:tgtEl>
                                      </p:cBhvr>
                                      <p:to x="100000" y="90000"/>
                                    </p:animScale>
                                    <p:animScale>
                                      <p:cBhvr>
                                        <p:cTn id="36" dur="166" decel="50000">
                                          <p:stCondLst>
                                            <p:cond delay="1668"/>
                                          </p:stCondLst>
                                        </p:cTn>
                                        <p:tgtEl>
                                          <p:spTgt spid="16386"/>
                                        </p:tgtEl>
                                      </p:cBhvr>
                                      <p:to x="100000" y="100000"/>
                                    </p:animScale>
                                    <p:animScale>
                                      <p:cBhvr>
                                        <p:cTn id="37" dur="26">
                                          <p:stCondLst>
                                            <p:cond delay="1808"/>
                                          </p:stCondLst>
                                        </p:cTn>
                                        <p:tgtEl>
                                          <p:spTgt spid="16386"/>
                                        </p:tgtEl>
                                      </p:cBhvr>
                                      <p:to x="100000" y="95000"/>
                                    </p:animScale>
                                    <p:animScale>
                                      <p:cBhvr>
                                        <p:cTn id="38" dur="166" decel="50000">
                                          <p:stCondLst>
                                            <p:cond delay="1834"/>
                                          </p:stCondLst>
                                        </p:cTn>
                                        <p:tgtEl>
                                          <p:spTgt spid="16386"/>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80">
                                          <p:stCondLst>
                                            <p:cond delay="0"/>
                                          </p:stCondLst>
                                        </p:cTn>
                                        <p:tgtEl>
                                          <p:spTgt spid="16"/>
                                        </p:tgtEl>
                                      </p:cBhvr>
                                    </p:animEffect>
                                    <p:anim calcmode="lin" valueType="num">
                                      <p:cBhvr>
                                        <p:cTn id="4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7" dur="26">
                                          <p:stCondLst>
                                            <p:cond delay="650"/>
                                          </p:stCondLst>
                                        </p:cTn>
                                        <p:tgtEl>
                                          <p:spTgt spid="16"/>
                                        </p:tgtEl>
                                      </p:cBhvr>
                                      <p:to x="100000" y="60000"/>
                                    </p:animScale>
                                    <p:animScale>
                                      <p:cBhvr>
                                        <p:cTn id="48" dur="166" decel="50000">
                                          <p:stCondLst>
                                            <p:cond delay="676"/>
                                          </p:stCondLst>
                                        </p:cTn>
                                        <p:tgtEl>
                                          <p:spTgt spid="16"/>
                                        </p:tgtEl>
                                      </p:cBhvr>
                                      <p:to x="100000" y="100000"/>
                                    </p:animScale>
                                    <p:animScale>
                                      <p:cBhvr>
                                        <p:cTn id="49" dur="26">
                                          <p:stCondLst>
                                            <p:cond delay="1312"/>
                                          </p:stCondLst>
                                        </p:cTn>
                                        <p:tgtEl>
                                          <p:spTgt spid="16"/>
                                        </p:tgtEl>
                                      </p:cBhvr>
                                      <p:to x="100000" y="80000"/>
                                    </p:animScale>
                                    <p:animScale>
                                      <p:cBhvr>
                                        <p:cTn id="50" dur="166" decel="50000">
                                          <p:stCondLst>
                                            <p:cond delay="1338"/>
                                          </p:stCondLst>
                                        </p:cTn>
                                        <p:tgtEl>
                                          <p:spTgt spid="16"/>
                                        </p:tgtEl>
                                      </p:cBhvr>
                                      <p:to x="100000" y="100000"/>
                                    </p:animScale>
                                    <p:animScale>
                                      <p:cBhvr>
                                        <p:cTn id="51" dur="26">
                                          <p:stCondLst>
                                            <p:cond delay="1642"/>
                                          </p:stCondLst>
                                        </p:cTn>
                                        <p:tgtEl>
                                          <p:spTgt spid="16"/>
                                        </p:tgtEl>
                                      </p:cBhvr>
                                      <p:to x="100000" y="90000"/>
                                    </p:animScale>
                                    <p:animScale>
                                      <p:cBhvr>
                                        <p:cTn id="52" dur="166" decel="50000">
                                          <p:stCondLst>
                                            <p:cond delay="1668"/>
                                          </p:stCondLst>
                                        </p:cTn>
                                        <p:tgtEl>
                                          <p:spTgt spid="16"/>
                                        </p:tgtEl>
                                      </p:cBhvr>
                                      <p:to x="100000" y="100000"/>
                                    </p:animScale>
                                    <p:animScale>
                                      <p:cBhvr>
                                        <p:cTn id="53" dur="26">
                                          <p:stCondLst>
                                            <p:cond delay="1808"/>
                                          </p:stCondLst>
                                        </p:cTn>
                                        <p:tgtEl>
                                          <p:spTgt spid="16"/>
                                        </p:tgtEl>
                                      </p:cBhvr>
                                      <p:to x="100000" y="95000"/>
                                    </p:animScale>
                                    <p:animScale>
                                      <p:cBhvr>
                                        <p:cTn id="54"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928686"/>
          </a:xfrm>
        </p:spPr>
        <p:txBody>
          <a:bodyPr/>
          <a:lstStyle/>
          <a:p>
            <a:pPr algn="ctr"/>
            <a:r>
              <a:rPr lang="en-US" b="1" dirty="0" smtClean="0">
                <a:solidFill>
                  <a:schemeClr val="tx2">
                    <a:lumMod val="50000"/>
                  </a:schemeClr>
                </a:solidFill>
              </a:rPr>
              <a:t>Example # 2</a:t>
            </a:r>
            <a:endParaRPr lang="en-US" b="1" dirty="0">
              <a:solidFill>
                <a:schemeClr val="tx2">
                  <a:lumMod val="50000"/>
                </a:schemeClr>
              </a:solidFill>
            </a:endParaRPr>
          </a:p>
        </p:txBody>
      </p:sp>
      <p:sp>
        <p:nvSpPr>
          <p:cNvPr id="3" name="Content Placeholder 2"/>
          <p:cNvSpPr>
            <a:spLocks noGrp="1"/>
          </p:cNvSpPr>
          <p:nvPr>
            <p:ph idx="1"/>
          </p:nvPr>
        </p:nvSpPr>
        <p:spPr>
          <a:xfrm>
            <a:off x="457200" y="857232"/>
            <a:ext cx="8229600" cy="1928826"/>
          </a:xfrm>
        </p:spPr>
        <p:txBody>
          <a:bodyPr>
            <a:normAutofit fontScale="92500" lnSpcReduction="20000"/>
          </a:bodyPr>
          <a:lstStyle/>
          <a:p>
            <a:pPr algn="just">
              <a:buNone/>
            </a:pPr>
            <a:r>
              <a:rPr lang="en-US" dirty="0" smtClean="0"/>
              <a:t>	</a:t>
            </a:r>
            <a:r>
              <a:rPr lang="en-US" sz="2000" dirty="0" smtClean="0"/>
              <a:t>Unit mass of certain fluid contain in at an initial pressure of 20 bar. The fluid is allowed to expand reversibly behind a piston according to the law pV</a:t>
            </a:r>
            <a:r>
              <a:rPr lang="en-US" sz="2000" baseline="30000" dirty="0" smtClean="0"/>
              <a:t>2</a:t>
            </a:r>
            <a:r>
              <a:rPr lang="en-US" sz="2000" dirty="0" smtClean="0"/>
              <a:t>=c until volume is double. The fluid is then cooled reversibly at constant pressure until piston regains its original position; heat is then supplied reversibly  with piston firmly locked in position until pressure rises to the original value of 20bar. Calculate the net work done of the fluid, for an initial volume of 0.05m</a:t>
            </a:r>
            <a:r>
              <a:rPr lang="en-US" sz="2000" baseline="30000" dirty="0" smtClean="0"/>
              <a:t>3</a:t>
            </a:r>
            <a:r>
              <a:rPr lang="en-US" sz="2000" dirty="0" smtClean="0"/>
              <a:t>. </a:t>
            </a:r>
            <a:endParaRPr lang="en-US" sz="2000" baseline="30000" dirty="0"/>
          </a:p>
        </p:txBody>
      </p:sp>
      <p:sp>
        <p:nvSpPr>
          <p:cNvPr id="4" name="Date Placeholder 3"/>
          <p:cNvSpPr>
            <a:spLocks noGrp="1"/>
          </p:cNvSpPr>
          <p:nvPr>
            <p:ph type="dt" sz="half" idx="10"/>
          </p:nvPr>
        </p:nvSpPr>
        <p:spPr/>
        <p:txBody>
          <a:bodyPr/>
          <a:lstStyle/>
          <a:p>
            <a:fld id="{CDC137F3-8E2F-4D64-A5AC-37888884280E}" type="datetime8">
              <a:rPr lang="en-US" baseline="30000" smtClean="0"/>
              <a:pPr/>
              <a:t>3/23/2010 9:26 PM</a:t>
            </a:fld>
            <a:endParaRPr lang="en-US" baseline="30000" dirty="0"/>
          </a:p>
        </p:txBody>
      </p:sp>
      <p:grpSp>
        <p:nvGrpSpPr>
          <p:cNvPr id="5" name="Group 4"/>
          <p:cNvGrpSpPr/>
          <p:nvPr/>
        </p:nvGrpSpPr>
        <p:grpSpPr>
          <a:xfrm>
            <a:off x="3000364" y="2643182"/>
            <a:ext cx="3143272" cy="1421782"/>
            <a:chOff x="357158" y="1687770"/>
            <a:chExt cx="4164834" cy="2100008"/>
          </a:xfrm>
        </p:grpSpPr>
        <p:grpSp>
          <p:nvGrpSpPr>
            <p:cNvPr id="6" name="Group 74"/>
            <p:cNvGrpSpPr/>
            <p:nvPr/>
          </p:nvGrpSpPr>
          <p:grpSpPr>
            <a:xfrm>
              <a:off x="428596" y="1687770"/>
              <a:ext cx="4093396" cy="2098417"/>
              <a:chOff x="785786" y="740140"/>
              <a:chExt cx="5287303" cy="3277033"/>
            </a:xfrm>
          </p:grpSpPr>
          <p:grpSp>
            <p:nvGrpSpPr>
              <p:cNvPr id="10" name="Group 39"/>
              <p:cNvGrpSpPr/>
              <p:nvPr/>
            </p:nvGrpSpPr>
            <p:grpSpPr>
              <a:xfrm>
                <a:off x="785786" y="1785926"/>
                <a:ext cx="4821692" cy="2231247"/>
                <a:chOff x="2428860" y="1785926"/>
                <a:chExt cx="4821692" cy="2231247"/>
              </a:xfrm>
            </p:grpSpPr>
            <p:sp>
              <p:nvSpPr>
                <p:cNvPr id="13" name="Rectangle 12"/>
                <p:cNvSpPr/>
                <p:nvPr/>
              </p:nvSpPr>
              <p:spPr>
                <a:xfrm>
                  <a:off x="2428860" y="1785926"/>
                  <a:ext cx="4357718" cy="221457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sp>
              <p:nvSpPr>
                <p:cNvPr id="14" name="Rectangle 5"/>
                <p:cNvSpPr/>
                <p:nvPr/>
              </p:nvSpPr>
              <p:spPr>
                <a:xfrm>
                  <a:off x="2521133" y="1785926"/>
                  <a:ext cx="2030031" cy="2231247"/>
                </a:xfrm>
                <a:prstGeom prst="rect">
                  <a:avLst/>
                </a:prstGeom>
                <a:solidFill>
                  <a:schemeClr val="accent5">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   0.05 m</a:t>
                  </a:r>
                  <a:r>
                    <a:rPr lang="en-US" b="1" baseline="30000" dirty="0" smtClean="0">
                      <a:solidFill>
                        <a:srgbClr val="C00000"/>
                      </a:solidFill>
                    </a:rPr>
                    <a:t>3</a:t>
                  </a:r>
                  <a:r>
                    <a:rPr lang="en-US" b="1" dirty="0" smtClean="0">
                      <a:solidFill>
                        <a:schemeClr val="bg2">
                          <a:lumMod val="40000"/>
                          <a:lumOff val="60000"/>
                        </a:schemeClr>
                      </a:solidFill>
                    </a:rPr>
                    <a:t>          </a:t>
                  </a:r>
                  <a:r>
                    <a:rPr lang="en-US" b="1" dirty="0" smtClean="0">
                      <a:solidFill>
                        <a:srgbClr val="C00000"/>
                      </a:solidFill>
                    </a:rPr>
                    <a:t>20bar  </a:t>
                  </a:r>
                </a:p>
              </p:txBody>
            </p:sp>
            <p:sp>
              <p:nvSpPr>
                <p:cNvPr id="15" name="Rectangle 6"/>
                <p:cNvSpPr/>
                <p:nvPr/>
              </p:nvSpPr>
              <p:spPr>
                <a:xfrm>
                  <a:off x="4551162" y="1787167"/>
                  <a:ext cx="842001" cy="2119685"/>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n>
                      <a:solidFill>
                        <a:schemeClr val="tx1"/>
                      </a:solidFill>
                    </a:ln>
                    <a:solidFill>
                      <a:srgbClr val="C00000"/>
                    </a:solidFill>
                  </a:endParaRPr>
                </a:p>
              </p:txBody>
            </p:sp>
            <p:sp>
              <p:nvSpPr>
                <p:cNvPr id="16" name="Rectangle 15"/>
                <p:cNvSpPr/>
                <p:nvPr/>
              </p:nvSpPr>
              <p:spPr>
                <a:xfrm>
                  <a:off x="5393165" y="2679665"/>
                  <a:ext cx="1857387" cy="35719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grpSp>
          <p:cxnSp>
            <p:nvCxnSpPr>
              <p:cNvPr id="11" name="Straight Arrow Connector 10"/>
              <p:cNvCxnSpPr/>
              <p:nvPr/>
            </p:nvCxnSpPr>
            <p:spPr>
              <a:xfrm rot="5400000" flipH="1" flipV="1">
                <a:off x="4092078" y="1872458"/>
                <a:ext cx="1279164" cy="74050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83669" y="740140"/>
                <a:ext cx="1589420" cy="851910"/>
              </a:xfrm>
              <a:prstGeom prst="rect">
                <a:avLst/>
              </a:prstGeom>
              <a:noFill/>
            </p:spPr>
            <p:txBody>
              <a:bodyPr wrap="square" rtlCol="0">
                <a:spAutoFit/>
              </a:bodyPr>
              <a:lstStyle/>
              <a:p>
                <a:r>
                  <a:rPr lang="en-US" dirty="0" smtClean="0"/>
                  <a:t>Piston </a:t>
                </a:r>
                <a:endParaRPr lang="en-US" dirty="0"/>
              </a:p>
            </p:txBody>
          </p:sp>
        </p:grpSp>
        <p:cxnSp>
          <p:nvCxnSpPr>
            <p:cNvPr id="7" name="Straight Connector 6"/>
            <p:cNvCxnSpPr/>
            <p:nvPr/>
          </p:nvCxnSpPr>
          <p:spPr>
            <a:xfrm>
              <a:off x="428596" y="2285992"/>
              <a:ext cx="3000396" cy="794"/>
            </a:xfrm>
            <a:prstGeom prst="line">
              <a:avLst/>
            </a:prstGeom>
            <a:ln w="1143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7158" y="3786190"/>
              <a:ext cx="3000396" cy="1588"/>
            </a:xfrm>
            <a:prstGeom prst="line">
              <a:avLst/>
            </a:prstGeom>
            <a:ln w="1143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57619" y="3000769"/>
              <a:ext cx="1572430" cy="1588"/>
            </a:xfrm>
            <a:prstGeom prst="line">
              <a:avLst/>
            </a:prstGeom>
            <a:ln w="1143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714348" y="4643447"/>
            <a:ext cx="4514712" cy="1099577"/>
            <a:chOff x="357158" y="2215348"/>
            <a:chExt cx="4093988" cy="1572430"/>
          </a:xfrm>
        </p:grpSpPr>
        <p:grpSp>
          <p:nvGrpSpPr>
            <p:cNvPr id="22" name="Group 39"/>
            <p:cNvGrpSpPr/>
            <p:nvPr/>
          </p:nvGrpSpPr>
          <p:grpSpPr>
            <a:xfrm>
              <a:off x="428596" y="2357429"/>
              <a:ext cx="4022550" cy="1429554"/>
              <a:chOff x="2428860" y="1785926"/>
              <a:chExt cx="5195791" cy="2232489"/>
            </a:xfrm>
          </p:grpSpPr>
          <p:sp>
            <p:nvSpPr>
              <p:cNvPr id="25" name="Rectangle 24"/>
              <p:cNvSpPr/>
              <p:nvPr/>
            </p:nvSpPr>
            <p:spPr>
              <a:xfrm>
                <a:off x="2428860" y="1785926"/>
                <a:ext cx="4357718" cy="221457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sp>
            <p:nvSpPr>
              <p:cNvPr id="26" name="Rectangle 5"/>
              <p:cNvSpPr/>
              <p:nvPr/>
            </p:nvSpPr>
            <p:spPr>
              <a:xfrm>
                <a:off x="2436798" y="1785926"/>
                <a:ext cx="2912090" cy="2232489"/>
              </a:xfrm>
              <a:prstGeom prst="rect">
                <a:avLst/>
              </a:prstGeom>
              <a:solidFill>
                <a:schemeClr val="accent5">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C00000"/>
                    </a:solidFill>
                  </a:rPr>
                  <a:t>          Expansion </a:t>
                </a:r>
              </a:p>
              <a:p>
                <a:r>
                  <a:rPr lang="en-US" b="1" dirty="0" smtClean="0">
                    <a:solidFill>
                      <a:srgbClr val="C00000"/>
                    </a:solidFill>
                  </a:rPr>
                  <a:t>            0.1 m</a:t>
                </a:r>
                <a:r>
                  <a:rPr lang="en-US" b="1" baseline="30000" dirty="0" smtClean="0">
                    <a:solidFill>
                      <a:srgbClr val="C00000"/>
                    </a:solidFill>
                  </a:rPr>
                  <a:t>3</a:t>
                </a:r>
                <a:r>
                  <a:rPr lang="en-US" b="1" dirty="0" smtClean="0">
                    <a:solidFill>
                      <a:srgbClr val="C00000"/>
                    </a:solidFill>
                  </a:rPr>
                  <a:t>, P</a:t>
                </a:r>
                <a:r>
                  <a:rPr lang="en-US" b="1" baseline="-25000" dirty="0" smtClean="0">
                    <a:solidFill>
                      <a:srgbClr val="C00000"/>
                    </a:solidFill>
                  </a:rPr>
                  <a:t>2</a:t>
                </a:r>
                <a:r>
                  <a:rPr lang="en-US" b="1" dirty="0" smtClean="0">
                    <a:solidFill>
                      <a:srgbClr val="C00000"/>
                    </a:solidFill>
                  </a:rPr>
                  <a:t>   </a:t>
                </a:r>
              </a:p>
            </p:txBody>
          </p:sp>
          <p:sp>
            <p:nvSpPr>
              <p:cNvPr id="27" name="Rectangle 6"/>
              <p:cNvSpPr/>
              <p:nvPr/>
            </p:nvSpPr>
            <p:spPr>
              <a:xfrm>
                <a:off x="5348888" y="1787165"/>
                <a:ext cx="642943" cy="2119686"/>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n>
                    <a:solidFill>
                      <a:schemeClr val="tx1"/>
                    </a:solidFill>
                  </a:ln>
                  <a:solidFill>
                    <a:srgbClr val="C00000"/>
                  </a:solidFill>
                </a:endParaRPr>
              </a:p>
            </p:txBody>
          </p:sp>
          <p:sp>
            <p:nvSpPr>
              <p:cNvPr id="28" name="Rectangle 27"/>
              <p:cNvSpPr/>
              <p:nvPr/>
            </p:nvSpPr>
            <p:spPr>
              <a:xfrm>
                <a:off x="6018289" y="2679665"/>
                <a:ext cx="1606362" cy="35719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grpSp>
        <p:cxnSp>
          <p:nvCxnSpPr>
            <p:cNvPr id="19" name="Straight Connector 18"/>
            <p:cNvCxnSpPr/>
            <p:nvPr/>
          </p:nvCxnSpPr>
          <p:spPr>
            <a:xfrm>
              <a:off x="428596" y="2285992"/>
              <a:ext cx="3000396" cy="794"/>
            </a:xfrm>
            <a:prstGeom prst="line">
              <a:avLst/>
            </a:prstGeom>
            <a:ln w="1143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158" y="3786190"/>
              <a:ext cx="3000396" cy="1588"/>
            </a:xfrm>
            <a:prstGeom prst="line">
              <a:avLst/>
            </a:prstGeom>
            <a:ln w="1143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57619" y="3000769"/>
              <a:ext cx="1572430" cy="1588"/>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5500694" y="5429263"/>
            <a:ext cx="2871216" cy="1064594"/>
            <a:chOff x="357158" y="2215348"/>
            <a:chExt cx="3804361" cy="1572430"/>
          </a:xfrm>
        </p:grpSpPr>
        <p:grpSp>
          <p:nvGrpSpPr>
            <p:cNvPr id="35" name="Group 39"/>
            <p:cNvGrpSpPr/>
            <p:nvPr/>
          </p:nvGrpSpPr>
          <p:grpSpPr>
            <a:xfrm>
              <a:off x="428595" y="2357432"/>
              <a:ext cx="3732924" cy="1428758"/>
              <a:chOff x="2428860" y="1785926"/>
              <a:chExt cx="4821692" cy="2231247"/>
            </a:xfrm>
          </p:grpSpPr>
          <p:sp>
            <p:nvSpPr>
              <p:cNvPr id="38" name="Rectangle 37"/>
              <p:cNvSpPr/>
              <p:nvPr/>
            </p:nvSpPr>
            <p:spPr>
              <a:xfrm>
                <a:off x="2428860" y="1785926"/>
                <a:ext cx="4357718" cy="221457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sp>
            <p:nvSpPr>
              <p:cNvPr id="39" name="Rectangle 5"/>
              <p:cNvSpPr/>
              <p:nvPr/>
            </p:nvSpPr>
            <p:spPr>
              <a:xfrm>
                <a:off x="2521133" y="1785926"/>
                <a:ext cx="2030031" cy="2231247"/>
              </a:xfrm>
              <a:prstGeom prst="rect">
                <a:avLst/>
              </a:prstGeom>
              <a:solidFill>
                <a:schemeClr val="accent5">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   0.05 m</a:t>
                </a:r>
                <a:r>
                  <a:rPr lang="en-US" b="1" baseline="30000" dirty="0" smtClean="0">
                    <a:solidFill>
                      <a:srgbClr val="C00000"/>
                    </a:solidFill>
                  </a:rPr>
                  <a:t>3</a:t>
                </a:r>
                <a:r>
                  <a:rPr lang="en-US" b="1" dirty="0" smtClean="0">
                    <a:solidFill>
                      <a:schemeClr val="bg2">
                        <a:lumMod val="40000"/>
                        <a:lumOff val="60000"/>
                      </a:schemeClr>
                    </a:solidFill>
                  </a:rPr>
                  <a:t>          </a:t>
                </a:r>
                <a:endParaRPr lang="en-US" b="1" dirty="0" smtClean="0">
                  <a:solidFill>
                    <a:srgbClr val="C00000"/>
                  </a:solidFill>
                </a:endParaRPr>
              </a:p>
              <a:p>
                <a:pPr algn="ctr"/>
                <a:r>
                  <a:rPr lang="en-US" b="1" dirty="0" smtClean="0">
                    <a:solidFill>
                      <a:srgbClr val="C00000"/>
                    </a:solidFill>
                  </a:rPr>
                  <a:t>P</a:t>
                </a:r>
                <a:r>
                  <a:rPr lang="en-US" b="1" baseline="-25000" dirty="0" smtClean="0">
                    <a:solidFill>
                      <a:srgbClr val="C00000"/>
                    </a:solidFill>
                  </a:rPr>
                  <a:t>3</a:t>
                </a:r>
                <a:r>
                  <a:rPr lang="en-US" b="1" dirty="0" smtClean="0">
                    <a:solidFill>
                      <a:srgbClr val="C00000"/>
                    </a:solidFill>
                  </a:rPr>
                  <a:t> </a:t>
                </a:r>
              </a:p>
            </p:txBody>
          </p:sp>
          <p:sp>
            <p:nvSpPr>
              <p:cNvPr id="40" name="Rectangle 6"/>
              <p:cNvSpPr/>
              <p:nvPr/>
            </p:nvSpPr>
            <p:spPr>
              <a:xfrm>
                <a:off x="4551162" y="1787167"/>
                <a:ext cx="842001" cy="2119685"/>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ln>
                    <a:solidFill>
                      <a:schemeClr val="tx1"/>
                    </a:solidFill>
                  </a:ln>
                  <a:solidFill>
                    <a:srgbClr val="C00000"/>
                  </a:solidFill>
                </a:endParaRPr>
              </a:p>
            </p:txBody>
          </p:sp>
          <p:sp>
            <p:nvSpPr>
              <p:cNvPr id="41" name="Rectangle 40"/>
              <p:cNvSpPr/>
              <p:nvPr/>
            </p:nvSpPr>
            <p:spPr>
              <a:xfrm>
                <a:off x="5393165" y="2679665"/>
                <a:ext cx="1857387" cy="35719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grpSp>
        <p:cxnSp>
          <p:nvCxnSpPr>
            <p:cNvPr id="32" name="Straight Connector 31"/>
            <p:cNvCxnSpPr/>
            <p:nvPr/>
          </p:nvCxnSpPr>
          <p:spPr>
            <a:xfrm>
              <a:off x="428596" y="2285992"/>
              <a:ext cx="3000396" cy="794"/>
            </a:xfrm>
            <a:prstGeom prst="line">
              <a:avLst/>
            </a:prstGeom>
            <a:ln w="1143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57158" y="3786190"/>
              <a:ext cx="3000396" cy="1588"/>
            </a:xfrm>
            <a:prstGeom prst="line">
              <a:avLst/>
            </a:prstGeom>
            <a:ln w="1143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57619" y="3000769"/>
              <a:ext cx="1572430" cy="1588"/>
            </a:xfrm>
            <a:prstGeom prst="line">
              <a:avLst/>
            </a:prstGeom>
            <a:ln w="114300">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51" name="Elbow Connector 50"/>
          <p:cNvCxnSpPr/>
          <p:nvPr/>
        </p:nvCxnSpPr>
        <p:spPr>
          <a:xfrm rot="16200000" flipV="1">
            <a:off x="5464975" y="4107661"/>
            <a:ext cx="1643074" cy="857256"/>
          </a:xfrm>
          <a:prstGeom prst="bentConnector3">
            <a:avLst>
              <a:gd name="adj1" fmla="val 50000"/>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a:off x="4000496" y="5715016"/>
            <a:ext cx="1428760" cy="642942"/>
          </a:xfrm>
          <a:prstGeom prst="bentConnector3">
            <a:avLst>
              <a:gd name="adj1" fmla="val 50000"/>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hape 58"/>
          <p:cNvCxnSpPr>
            <a:stCxn id="13" idx="1"/>
          </p:cNvCxnSpPr>
          <p:nvPr/>
        </p:nvCxnSpPr>
        <p:spPr>
          <a:xfrm rot="10800000" flipV="1">
            <a:off x="2285985" y="3576614"/>
            <a:ext cx="768295" cy="995393"/>
          </a:xfrm>
          <a:prstGeom prst="bentConnector2">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fltVal val="0"/>
                                          </p:val>
                                        </p:tav>
                                        <p:tav tm="100000">
                                          <p:val>
                                            <p:strVal val="#ppt_w"/>
                                          </p:val>
                                        </p:tav>
                                      </p:tavLst>
                                    </p:anim>
                                    <p:anim calcmode="lin" valueType="num">
                                      <p:cBhvr>
                                        <p:cTn id="15" dur="1000" fill="hold"/>
                                        <p:tgtEl>
                                          <p:spTgt spid="17"/>
                                        </p:tgtEl>
                                        <p:attrNameLst>
                                          <p:attrName>ppt_h</p:attrName>
                                        </p:attrNameLst>
                                      </p:cBhvr>
                                      <p:tavLst>
                                        <p:tav tm="0">
                                          <p:val>
                                            <p:fltVal val="0"/>
                                          </p:val>
                                        </p:tav>
                                        <p:tav tm="100000">
                                          <p:val>
                                            <p:strVal val="#ppt_h"/>
                                          </p:val>
                                        </p:tav>
                                      </p:tavLst>
                                    </p:anim>
                                    <p:anim calcmode="lin" valueType="num">
                                      <p:cBhvr>
                                        <p:cTn id="16"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Scale>
                                      <p:cBhvr>
                                        <p:cTn id="22"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0"/>
                                        </p:tgtEl>
                                        <p:attrNameLst>
                                          <p:attrName>ppt_x</p:attrName>
                                          <p:attrName>ppt_y</p:attrName>
                                        </p:attrNameLst>
                                      </p:cBhvr>
                                    </p:animMotion>
                                    <p:animEffect transition="in" filter="fade">
                                      <p:cBhvr>
                                        <p:cTn id="24"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857248"/>
          </a:xfrm>
        </p:spPr>
        <p:txBody>
          <a:bodyPr/>
          <a:lstStyle/>
          <a:p>
            <a:pPr algn="ctr"/>
            <a:r>
              <a:rPr lang="en-US" b="1" dirty="0" smtClean="0">
                <a:solidFill>
                  <a:schemeClr val="bg2">
                    <a:lumMod val="60000"/>
                    <a:lumOff val="40000"/>
                  </a:schemeClr>
                </a:solidFill>
              </a:rPr>
              <a:t>First Law of Thermodynamics </a:t>
            </a:r>
            <a:endParaRPr lang="en-US" b="1" dirty="0">
              <a:solidFill>
                <a:schemeClr val="bg2">
                  <a:lumMod val="60000"/>
                  <a:lumOff val="40000"/>
                </a:schemeClr>
              </a:solidFill>
            </a:endParaRPr>
          </a:p>
        </p:txBody>
      </p:sp>
      <p:sp>
        <p:nvSpPr>
          <p:cNvPr id="4" name="Date Placeholder 3"/>
          <p:cNvSpPr>
            <a:spLocks noGrp="1"/>
          </p:cNvSpPr>
          <p:nvPr>
            <p:ph type="dt" sz="half" idx="10"/>
          </p:nvPr>
        </p:nvSpPr>
        <p:spPr/>
        <p:txBody>
          <a:bodyPr/>
          <a:lstStyle/>
          <a:p>
            <a:fld id="{5B9FC05C-8550-4167-A5D6-0CEF29C57CB5}" type="datetime8">
              <a:rPr lang="en-US" smtClean="0"/>
              <a:pPr/>
              <a:t>3/23/2010 9:26 PM</a:t>
            </a:fld>
            <a:endParaRPr lang="en-US"/>
          </a:p>
        </p:txBody>
      </p:sp>
      <p:pic>
        <p:nvPicPr>
          <p:cNvPr id="3076" name="Picture 4" descr="mhtml:file://C:\Documents%20and%20Settings\kashif\Desktop\First%20Law%20of%20Thermodynamics.mht!http://hyperphysics.phy-astr.gsu.edu/hbase/thermo/imgheat/firlaw2.gif"/>
          <p:cNvPicPr>
            <a:picLocks noChangeAspect="1" noChangeArrowheads="1"/>
          </p:cNvPicPr>
          <p:nvPr/>
        </p:nvPicPr>
        <p:blipFill>
          <a:blip r:embed="rId2">
            <a:lum contrast="40000"/>
          </a:blip>
          <a:srcRect l="8601" t="35526" r="15710" b="32894"/>
          <a:stretch>
            <a:fillRect/>
          </a:stretch>
        </p:blipFill>
        <p:spPr bwMode="auto">
          <a:xfrm>
            <a:off x="0" y="5500702"/>
            <a:ext cx="3143272" cy="571504"/>
          </a:xfrm>
          <a:prstGeom prst="rect">
            <a:avLst/>
          </a:prstGeom>
          <a:noFill/>
        </p:spPr>
      </p:pic>
      <p:sp>
        <p:nvSpPr>
          <p:cNvPr id="8" name="TextBox 7"/>
          <p:cNvSpPr txBox="1"/>
          <p:nvPr/>
        </p:nvSpPr>
        <p:spPr>
          <a:xfrm>
            <a:off x="142844" y="2915663"/>
            <a:ext cx="3714776" cy="584775"/>
          </a:xfrm>
          <a:prstGeom prst="rect">
            <a:avLst/>
          </a:prstGeom>
          <a:noFill/>
        </p:spPr>
        <p:txBody>
          <a:bodyPr wrap="square" rtlCol="0">
            <a:spAutoFit/>
          </a:bodyPr>
          <a:lstStyle/>
          <a:p>
            <a:r>
              <a:rPr lang="en-US" sz="3200" b="1" dirty="0" smtClean="0">
                <a:solidFill>
                  <a:srgbClr val="FFFF00"/>
                </a:solidFill>
              </a:rPr>
              <a:t>∑ Q + ∑W = 0 </a:t>
            </a:r>
            <a:endParaRPr lang="en-US" sz="3200" b="1" dirty="0">
              <a:solidFill>
                <a:srgbClr val="FFFF00"/>
              </a:solidFill>
            </a:endParaRPr>
          </a:p>
        </p:txBody>
      </p:sp>
      <p:sp>
        <p:nvSpPr>
          <p:cNvPr id="9" name="TextBox 8"/>
          <p:cNvSpPr txBox="1"/>
          <p:nvPr/>
        </p:nvSpPr>
        <p:spPr>
          <a:xfrm>
            <a:off x="71406" y="1649544"/>
            <a:ext cx="4929222" cy="707886"/>
          </a:xfrm>
          <a:prstGeom prst="rect">
            <a:avLst/>
          </a:prstGeom>
          <a:noFill/>
        </p:spPr>
        <p:txBody>
          <a:bodyPr wrap="square" rtlCol="0">
            <a:spAutoFit/>
          </a:bodyPr>
          <a:lstStyle/>
          <a:p>
            <a:pPr>
              <a:buFont typeface="Arial" pitchFamily="34" charset="0"/>
              <a:buChar char="•"/>
            </a:pPr>
            <a:r>
              <a:rPr lang="en-US" sz="2000" b="1" dirty="0" smtClean="0">
                <a:solidFill>
                  <a:srgbClr val="66FF33"/>
                </a:solidFill>
              </a:rPr>
              <a:t>LAW OF CONSERVATION </a:t>
            </a:r>
          </a:p>
          <a:p>
            <a:r>
              <a:rPr lang="en-US" sz="2000" b="1" dirty="0" smtClean="0">
                <a:solidFill>
                  <a:srgbClr val="66FF33"/>
                </a:solidFill>
              </a:rPr>
              <a:t>OF ENERGY </a:t>
            </a:r>
            <a:endParaRPr lang="en-US" sz="2000" b="1" dirty="0">
              <a:solidFill>
                <a:srgbClr val="66FF33"/>
              </a:solidFill>
            </a:endParaRPr>
          </a:p>
        </p:txBody>
      </p:sp>
      <p:pic>
        <p:nvPicPr>
          <p:cNvPr id="1026" name="Picture 2" descr="mhtml:file://C:\Documents%20and%20Settings\kashif\Desktop\thermo%20dynamics\work%20diagram.mht!http://www.krispintech.com/dgorces/orce.gif"/>
          <p:cNvPicPr>
            <a:picLocks noChangeAspect="1" noChangeArrowheads="1"/>
          </p:cNvPicPr>
          <p:nvPr/>
        </p:nvPicPr>
        <p:blipFill>
          <a:blip r:embed="rId3"/>
          <a:srcRect l="1259" t="3374" r="1763" b="2156"/>
          <a:stretch>
            <a:fillRect/>
          </a:stretch>
        </p:blipFill>
        <p:spPr bwMode="auto">
          <a:xfrm>
            <a:off x="3571868" y="1500174"/>
            <a:ext cx="5500726" cy="4286280"/>
          </a:xfrm>
          <a:prstGeom prst="roundRect">
            <a:avLst>
              <a:gd name="adj" fmla="val 4167"/>
            </a:avLst>
          </a:prstGeom>
          <a:solidFill>
            <a:srgbClr val="FFFFFF"/>
          </a:solidFill>
          <a:ln w="76200" cap="sq">
            <a:solidFill>
              <a:schemeClr val="accent6">
                <a:lumMod val="5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TextBox 10"/>
          <p:cNvSpPr txBox="1"/>
          <p:nvPr/>
        </p:nvSpPr>
        <p:spPr>
          <a:xfrm>
            <a:off x="-71470" y="4026763"/>
            <a:ext cx="4643470" cy="1200329"/>
          </a:xfrm>
          <a:prstGeom prst="rect">
            <a:avLst/>
          </a:prstGeom>
          <a:noFill/>
        </p:spPr>
        <p:txBody>
          <a:bodyPr wrap="square" rtlCol="0">
            <a:spAutoFit/>
          </a:bodyPr>
          <a:lstStyle/>
          <a:p>
            <a:pPr>
              <a:buFont typeface="Arial" pitchFamily="34" charset="0"/>
              <a:buChar char="•"/>
            </a:pPr>
            <a:r>
              <a:rPr lang="en-US" sz="2400" b="1" dirty="0" smtClean="0">
                <a:solidFill>
                  <a:srgbClr val="66FF33"/>
                </a:solidFill>
              </a:rPr>
              <a:t>Non-Flow Energy </a:t>
            </a:r>
          </a:p>
          <a:p>
            <a:r>
              <a:rPr lang="en-US" sz="2400" b="1" dirty="0" smtClean="0">
                <a:solidFill>
                  <a:srgbClr val="66FF33"/>
                </a:solidFill>
              </a:rPr>
              <a:t>  Equation </a:t>
            </a:r>
          </a:p>
          <a:p>
            <a:pPr>
              <a:buFont typeface="Arial" pitchFamily="34" charset="0"/>
              <a:buChar char="•"/>
            </a:pPr>
            <a:r>
              <a:rPr lang="en-US" sz="2400" b="1" dirty="0" smtClean="0">
                <a:solidFill>
                  <a:srgbClr val="66FF33"/>
                </a:solidFill>
              </a:rPr>
              <a:t>Specific Internal Energy  </a:t>
            </a:r>
            <a:endParaRPr lang="en-US" sz="2400" b="1" dirty="0">
              <a:solidFill>
                <a:srgbClr val="66FF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anim calcmode="lin" valueType="num">
                                      <p:cBhvr>
                                        <p:cTn id="26" dur="2000" fill="hold"/>
                                        <p:tgtEl>
                                          <p:spTgt spid="8"/>
                                        </p:tgtEl>
                                        <p:attrNameLst>
                                          <p:attrName>style.rotation</p:attrName>
                                        </p:attrNameLst>
                                      </p:cBhvr>
                                      <p:tavLst>
                                        <p:tav tm="0">
                                          <p:val>
                                            <p:fltVal val="720"/>
                                          </p:val>
                                        </p:tav>
                                        <p:tav tm="100000">
                                          <p:val>
                                            <p:fltVal val="0"/>
                                          </p:val>
                                        </p:tav>
                                      </p:tavLst>
                                    </p:anim>
                                    <p:anim calcmode="lin" valueType="num">
                                      <p:cBhvr>
                                        <p:cTn id="27" dur="2000" fill="hold"/>
                                        <p:tgtEl>
                                          <p:spTgt spid="8"/>
                                        </p:tgtEl>
                                        <p:attrNameLst>
                                          <p:attrName>ppt_h</p:attrName>
                                        </p:attrNameLst>
                                      </p:cBhvr>
                                      <p:tavLst>
                                        <p:tav tm="0">
                                          <p:val>
                                            <p:fltVal val="0"/>
                                          </p:val>
                                        </p:tav>
                                        <p:tav tm="100000">
                                          <p:val>
                                            <p:strVal val="#ppt_h"/>
                                          </p:val>
                                        </p:tav>
                                      </p:tavLst>
                                    </p:anim>
                                    <p:anim calcmode="lin" valueType="num">
                                      <p:cBhvr>
                                        <p:cTn id="28"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nodeType="clickEffect">
                                  <p:stCondLst>
                                    <p:cond delay="0"/>
                                  </p:stCondLst>
                                  <p:childTnLst>
                                    <p:set>
                                      <p:cBhvr>
                                        <p:cTn id="32" dur="1" fill="hold">
                                          <p:stCondLst>
                                            <p:cond delay="0"/>
                                          </p:stCondLst>
                                        </p:cTn>
                                        <p:tgtEl>
                                          <p:spTgt spid="3076"/>
                                        </p:tgtEl>
                                        <p:attrNameLst>
                                          <p:attrName>style.visibility</p:attrName>
                                        </p:attrNameLst>
                                      </p:cBhvr>
                                      <p:to>
                                        <p:strVal val="visible"/>
                                      </p:to>
                                    </p:set>
                                    <p:animEffect transition="in" filter="fade">
                                      <p:cBhvr>
                                        <p:cTn id="33" dur="2000"/>
                                        <p:tgtEl>
                                          <p:spTgt spid="3076"/>
                                        </p:tgtEl>
                                      </p:cBhvr>
                                    </p:animEffect>
                                    <p:anim calcmode="lin" valueType="num">
                                      <p:cBhvr>
                                        <p:cTn id="34" dur="2000" fill="hold"/>
                                        <p:tgtEl>
                                          <p:spTgt spid="3076"/>
                                        </p:tgtEl>
                                        <p:attrNameLst>
                                          <p:attrName>style.rotation</p:attrName>
                                        </p:attrNameLst>
                                      </p:cBhvr>
                                      <p:tavLst>
                                        <p:tav tm="0">
                                          <p:val>
                                            <p:fltVal val="720"/>
                                          </p:val>
                                        </p:tav>
                                        <p:tav tm="100000">
                                          <p:val>
                                            <p:fltVal val="0"/>
                                          </p:val>
                                        </p:tav>
                                      </p:tavLst>
                                    </p:anim>
                                    <p:anim calcmode="lin" valueType="num">
                                      <p:cBhvr>
                                        <p:cTn id="35" dur="2000" fill="hold"/>
                                        <p:tgtEl>
                                          <p:spTgt spid="3076"/>
                                        </p:tgtEl>
                                        <p:attrNameLst>
                                          <p:attrName>ppt_h</p:attrName>
                                        </p:attrNameLst>
                                      </p:cBhvr>
                                      <p:tavLst>
                                        <p:tav tm="0">
                                          <p:val>
                                            <p:fltVal val="0"/>
                                          </p:val>
                                        </p:tav>
                                        <p:tav tm="100000">
                                          <p:val>
                                            <p:strVal val="#ppt_h"/>
                                          </p:val>
                                        </p:tav>
                                      </p:tavLst>
                                    </p:anim>
                                    <p:anim calcmode="lin" valueType="num">
                                      <p:cBhvr>
                                        <p:cTn id="36" dur="2000" fill="hold"/>
                                        <p:tgtEl>
                                          <p:spTgt spid="307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566"/>
            <a:ext cx="8229600" cy="846980"/>
          </a:xfrm>
        </p:spPr>
        <p:txBody>
          <a:bodyPr/>
          <a:lstStyle/>
          <a:p>
            <a:pPr algn="ctr"/>
            <a:r>
              <a:rPr lang="en-US" b="1" dirty="0" smtClean="0">
                <a:solidFill>
                  <a:schemeClr val="bg2">
                    <a:lumMod val="60000"/>
                    <a:lumOff val="40000"/>
                  </a:schemeClr>
                </a:solidFill>
              </a:rPr>
              <a:t>Steady Flow Energy Equation </a:t>
            </a:r>
            <a:endParaRPr lang="en-US" b="1" dirty="0">
              <a:solidFill>
                <a:schemeClr val="bg2">
                  <a:lumMod val="60000"/>
                  <a:lumOff val="40000"/>
                </a:schemeClr>
              </a:solidFill>
            </a:endParaRPr>
          </a:p>
        </p:txBody>
      </p:sp>
      <p:sp>
        <p:nvSpPr>
          <p:cNvPr id="4" name="Date Placeholder 3"/>
          <p:cNvSpPr>
            <a:spLocks noGrp="1"/>
          </p:cNvSpPr>
          <p:nvPr>
            <p:ph type="dt" sz="half" idx="10"/>
          </p:nvPr>
        </p:nvSpPr>
        <p:spPr/>
        <p:txBody>
          <a:bodyPr/>
          <a:lstStyle/>
          <a:p>
            <a:fld id="{A750AB42-248A-4C18-8DB7-1EB386E21F54}" type="datetime8">
              <a:rPr lang="en-US" smtClean="0"/>
              <a:pPr/>
              <a:t>3/23/2010 9:26 PM</a:t>
            </a:fld>
            <a:endParaRPr lang="en-US"/>
          </a:p>
        </p:txBody>
      </p:sp>
      <p:grpSp>
        <p:nvGrpSpPr>
          <p:cNvPr id="77" name="Group 76"/>
          <p:cNvGrpSpPr/>
          <p:nvPr/>
        </p:nvGrpSpPr>
        <p:grpSpPr>
          <a:xfrm>
            <a:off x="1928794" y="1928802"/>
            <a:ext cx="6538364" cy="4786346"/>
            <a:chOff x="571472" y="1203136"/>
            <a:chExt cx="8358246" cy="5369136"/>
          </a:xfrm>
        </p:grpSpPr>
        <p:cxnSp>
          <p:nvCxnSpPr>
            <p:cNvPr id="6" name="Straight Connector 5"/>
            <p:cNvCxnSpPr>
              <a:stCxn id="34" idx="0"/>
            </p:cNvCxnSpPr>
            <p:nvPr/>
          </p:nvCxnSpPr>
          <p:spPr>
            <a:xfrm flipV="1">
              <a:off x="1356360" y="2144704"/>
              <a:ext cx="3001326" cy="19376"/>
            </a:xfrm>
            <a:prstGeom prst="line">
              <a:avLst/>
            </a:prstGeom>
            <a:ln w="6350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57686" y="2143116"/>
              <a:ext cx="1143008" cy="1071570"/>
            </a:xfrm>
            <a:prstGeom prst="line">
              <a:avLst/>
            </a:prstGeom>
            <a:ln w="6350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929190" y="3786190"/>
              <a:ext cx="1143008" cy="1588"/>
            </a:xfrm>
            <a:prstGeom prst="line">
              <a:avLst/>
            </a:prstGeom>
            <a:ln w="6350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500694" y="4286256"/>
              <a:ext cx="2428892" cy="71438"/>
            </a:xfrm>
            <a:prstGeom prst="line">
              <a:avLst/>
            </a:prstGeom>
            <a:ln w="6350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3893339" y="2750339"/>
              <a:ext cx="1000132" cy="928694"/>
            </a:xfrm>
            <a:prstGeom prst="line">
              <a:avLst/>
            </a:prstGeom>
            <a:ln w="6350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4251323" y="4321975"/>
              <a:ext cx="1213652" cy="794"/>
            </a:xfrm>
            <a:prstGeom prst="line">
              <a:avLst/>
            </a:prstGeom>
            <a:ln w="6350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857752" y="4857760"/>
              <a:ext cx="3143272" cy="71438"/>
            </a:xfrm>
            <a:prstGeom prst="line">
              <a:avLst/>
            </a:prstGeom>
            <a:ln w="6350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285852" y="2713032"/>
              <a:ext cx="2643206" cy="1588"/>
            </a:xfrm>
            <a:prstGeom prst="line">
              <a:avLst/>
            </a:prstGeom>
            <a:ln w="6350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1931595" y="1203136"/>
              <a:ext cx="6618045" cy="4797632"/>
            </a:xfrm>
            <a:custGeom>
              <a:avLst/>
              <a:gdLst>
                <a:gd name="connsiteX0" fmla="*/ 339165 w 6618045"/>
                <a:gd name="connsiteY0" fmla="*/ 595184 h 5243384"/>
                <a:gd name="connsiteX1" fmla="*/ 19125 w 6618045"/>
                <a:gd name="connsiteY1" fmla="*/ 1418144 h 5243384"/>
                <a:gd name="connsiteX2" fmla="*/ 3885 w 6618045"/>
                <a:gd name="connsiteY2" fmla="*/ 1616264 h 5243384"/>
                <a:gd name="connsiteX3" fmla="*/ 34365 w 6618045"/>
                <a:gd name="connsiteY3" fmla="*/ 1799144 h 5243384"/>
                <a:gd name="connsiteX4" fmla="*/ 64845 w 6618045"/>
                <a:gd name="connsiteY4" fmla="*/ 1844864 h 5243384"/>
                <a:gd name="connsiteX5" fmla="*/ 95325 w 6618045"/>
                <a:gd name="connsiteY5" fmla="*/ 1921064 h 5243384"/>
                <a:gd name="connsiteX6" fmla="*/ 156285 w 6618045"/>
                <a:gd name="connsiteY6" fmla="*/ 1966784 h 5243384"/>
                <a:gd name="connsiteX7" fmla="*/ 202005 w 6618045"/>
                <a:gd name="connsiteY7" fmla="*/ 2027744 h 5243384"/>
                <a:gd name="connsiteX8" fmla="*/ 232485 w 6618045"/>
                <a:gd name="connsiteY8" fmla="*/ 2119184 h 5243384"/>
                <a:gd name="connsiteX9" fmla="*/ 217245 w 6618045"/>
                <a:gd name="connsiteY9" fmla="*/ 2332544 h 5243384"/>
                <a:gd name="connsiteX10" fmla="*/ 171525 w 6618045"/>
                <a:gd name="connsiteY10" fmla="*/ 2561144 h 5243384"/>
                <a:gd name="connsiteX11" fmla="*/ 202005 w 6618045"/>
                <a:gd name="connsiteY11" fmla="*/ 3003104 h 5243384"/>
                <a:gd name="connsiteX12" fmla="*/ 293445 w 6618045"/>
                <a:gd name="connsiteY12" fmla="*/ 3155504 h 5243384"/>
                <a:gd name="connsiteX13" fmla="*/ 339165 w 6618045"/>
                <a:gd name="connsiteY13" fmla="*/ 3231704 h 5243384"/>
                <a:gd name="connsiteX14" fmla="*/ 415365 w 6618045"/>
                <a:gd name="connsiteY14" fmla="*/ 3292664 h 5243384"/>
                <a:gd name="connsiteX15" fmla="*/ 491565 w 6618045"/>
                <a:gd name="connsiteY15" fmla="*/ 3368864 h 5243384"/>
                <a:gd name="connsiteX16" fmla="*/ 628725 w 6618045"/>
                <a:gd name="connsiteY16" fmla="*/ 3475544 h 5243384"/>
                <a:gd name="connsiteX17" fmla="*/ 750645 w 6618045"/>
                <a:gd name="connsiteY17" fmla="*/ 3536504 h 5243384"/>
                <a:gd name="connsiteX18" fmla="*/ 796365 w 6618045"/>
                <a:gd name="connsiteY18" fmla="*/ 3551744 h 5243384"/>
                <a:gd name="connsiteX19" fmla="*/ 918285 w 6618045"/>
                <a:gd name="connsiteY19" fmla="*/ 3597464 h 5243384"/>
                <a:gd name="connsiteX20" fmla="*/ 1070685 w 6618045"/>
                <a:gd name="connsiteY20" fmla="*/ 3810824 h 5243384"/>
                <a:gd name="connsiteX21" fmla="*/ 1131645 w 6618045"/>
                <a:gd name="connsiteY21" fmla="*/ 3841304 h 5243384"/>
                <a:gd name="connsiteX22" fmla="*/ 1192605 w 6618045"/>
                <a:gd name="connsiteY22" fmla="*/ 3902264 h 5243384"/>
                <a:gd name="connsiteX23" fmla="*/ 1390725 w 6618045"/>
                <a:gd name="connsiteY23" fmla="*/ 3993704 h 5243384"/>
                <a:gd name="connsiteX24" fmla="*/ 1466925 w 6618045"/>
                <a:gd name="connsiteY24" fmla="*/ 4024184 h 5243384"/>
                <a:gd name="connsiteX25" fmla="*/ 1573605 w 6618045"/>
                <a:gd name="connsiteY25" fmla="*/ 4039424 h 5243384"/>
                <a:gd name="connsiteX26" fmla="*/ 1786965 w 6618045"/>
                <a:gd name="connsiteY26" fmla="*/ 3993704 h 5243384"/>
                <a:gd name="connsiteX27" fmla="*/ 1817445 w 6618045"/>
                <a:gd name="connsiteY27" fmla="*/ 4496624 h 5243384"/>
                <a:gd name="connsiteX28" fmla="*/ 1908885 w 6618045"/>
                <a:gd name="connsiteY28" fmla="*/ 4801424 h 5243384"/>
                <a:gd name="connsiteX29" fmla="*/ 2030805 w 6618045"/>
                <a:gd name="connsiteY29" fmla="*/ 4969064 h 5243384"/>
                <a:gd name="connsiteX30" fmla="*/ 2228925 w 6618045"/>
                <a:gd name="connsiteY30" fmla="*/ 5136704 h 5243384"/>
                <a:gd name="connsiteX31" fmla="*/ 2350845 w 6618045"/>
                <a:gd name="connsiteY31" fmla="*/ 5212904 h 5243384"/>
                <a:gd name="connsiteX32" fmla="*/ 2457525 w 6618045"/>
                <a:gd name="connsiteY32" fmla="*/ 5243384 h 5243384"/>
                <a:gd name="connsiteX33" fmla="*/ 2579445 w 6618045"/>
                <a:gd name="connsiteY33" fmla="*/ 5212904 h 5243384"/>
                <a:gd name="connsiteX34" fmla="*/ 2625165 w 6618045"/>
                <a:gd name="connsiteY34" fmla="*/ 5167184 h 5243384"/>
                <a:gd name="connsiteX35" fmla="*/ 2686125 w 6618045"/>
                <a:gd name="connsiteY35" fmla="*/ 5121464 h 5243384"/>
                <a:gd name="connsiteX36" fmla="*/ 2929965 w 6618045"/>
                <a:gd name="connsiteY36" fmla="*/ 4816664 h 5243384"/>
                <a:gd name="connsiteX37" fmla="*/ 3021405 w 6618045"/>
                <a:gd name="connsiteY37" fmla="*/ 4786184 h 5243384"/>
                <a:gd name="connsiteX38" fmla="*/ 3371925 w 6618045"/>
                <a:gd name="connsiteY38" fmla="*/ 4618544 h 5243384"/>
                <a:gd name="connsiteX39" fmla="*/ 3600525 w 6618045"/>
                <a:gd name="connsiteY39" fmla="*/ 4527104 h 5243384"/>
                <a:gd name="connsiteX40" fmla="*/ 3966285 w 6618045"/>
                <a:gd name="connsiteY40" fmla="*/ 4450904 h 5243384"/>
                <a:gd name="connsiteX41" fmla="*/ 4423485 w 6618045"/>
                <a:gd name="connsiteY41" fmla="*/ 4511864 h 5243384"/>
                <a:gd name="connsiteX42" fmla="*/ 4469205 w 6618045"/>
                <a:gd name="connsiteY42" fmla="*/ 4542344 h 5243384"/>
                <a:gd name="connsiteX43" fmla="*/ 4499685 w 6618045"/>
                <a:gd name="connsiteY43" fmla="*/ 4588064 h 5243384"/>
                <a:gd name="connsiteX44" fmla="*/ 4575885 w 6618045"/>
                <a:gd name="connsiteY44" fmla="*/ 4725224 h 5243384"/>
                <a:gd name="connsiteX45" fmla="*/ 4621605 w 6618045"/>
                <a:gd name="connsiteY45" fmla="*/ 4755704 h 5243384"/>
                <a:gd name="connsiteX46" fmla="*/ 4743525 w 6618045"/>
                <a:gd name="connsiteY46" fmla="*/ 4709984 h 5243384"/>
                <a:gd name="connsiteX47" fmla="*/ 4819725 w 6618045"/>
                <a:gd name="connsiteY47" fmla="*/ 4664264 h 5243384"/>
                <a:gd name="connsiteX48" fmla="*/ 4941645 w 6618045"/>
                <a:gd name="connsiteY48" fmla="*/ 4618544 h 5243384"/>
                <a:gd name="connsiteX49" fmla="*/ 5002605 w 6618045"/>
                <a:gd name="connsiteY49" fmla="*/ 4588064 h 5243384"/>
                <a:gd name="connsiteX50" fmla="*/ 5429325 w 6618045"/>
                <a:gd name="connsiteY50" fmla="*/ 4572824 h 5243384"/>
                <a:gd name="connsiteX51" fmla="*/ 5475045 w 6618045"/>
                <a:gd name="connsiteY51" fmla="*/ 4557584 h 5243384"/>
                <a:gd name="connsiteX52" fmla="*/ 5581725 w 6618045"/>
                <a:gd name="connsiteY52" fmla="*/ 4466144 h 5243384"/>
                <a:gd name="connsiteX53" fmla="*/ 5642685 w 6618045"/>
                <a:gd name="connsiteY53" fmla="*/ 4420424 h 5243384"/>
                <a:gd name="connsiteX54" fmla="*/ 5673165 w 6618045"/>
                <a:gd name="connsiteY54" fmla="*/ 4344224 h 5243384"/>
                <a:gd name="connsiteX55" fmla="*/ 5886525 w 6618045"/>
                <a:gd name="connsiteY55" fmla="*/ 4328984 h 5243384"/>
                <a:gd name="connsiteX56" fmla="*/ 6023685 w 6618045"/>
                <a:gd name="connsiteY56" fmla="*/ 4313744 h 5243384"/>
                <a:gd name="connsiteX57" fmla="*/ 6069405 w 6618045"/>
                <a:gd name="connsiteY57" fmla="*/ 4268024 h 5243384"/>
                <a:gd name="connsiteX58" fmla="*/ 6099885 w 6618045"/>
                <a:gd name="connsiteY58" fmla="*/ 4207064 h 5243384"/>
                <a:gd name="connsiteX59" fmla="*/ 6145605 w 6618045"/>
                <a:gd name="connsiteY59" fmla="*/ 4146104 h 5243384"/>
                <a:gd name="connsiteX60" fmla="*/ 6191325 w 6618045"/>
                <a:gd name="connsiteY60" fmla="*/ 4054664 h 5243384"/>
                <a:gd name="connsiteX61" fmla="*/ 6267525 w 6618045"/>
                <a:gd name="connsiteY61" fmla="*/ 3917504 h 5243384"/>
                <a:gd name="connsiteX62" fmla="*/ 6328485 w 6618045"/>
                <a:gd name="connsiteY62" fmla="*/ 3856544 h 5243384"/>
                <a:gd name="connsiteX63" fmla="*/ 6358965 w 6618045"/>
                <a:gd name="connsiteY63" fmla="*/ 3810824 h 5243384"/>
                <a:gd name="connsiteX64" fmla="*/ 6374205 w 6618045"/>
                <a:gd name="connsiteY64" fmla="*/ 3765104 h 5243384"/>
                <a:gd name="connsiteX65" fmla="*/ 6419925 w 6618045"/>
                <a:gd name="connsiteY65" fmla="*/ 3749864 h 5243384"/>
                <a:gd name="connsiteX66" fmla="*/ 6496125 w 6618045"/>
                <a:gd name="connsiteY66" fmla="*/ 3734624 h 5243384"/>
                <a:gd name="connsiteX67" fmla="*/ 6572325 w 6618045"/>
                <a:gd name="connsiteY67" fmla="*/ 3688904 h 5243384"/>
                <a:gd name="connsiteX68" fmla="*/ 6602805 w 6618045"/>
                <a:gd name="connsiteY68" fmla="*/ 3643184 h 5243384"/>
                <a:gd name="connsiteX69" fmla="*/ 6618045 w 6618045"/>
                <a:gd name="connsiteY69" fmla="*/ 2713544 h 5243384"/>
                <a:gd name="connsiteX70" fmla="*/ 6602805 w 6618045"/>
                <a:gd name="connsiteY70" fmla="*/ 2408744 h 5243384"/>
                <a:gd name="connsiteX71" fmla="*/ 6572325 w 6618045"/>
                <a:gd name="connsiteY71" fmla="*/ 2347784 h 5243384"/>
                <a:gd name="connsiteX72" fmla="*/ 6526605 w 6618045"/>
                <a:gd name="connsiteY72" fmla="*/ 2241104 h 5243384"/>
                <a:gd name="connsiteX73" fmla="*/ 6480885 w 6618045"/>
                <a:gd name="connsiteY73" fmla="*/ 2195384 h 5243384"/>
                <a:gd name="connsiteX74" fmla="*/ 6419925 w 6618045"/>
                <a:gd name="connsiteY74" fmla="*/ 2149664 h 5243384"/>
                <a:gd name="connsiteX75" fmla="*/ 6282765 w 6618045"/>
                <a:gd name="connsiteY75" fmla="*/ 2088704 h 5243384"/>
                <a:gd name="connsiteX76" fmla="*/ 6084645 w 6618045"/>
                <a:gd name="connsiteY76" fmla="*/ 2073464 h 5243384"/>
                <a:gd name="connsiteX77" fmla="*/ 5977965 w 6618045"/>
                <a:gd name="connsiteY77" fmla="*/ 2027744 h 5243384"/>
                <a:gd name="connsiteX78" fmla="*/ 5932245 w 6618045"/>
                <a:gd name="connsiteY78" fmla="*/ 1997264 h 5243384"/>
                <a:gd name="connsiteX79" fmla="*/ 5871285 w 6618045"/>
                <a:gd name="connsiteY79" fmla="*/ 1966784 h 5243384"/>
                <a:gd name="connsiteX80" fmla="*/ 5779845 w 6618045"/>
                <a:gd name="connsiteY80" fmla="*/ 1905824 h 5243384"/>
                <a:gd name="connsiteX81" fmla="*/ 5734125 w 6618045"/>
                <a:gd name="connsiteY81" fmla="*/ 1814384 h 5243384"/>
                <a:gd name="connsiteX82" fmla="*/ 5703645 w 6618045"/>
                <a:gd name="connsiteY82" fmla="*/ 1753424 h 5243384"/>
                <a:gd name="connsiteX83" fmla="*/ 5673165 w 6618045"/>
                <a:gd name="connsiteY83" fmla="*/ 1677224 h 5243384"/>
                <a:gd name="connsiteX84" fmla="*/ 5642685 w 6618045"/>
                <a:gd name="connsiteY84" fmla="*/ 1616264 h 5243384"/>
                <a:gd name="connsiteX85" fmla="*/ 5566485 w 6618045"/>
                <a:gd name="connsiteY85" fmla="*/ 1418144 h 5243384"/>
                <a:gd name="connsiteX86" fmla="*/ 5429325 w 6618045"/>
                <a:gd name="connsiteY86" fmla="*/ 1204784 h 5243384"/>
                <a:gd name="connsiteX87" fmla="*/ 5292165 w 6618045"/>
                <a:gd name="connsiteY87" fmla="*/ 991424 h 5243384"/>
                <a:gd name="connsiteX88" fmla="*/ 5139765 w 6618045"/>
                <a:gd name="connsiteY88" fmla="*/ 839024 h 5243384"/>
                <a:gd name="connsiteX89" fmla="*/ 5078805 w 6618045"/>
                <a:gd name="connsiteY89" fmla="*/ 778064 h 5243384"/>
                <a:gd name="connsiteX90" fmla="*/ 5033085 w 6618045"/>
                <a:gd name="connsiteY90" fmla="*/ 717104 h 5243384"/>
                <a:gd name="connsiteX91" fmla="*/ 4972125 w 6618045"/>
                <a:gd name="connsiteY91" fmla="*/ 686624 h 5243384"/>
                <a:gd name="connsiteX92" fmla="*/ 4880685 w 6618045"/>
                <a:gd name="connsiteY92" fmla="*/ 610424 h 5243384"/>
                <a:gd name="connsiteX93" fmla="*/ 4804485 w 6618045"/>
                <a:gd name="connsiteY93" fmla="*/ 595184 h 5243384"/>
                <a:gd name="connsiteX94" fmla="*/ 4514925 w 6618045"/>
                <a:gd name="connsiteY94" fmla="*/ 610424 h 5243384"/>
                <a:gd name="connsiteX95" fmla="*/ 4453965 w 6618045"/>
                <a:gd name="connsiteY95" fmla="*/ 640904 h 5243384"/>
                <a:gd name="connsiteX96" fmla="*/ 4408245 w 6618045"/>
                <a:gd name="connsiteY96" fmla="*/ 656144 h 5243384"/>
                <a:gd name="connsiteX97" fmla="*/ 4316805 w 6618045"/>
                <a:gd name="connsiteY97" fmla="*/ 640904 h 5243384"/>
                <a:gd name="connsiteX98" fmla="*/ 4164405 w 6618045"/>
                <a:gd name="connsiteY98" fmla="*/ 518984 h 5243384"/>
                <a:gd name="connsiteX99" fmla="*/ 4042485 w 6618045"/>
                <a:gd name="connsiteY99" fmla="*/ 366584 h 5243384"/>
                <a:gd name="connsiteX100" fmla="*/ 3981525 w 6618045"/>
                <a:gd name="connsiteY100" fmla="*/ 305624 h 5243384"/>
                <a:gd name="connsiteX101" fmla="*/ 3874845 w 6618045"/>
                <a:gd name="connsiteY101" fmla="*/ 168464 h 5243384"/>
                <a:gd name="connsiteX102" fmla="*/ 3813885 w 6618045"/>
                <a:gd name="connsiteY102" fmla="*/ 137984 h 5243384"/>
                <a:gd name="connsiteX103" fmla="*/ 3722445 w 6618045"/>
                <a:gd name="connsiteY103" fmla="*/ 61784 h 5243384"/>
                <a:gd name="connsiteX104" fmla="*/ 3448125 w 6618045"/>
                <a:gd name="connsiteY104" fmla="*/ 824 h 5243384"/>
                <a:gd name="connsiteX105" fmla="*/ 3341445 w 6618045"/>
                <a:gd name="connsiteY105" fmla="*/ 16064 h 5243384"/>
                <a:gd name="connsiteX106" fmla="*/ 3265245 w 6618045"/>
                <a:gd name="connsiteY106" fmla="*/ 122744 h 5243384"/>
                <a:gd name="connsiteX107" fmla="*/ 3173805 w 6618045"/>
                <a:gd name="connsiteY107" fmla="*/ 183704 h 5243384"/>
                <a:gd name="connsiteX108" fmla="*/ 2609925 w 6618045"/>
                <a:gd name="connsiteY108" fmla="*/ 168464 h 5243384"/>
                <a:gd name="connsiteX109" fmla="*/ 2488005 w 6618045"/>
                <a:gd name="connsiteY109" fmla="*/ 153224 h 5243384"/>
                <a:gd name="connsiteX110" fmla="*/ 2198445 w 6618045"/>
                <a:gd name="connsiteY110" fmla="*/ 168464 h 5243384"/>
                <a:gd name="connsiteX111" fmla="*/ 2152725 w 6618045"/>
                <a:gd name="connsiteY111" fmla="*/ 183704 h 5243384"/>
                <a:gd name="connsiteX112" fmla="*/ 2076525 w 6618045"/>
                <a:gd name="connsiteY112" fmla="*/ 244664 h 5243384"/>
                <a:gd name="connsiteX113" fmla="*/ 1985085 w 6618045"/>
                <a:gd name="connsiteY113" fmla="*/ 336104 h 5243384"/>
                <a:gd name="connsiteX114" fmla="*/ 1939365 w 6618045"/>
                <a:gd name="connsiteY114" fmla="*/ 351344 h 5243384"/>
                <a:gd name="connsiteX115" fmla="*/ 1771725 w 6618045"/>
                <a:gd name="connsiteY115" fmla="*/ 305624 h 5243384"/>
                <a:gd name="connsiteX116" fmla="*/ 1726005 w 6618045"/>
                <a:gd name="connsiteY116" fmla="*/ 290384 h 5243384"/>
                <a:gd name="connsiteX117" fmla="*/ 1558365 w 6618045"/>
                <a:gd name="connsiteY117" fmla="*/ 259904 h 5243384"/>
                <a:gd name="connsiteX118" fmla="*/ 857325 w 6618045"/>
                <a:gd name="connsiteY118" fmla="*/ 275144 h 5243384"/>
                <a:gd name="connsiteX119" fmla="*/ 796365 w 6618045"/>
                <a:gd name="connsiteY119" fmla="*/ 290384 h 5243384"/>
                <a:gd name="connsiteX120" fmla="*/ 628725 w 6618045"/>
                <a:gd name="connsiteY120" fmla="*/ 336104 h 5243384"/>
                <a:gd name="connsiteX121" fmla="*/ 567765 w 6618045"/>
                <a:gd name="connsiteY121" fmla="*/ 381824 h 5243384"/>
                <a:gd name="connsiteX122" fmla="*/ 552525 w 6618045"/>
                <a:gd name="connsiteY122" fmla="*/ 427544 h 5243384"/>
                <a:gd name="connsiteX123" fmla="*/ 522045 w 6618045"/>
                <a:gd name="connsiteY123" fmla="*/ 473264 h 5243384"/>
                <a:gd name="connsiteX124" fmla="*/ 430605 w 6618045"/>
                <a:gd name="connsiteY124" fmla="*/ 518984 h 5243384"/>
                <a:gd name="connsiteX125" fmla="*/ 369645 w 6618045"/>
                <a:gd name="connsiteY125" fmla="*/ 534224 h 5243384"/>
                <a:gd name="connsiteX126" fmla="*/ 354405 w 6618045"/>
                <a:gd name="connsiteY126" fmla="*/ 579944 h 5243384"/>
                <a:gd name="connsiteX127" fmla="*/ 339165 w 6618045"/>
                <a:gd name="connsiteY127" fmla="*/ 595184 h 524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618045" h="5243384">
                  <a:moveTo>
                    <a:pt x="339165" y="595184"/>
                  </a:moveTo>
                  <a:cubicBezTo>
                    <a:pt x="283285" y="734884"/>
                    <a:pt x="225267" y="734621"/>
                    <a:pt x="19125" y="1418144"/>
                  </a:cubicBezTo>
                  <a:cubicBezTo>
                    <a:pt x="0" y="1481558"/>
                    <a:pt x="8965" y="1550224"/>
                    <a:pt x="3885" y="1616264"/>
                  </a:cubicBezTo>
                  <a:cubicBezTo>
                    <a:pt x="8714" y="1659723"/>
                    <a:pt x="8833" y="1748081"/>
                    <a:pt x="34365" y="1799144"/>
                  </a:cubicBezTo>
                  <a:cubicBezTo>
                    <a:pt x="42556" y="1815527"/>
                    <a:pt x="56654" y="1828481"/>
                    <a:pt x="64845" y="1844864"/>
                  </a:cubicBezTo>
                  <a:cubicBezTo>
                    <a:pt x="77079" y="1869333"/>
                    <a:pt x="78911" y="1899179"/>
                    <a:pt x="95325" y="1921064"/>
                  </a:cubicBezTo>
                  <a:cubicBezTo>
                    <a:pt x="110565" y="1941384"/>
                    <a:pt x="138324" y="1948823"/>
                    <a:pt x="156285" y="1966784"/>
                  </a:cubicBezTo>
                  <a:cubicBezTo>
                    <a:pt x="174246" y="1984745"/>
                    <a:pt x="186765" y="2007424"/>
                    <a:pt x="202005" y="2027744"/>
                  </a:cubicBezTo>
                  <a:cubicBezTo>
                    <a:pt x="212165" y="2058224"/>
                    <a:pt x="234774" y="2087137"/>
                    <a:pt x="232485" y="2119184"/>
                  </a:cubicBezTo>
                  <a:cubicBezTo>
                    <a:pt x="227405" y="2190304"/>
                    <a:pt x="224340" y="2261597"/>
                    <a:pt x="217245" y="2332544"/>
                  </a:cubicBezTo>
                  <a:cubicBezTo>
                    <a:pt x="210989" y="2395107"/>
                    <a:pt x="183421" y="2507610"/>
                    <a:pt x="171525" y="2561144"/>
                  </a:cubicBezTo>
                  <a:cubicBezTo>
                    <a:pt x="181685" y="2708464"/>
                    <a:pt x="181121" y="2856918"/>
                    <a:pt x="202005" y="3003104"/>
                  </a:cubicBezTo>
                  <a:cubicBezTo>
                    <a:pt x="209884" y="3058258"/>
                    <a:pt x="263950" y="3111262"/>
                    <a:pt x="293445" y="3155504"/>
                  </a:cubicBezTo>
                  <a:cubicBezTo>
                    <a:pt x="309876" y="3180150"/>
                    <a:pt x="319486" y="3209565"/>
                    <a:pt x="339165" y="3231704"/>
                  </a:cubicBezTo>
                  <a:cubicBezTo>
                    <a:pt x="360775" y="3256016"/>
                    <a:pt x="391187" y="3270904"/>
                    <a:pt x="415365" y="3292664"/>
                  </a:cubicBezTo>
                  <a:cubicBezTo>
                    <a:pt x="442065" y="3316694"/>
                    <a:pt x="464292" y="3345487"/>
                    <a:pt x="491565" y="3368864"/>
                  </a:cubicBezTo>
                  <a:cubicBezTo>
                    <a:pt x="535542" y="3406558"/>
                    <a:pt x="574947" y="3454033"/>
                    <a:pt x="628725" y="3475544"/>
                  </a:cubicBezTo>
                  <a:cubicBezTo>
                    <a:pt x="892403" y="3581015"/>
                    <a:pt x="568026" y="3445195"/>
                    <a:pt x="750645" y="3536504"/>
                  </a:cubicBezTo>
                  <a:cubicBezTo>
                    <a:pt x="765013" y="3543688"/>
                    <a:pt x="781268" y="3546254"/>
                    <a:pt x="796365" y="3551744"/>
                  </a:cubicBezTo>
                  <a:cubicBezTo>
                    <a:pt x="837155" y="3566577"/>
                    <a:pt x="877645" y="3582224"/>
                    <a:pt x="918285" y="3597464"/>
                  </a:cubicBezTo>
                  <a:cubicBezTo>
                    <a:pt x="950799" y="3651654"/>
                    <a:pt x="1029913" y="3790438"/>
                    <a:pt x="1070685" y="3810824"/>
                  </a:cubicBezTo>
                  <a:cubicBezTo>
                    <a:pt x="1091005" y="3820984"/>
                    <a:pt x="1113470" y="3827673"/>
                    <a:pt x="1131645" y="3841304"/>
                  </a:cubicBezTo>
                  <a:cubicBezTo>
                    <a:pt x="1154634" y="3858546"/>
                    <a:pt x="1167836" y="3887694"/>
                    <a:pt x="1192605" y="3902264"/>
                  </a:cubicBezTo>
                  <a:cubicBezTo>
                    <a:pt x="1255297" y="3939142"/>
                    <a:pt x="1324259" y="3964164"/>
                    <a:pt x="1390725" y="3993704"/>
                  </a:cubicBezTo>
                  <a:cubicBezTo>
                    <a:pt x="1415724" y="4004815"/>
                    <a:pt x="1440385" y="4017549"/>
                    <a:pt x="1466925" y="4024184"/>
                  </a:cubicBezTo>
                  <a:cubicBezTo>
                    <a:pt x="1501774" y="4032896"/>
                    <a:pt x="1538045" y="4034344"/>
                    <a:pt x="1573605" y="4039424"/>
                  </a:cubicBezTo>
                  <a:cubicBezTo>
                    <a:pt x="1644725" y="4024184"/>
                    <a:pt x="1752737" y="3929526"/>
                    <a:pt x="1786965" y="3993704"/>
                  </a:cubicBezTo>
                  <a:cubicBezTo>
                    <a:pt x="1865999" y="4141893"/>
                    <a:pt x="1799297" y="4329660"/>
                    <a:pt x="1817445" y="4496624"/>
                  </a:cubicBezTo>
                  <a:cubicBezTo>
                    <a:pt x="1825159" y="4567593"/>
                    <a:pt x="1863128" y="4726548"/>
                    <a:pt x="1908885" y="4801424"/>
                  </a:cubicBezTo>
                  <a:cubicBezTo>
                    <a:pt x="1944915" y="4860382"/>
                    <a:pt x="1983096" y="4919083"/>
                    <a:pt x="2030805" y="4969064"/>
                  </a:cubicBezTo>
                  <a:cubicBezTo>
                    <a:pt x="2090538" y="5031641"/>
                    <a:pt x="2159718" y="5084798"/>
                    <a:pt x="2228925" y="5136704"/>
                  </a:cubicBezTo>
                  <a:cubicBezTo>
                    <a:pt x="2275040" y="5171290"/>
                    <a:pt x="2296700" y="5193215"/>
                    <a:pt x="2350845" y="5212904"/>
                  </a:cubicBezTo>
                  <a:cubicBezTo>
                    <a:pt x="2385601" y="5225543"/>
                    <a:pt x="2421965" y="5233224"/>
                    <a:pt x="2457525" y="5243384"/>
                  </a:cubicBezTo>
                  <a:cubicBezTo>
                    <a:pt x="2498165" y="5233224"/>
                    <a:pt x="2541309" y="5230239"/>
                    <a:pt x="2579445" y="5212904"/>
                  </a:cubicBezTo>
                  <a:cubicBezTo>
                    <a:pt x="2599066" y="5203985"/>
                    <a:pt x="2608801" y="5181210"/>
                    <a:pt x="2625165" y="5167184"/>
                  </a:cubicBezTo>
                  <a:cubicBezTo>
                    <a:pt x="2644450" y="5150654"/>
                    <a:pt x="2669458" y="5140631"/>
                    <a:pt x="2686125" y="5121464"/>
                  </a:cubicBezTo>
                  <a:cubicBezTo>
                    <a:pt x="2771501" y="5023281"/>
                    <a:pt x="2806530" y="4857809"/>
                    <a:pt x="2929965" y="4816664"/>
                  </a:cubicBezTo>
                  <a:cubicBezTo>
                    <a:pt x="2960445" y="4806504"/>
                    <a:pt x="2991696" y="4798417"/>
                    <a:pt x="3021405" y="4786184"/>
                  </a:cubicBezTo>
                  <a:cubicBezTo>
                    <a:pt x="3314466" y="4665512"/>
                    <a:pt x="3063775" y="4755500"/>
                    <a:pt x="3371925" y="4618544"/>
                  </a:cubicBezTo>
                  <a:cubicBezTo>
                    <a:pt x="3446921" y="4585212"/>
                    <a:pt x="3522392" y="4552218"/>
                    <a:pt x="3600525" y="4527104"/>
                  </a:cubicBezTo>
                  <a:cubicBezTo>
                    <a:pt x="3689395" y="4498539"/>
                    <a:pt x="3869890" y="4468430"/>
                    <a:pt x="3966285" y="4450904"/>
                  </a:cubicBezTo>
                  <a:cubicBezTo>
                    <a:pt x="4234039" y="4471500"/>
                    <a:pt x="4269960" y="4424135"/>
                    <a:pt x="4423485" y="4511864"/>
                  </a:cubicBezTo>
                  <a:cubicBezTo>
                    <a:pt x="4439388" y="4520951"/>
                    <a:pt x="4453965" y="4532184"/>
                    <a:pt x="4469205" y="4542344"/>
                  </a:cubicBezTo>
                  <a:cubicBezTo>
                    <a:pt x="4479365" y="4557584"/>
                    <a:pt x="4491494" y="4571681"/>
                    <a:pt x="4499685" y="4588064"/>
                  </a:cubicBezTo>
                  <a:cubicBezTo>
                    <a:pt x="4527477" y="4643648"/>
                    <a:pt x="4503807" y="4677172"/>
                    <a:pt x="4575885" y="4725224"/>
                  </a:cubicBezTo>
                  <a:lnTo>
                    <a:pt x="4621605" y="4755704"/>
                  </a:lnTo>
                  <a:cubicBezTo>
                    <a:pt x="4661175" y="4742514"/>
                    <a:pt x="4707079" y="4728207"/>
                    <a:pt x="4743525" y="4709984"/>
                  </a:cubicBezTo>
                  <a:cubicBezTo>
                    <a:pt x="4770019" y="4696737"/>
                    <a:pt x="4792830" y="4676677"/>
                    <a:pt x="4819725" y="4664264"/>
                  </a:cubicBezTo>
                  <a:cubicBezTo>
                    <a:pt x="4859134" y="4646075"/>
                    <a:pt x="4901580" y="4635238"/>
                    <a:pt x="4941645" y="4618544"/>
                  </a:cubicBezTo>
                  <a:cubicBezTo>
                    <a:pt x="4962616" y="4609806"/>
                    <a:pt x="4979986" y="4590185"/>
                    <a:pt x="5002605" y="4588064"/>
                  </a:cubicBezTo>
                  <a:cubicBezTo>
                    <a:pt x="5144314" y="4574779"/>
                    <a:pt x="5287085" y="4577904"/>
                    <a:pt x="5429325" y="4572824"/>
                  </a:cubicBezTo>
                  <a:cubicBezTo>
                    <a:pt x="5444565" y="4567744"/>
                    <a:pt x="5461885" y="4566796"/>
                    <a:pt x="5475045" y="4557584"/>
                  </a:cubicBezTo>
                  <a:cubicBezTo>
                    <a:pt x="5513414" y="4530726"/>
                    <a:pt x="5545476" y="4495802"/>
                    <a:pt x="5581725" y="4466144"/>
                  </a:cubicBezTo>
                  <a:cubicBezTo>
                    <a:pt x="5601384" y="4450060"/>
                    <a:pt x="5622365" y="4435664"/>
                    <a:pt x="5642685" y="4420424"/>
                  </a:cubicBezTo>
                  <a:cubicBezTo>
                    <a:pt x="5652845" y="4395024"/>
                    <a:pt x="5647550" y="4353830"/>
                    <a:pt x="5673165" y="4344224"/>
                  </a:cubicBezTo>
                  <a:cubicBezTo>
                    <a:pt x="5739926" y="4319188"/>
                    <a:pt x="5815492" y="4335161"/>
                    <a:pt x="5886525" y="4328984"/>
                  </a:cubicBezTo>
                  <a:cubicBezTo>
                    <a:pt x="5932353" y="4324999"/>
                    <a:pt x="5977965" y="4318824"/>
                    <a:pt x="6023685" y="4313744"/>
                  </a:cubicBezTo>
                  <a:cubicBezTo>
                    <a:pt x="6038925" y="4298504"/>
                    <a:pt x="6056878" y="4285562"/>
                    <a:pt x="6069405" y="4268024"/>
                  </a:cubicBezTo>
                  <a:cubicBezTo>
                    <a:pt x="6082610" y="4249537"/>
                    <a:pt x="6087844" y="4226329"/>
                    <a:pt x="6099885" y="4207064"/>
                  </a:cubicBezTo>
                  <a:cubicBezTo>
                    <a:pt x="6113347" y="4185525"/>
                    <a:pt x="6130365" y="4166424"/>
                    <a:pt x="6145605" y="4146104"/>
                  </a:cubicBezTo>
                  <a:cubicBezTo>
                    <a:pt x="6173547" y="4062279"/>
                    <a:pt x="6144056" y="4137385"/>
                    <a:pt x="6191325" y="4054664"/>
                  </a:cubicBezTo>
                  <a:cubicBezTo>
                    <a:pt x="6222470" y="4000160"/>
                    <a:pt x="6226522" y="3970223"/>
                    <a:pt x="6267525" y="3917504"/>
                  </a:cubicBezTo>
                  <a:cubicBezTo>
                    <a:pt x="6285168" y="3894821"/>
                    <a:pt x="6309783" y="3878363"/>
                    <a:pt x="6328485" y="3856544"/>
                  </a:cubicBezTo>
                  <a:cubicBezTo>
                    <a:pt x="6340405" y="3842637"/>
                    <a:pt x="6350774" y="3827207"/>
                    <a:pt x="6358965" y="3810824"/>
                  </a:cubicBezTo>
                  <a:cubicBezTo>
                    <a:pt x="6366149" y="3796456"/>
                    <a:pt x="6362846" y="3776463"/>
                    <a:pt x="6374205" y="3765104"/>
                  </a:cubicBezTo>
                  <a:cubicBezTo>
                    <a:pt x="6385564" y="3753745"/>
                    <a:pt x="6404340" y="3753760"/>
                    <a:pt x="6419925" y="3749864"/>
                  </a:cubicBezTo>
                  <a:cubicBezTo>
                    <a:pt x="6445055" y="3743582"/>
                    <a:pt x="6470725" y="3739704"/>
                    <a:pt x="6496125" y="3734624"/>
                  </a:cubicBezTo>
                  <a:cubicBezTo>
                    <a:pt x="6521525" y="3719384"/>
                    <a:pt x="6549835" y="3708181"/>
                    <a:pt x="6572325" y="3688904"/>
                  </a:cubicBezTo>
                  <a:cubicBezTo>
                    <a:pt x="6586232" y="3676984"/>
                    <a:pt x="6601947" y="3661480"/>
                    <a:pt x="6602805" y="3643184"/>
                  </a:cubicBezTo>
                  <a:cubicBezTo>
                    <a:pt x="6617317" y="3333602"/>
                    <a:pt x="6612965" y="3023424"/>
                    <a:pt x="6618045" y="2713544"/>
                  </a:cubicBezTo>
                  <a:cubicBezTo>
                    <a:pt x="6612965" y="2611944"/>
                    <a:pt x="6615423" y="2509685"/>
                    <a:pt x="6602805" y="2408744"/>
                  </a:cubicBezTo>
                  <a:cubicBezTo>
                    <a:pt x="6599987" y="2386201"/>
                    <a:pt x="6581274" y="2368666"/>
                    <a:pt x="6572325" y="2347784"/>
                  </a:cubicBezTo>
                  <a:cubicBezTo>
                    <a:pt x="6551004" y="2298036"/>
                    <a:pt x="6562708" y="2291649"/>
                    <a:pt x="6526605" y="2241104"/>
                  </a:cubicBezTo>
                  <a:cubicBezTo>
                    <a:pt x="6514078" y="2223566"/>
                    <a:pt x="6497249" y="2209410"/>
                    <a:pt x="6480885" y="2195384"/>
                  </a:cubicBezTo>
                  <a:cubicBezTo>
                    <a:pt x="6461600" y="2178854"/>
                    <a:pt x="6440594" y="2164427"/>
                    <a:pt x="6419925" y="2149664"/>
                  </a:cubicBezTo>
                  <a:cubicBezTo>
                    <a:pt x="6377842" y="2119605"/>
                    <a:pt x="6338309" y="2092977"/>
                    <a:pt x="6282765" y="2088704"/>
                  </a:cubicBezTo>
                  <a:lnTo>
                    <a:pt x="6084645" y="2073464"/>
                  </a:lnTo>
                  <a:cubicBezTo>
                    <a:pt x="6033352" y="2056366"/>
                    <a:pt x="6030695" y="2057875"/>
                    <a:pt x="5977965" y="2027744"/>
                  </a:cubicBezTo>
                  <a:cubicBezTo>
                    <a:pt x="5962062" y="2018657"/>
                    <a:pt x="5948148" y="2006351"/>
                    <a:pt x="5932245" y="1997264"/>
                  </a:cubicBezTo>
                  <a:cubicBezTo>
                    <a:pt x="5912520" y="1985992"/>
                    <a:pt x="5890766" y="1978473"/>
                    <a:pt x="5871285" y="1966784"/>
                  </a:cubicBezTo>
                  <a:cubicBezTo>
                    <a:pt x="5839873" y="1947937"/>
                    <a:pt x="5779845" y="1905824"/>
                    <a:pt x="5779845" y="1905824"/>
                  </a:cubicBezTo>
                  <a:cubicBezTo>
                    <a:pt x="5721270" y="1817961"/>
                    <a:pt x="5771983" y="1902719"/>
                    <a:pt x="5734125" y="1814384"/>
                  </a:cubicBezTo>
                  <a:cubicBezTo>
                    <a:pt x="5725176" y="1793502"/>
                    <a:pt x="5712872" y="1774184"/>
                    <a:pt x="5703645" y="1753424"/>
                  </a:cubicBezTo>
                  <a:cubicBezTo>
                    <a:pt x="5692534" y="1728425"/>
                    <a:pt x="5684276" y="1702223"/>
                    <a:pt x="5673165" y="1677224"/>
                  </a:cubicBezTo>
                  <a:cubicBezTo>
                    <a:pt x="5663938" y="1656464"/>
                    <a:pt x="5651122" y="1637358"/>
                    <a:pt x="5642685" y="1616264"/>
                  </a:cubicBezTo>
                  <a:cubicBezTo>
                    <a:pt x="5609200" y="1532552"/>
                    <a:pt x="5613747" y="1500853"/>
                    <a:pt x="5566485" y="1418144"/>
                  </a:cubicBezTo>
                  <a:cubicBezTo>
                    <a:pt x="5524537" y="1344736"/>
                    <a:pt x="5474717" y="1276114"/>
                    <a:pt x="5429325" y="1204784"/>
                  </a:cubicBezTo>
                  <a:cubicBezTo>
                    <a:pt x="5429143" y="1204498"/>
                    <a:pt x="5306762" y="1006021"/>
                    <a:pt x="5292165" y="991424"/>
                  </a:cubicBezTo>
                  <a:lnTo>
                    <a:pt x="5139765" y="839024"/>
                  </a:lnTo>
                  <a:cubicBezTo>
                    <a:pt x="5119445" y="818704"/>
                    <a:pt x="5096047" y="801053"/>
                    <a:pt x="5078805" y="778064"/>
                  </a:cubicBezTo>
                  <a:cubicBezTo>
                    <a:pt x="5063565" y="757744"/>
                    <a:pt x="5052370" y="733634"/>
                    <a:pt x="5033085" y="717104"/>
                  </a:cubicBezTo>
                  <a:cubicBezTo>
                    <a:pt x="5015836" y="702319"/>
                    <a:pt x="4990612" y="699829"/>
                    <a:pt x="4972125" y="686624"/>
                  </a:cubicBezTo>
                  <a:cubicBezTo>
                    <a:pt x="4928434" y="655416"/>
                    <a:pt x="4931607" y="629520"/>
                    <a:pt x="4880685" y="610424"/>
                  </a:cubicBezTo>
                  <a:cubicBezTo>
                    <a:pt x="4856431" y="601329"/>
                    <a:pt x="4829885" y="600264"/>
                    <a:pt x="4804485" y="595184"/>
                  </a:cubicBezTo>
                  <a:cubicBezTo>
                    <a:pt x="4707965" y="600264"/>
                    <a:pt x="4610767" y="597923"/>
                    <a:pt x="4514925" y="610424"/>
                  </a:cubicBezTo>
                  <a:cubicBezTo>
                    <a:pt x="4492397" y="613362"/>
                    <a:pt x="4474847" y="631955"/>
                    <a:pt x="4453965" y="640904"/>
                  </a:cubicBezTo>
                  <a:cubicBezTo>
                    <a:pt x="4439200" y="647232"/>
                    <a:pt x="4423485" y="651064"/>
                    <a:pt x="4408245" y="656144"/>
                  </a:cubicBezTo>
                  <a:cubicBezTo>
                    <a:pt x="4377765" y="651064"/>
                    <a:pt x="4345328" y="652789"/>
                    <a:pt x="4316805" y="640904"/>
                  </a:cubicBezTo>
                  <a:cubicBezTo>
                    <a:pt x="4264511" y="619115"/>
                    <a:pt x="4201802" y="562614"/>
                    <a:pt x="4164405" y="518984"/>
                  </a:cubicBezTo>
                  <a:cubicBezTo>
                    <a:pt x="4122067" y="469590"/>
                    <a:pt x="4084823" y="415978"/>
                    <a:pt x="4042485" y="366584"/>
                  </a:cubicBezTo>
                  <a:cubicBezTo>
                    <a:pt x="4023783" y="344765"/>
                    <a:pt x="4000087" y="327561"/>
                    <a:pt x="3981525" y="305624"/>
                  </a:cubicBezTo>
                  <a:cubicBezTo>
                    <a:pt x="3944111" y="261408"/>
                    <a:pt x="3915801" y="209420"/>
                    <a:pt x="3874845" y="168464"/>
                  </a:cubicBezTo>
                  <a:cubicBezTo>
                    <a:pt x="3858781" y="152400"/>
                    <a:pt x="3832497" y="151012"/>
                    <a:pt x="3813885" y="137984"/>
                  </a:cubicBezTo>
                  <a:cubicBezTo>
                    <a:pt x="3781381" y="115231"/>
                    <a:pt x="3758701" y="77898"/>
                    <a:pt x="3722445" y="61784"/>
                  </a:cubicBezTo>
                  <a:cubicBezTo>
                    <a:pt x="3658588" y="33403"/>
                    <a:pt x="3528273" y="14182"/>
                    <a:pt x="3448125" y="824"/>
                  </a:cubicBezTo>
                  <a:cubicBezTo>
                    <a:pt x="3412565" y="5904"/>
                    <a:pt x="3373574" y="0"/>
                    <a:pt x="3341445" y="16064"/>
                  </a:cubicBezTo>
                  <a:cubicBezTo>
                    <a:pt x="3325758" y="23907"/>
                    <a:pt x="3280232" y="104759"/>
                    <a:pt x="3265245" y="122744"/>
                  </a:cubicBezTo>
                  <a:cubicBezTo>
                    <a:pt x="3221338" y="175433"/>
                    <a:pt x="3230154" y="164921"/>
                    <a:pt x="3173805" y="183704"/>
                  </a:cubicBezTo>
                  <a:lnTo>
                    <a:pt x="2609925" y="168464"/>
                  </a:lnTo>
                  <a:cubicBezTo>
                    <a:pt x="2569009" y="166646"/>
                    <a:pt x="2528961" y="153224"/>
                    <a:pt x="2488005" y="153224"/>
                  </a:cubicBezTo>
                  <a:cubicBezTo>
                    <a:pt x="2391351" y="153224"/>
                    <a:pt x="2294965" y="163384"/>
                    <a:pt x="2198445" y="168464"/>
                  </a:cubicBezTo>
                  <a:cubicBezTo>
                    <a:pt x="2183205" y="173544"/>
                    <a:pt x="2166348" y="175190"/>
                    <a:pt x="2152725" y="183704"/>
                  </a:cubicBezTo>
                  <a:cubicBezTo>
                    <a:pt x="2125141" y="200944"/>
                    <a:pt x="2100594" y="222783"/>
                    <a:pt x="2076525" y="244664"/>
                  </a:cubicBezTo>
                  <a:cubicBezTo>
                    <a:pt x="2044630" y="273660"/>
                    <a:pt x="2025978" y="322473"/>
                    <a:pt x="1985085" y="336104"/>
                  </a:cubicBezTo>
                  <a:lnTo>
                    <a:pt x="1939365" y="351344"/>
                  </a:lnTo>
                  <a:lnTo>
                    <a:pt x="1771725" y="305624"/>
                  </a:lnTo>
                  <a:cubicBezTo>
                    <a:pt x="1756279" y="301211"/>
                    <a:pt x="1741590" y="294280"/>
                    <a:pt x="1726005" y="290384"/>
                  </a:cubicBezTo>
                  <a:cubicBezTo>
                    <a:pt x="1683405" y="279734"/>
                    <a:pt x="1599127" y="266698"/>
                    <a:pt x="1558365" y="259904"/>
                  </a:cubicBezTo>
                  <a:lnTo>
                    <a:pt x="857325" y="275144"/>
                  </a:lnTo>
                  <a:cubicBezTo>
                    <a:pt x="836396" y="275981"/>
                    <a:pt x="816572" y="284873"/>
                    <a:pt x="796365" y="290384"/>
                  </a:cubicBezTo>
                  <a:cubicBezTo>
                    <a:pt x="597077" y="344735"/>
                    <a:pt x="766606" y="301634"/>
                    <a:pt x="628725" y="336104"/>
                  </a:cubicBezTo>
                  <a:cubicBezTo>
                    <a:pt x="608405" y="351344"/>
                    <a:pt x="584026" y="362311"/>
                    <a:pt x="567765" y="381824"/>
                  </a:cubicBezTo>
                  <a:cubicBezTo>
                    <a:pt x="557481" y="394165"/>
                    <a:pt x="559709" y="413176"/>
                    <a:pt x="552525" y="427544"/>
                  </a:cubicBezTo>
                  <a:cubicBezTo>
                    <a:pt x="544334" y="443927"/>
                    <a:pt x="534997" y="460312"/>
                    <a:pt x="522045" y="473264"/>
                  </a:cubicBezTo>
                  <a:cubicBezTo>
                    <a:pt x="495328" y="499981"/>
                    <a:pt x="465311" y="509068"/>
                    <a:pt x="430605" y="518984"/>
                  </a:cubicBezTo>
                  <a:cubicBezTo>
                    <a:pt x="410466" y="524738"/>
                    <a:pt x="389965" y="529144"/>
                    <a:pt x="369645" y="534224"/>
                  </a:cubicBezTo>
                  <a:cubicBezTo>
                    <a:pt x="364565" y="549464"/>
                    <a:pt x="365764" y="568585"/>
                    <a:pt x="354405" y="579944"/>
                  </a:cubicBezTo>
                  <a:cubicBezTo>
                    <a:pt x="343046" y="591303"/>
                    <a:pt x="395045" y="455484"/>
                    <a:pt x="339165" y="595184"/>
                  </a:cubicBezTo>
                  <a:close/>
                </a:path>
              </a:pathLst>
            </a:custGeom>
            <a:noFill/>
            <a:ln w="152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sp>
          <p:nvSpPr>
            <p:cNvPr id="34" name="Freeform 33"/>
            <p:cNvSpPr/>
            <p:nvPr/>
          </p:nvSpPr>
          <p:spPr>
            <a:xfrm>
              <a:off x="1127760" y="2164080"/>
              <a:ext cx="228600" cy="579120"/>
            </a:xfrm>
            <a:custGeom>
              <a:avLst/>
              <a:gdLst>
                <a:gd name="connsiteX0" fmla="*/ 228600 w 228600"/>
                <a:gd name="connsiteY0" fmla="*/ 0 h 579120"/>
                <a:gd name="connsiteX1" fmla="*/ 121920 w 228600"/>
                <a:gd name="connsiteY1" fmla="*/ 106680 h 579120"/>
                <a:gd name="connsiteX2" fmla="*/ 137160 w 228600"/>
                <a:gd name="connsiteY2" fmla="*/ 213360 h 579120"/>
                <a:gd name="connsiteX3" fmla="*/ 167640 w 228600"/>
                <a:gd name="connsiteY3" fmla="*/ 304800 h 579120"/>
                <a:gd name="connsiteX4" fmla="*/ 167640 w 228600"/>
                <a:gd name="connsiteY4" fmla="*/ 563880 h 579120"/>
                <a:gd name="connsiteX5" fmla="*/ 121920 w 228600"/>
                <a:gd name="connsiteY5" fmla="*/ 579120 h 579120"/>
                <a:gd name="connsiteX6" fmla="*/ 30480 w 228600"/>
                <a:gd name="connsiteY6" fmla="*/ 518160 h 579120"/>
                <a:gd name="connsiteX7" fmla="*/ 0 w 228600"/>
                <a:gd name="connsiteY7" fmla="*/ 426720 h 579120"/>
                <a:gd name="connsiteX8" fmla="*/ 30480 w 228600"/>
                <a:gd name="connsiteY8" fmla="*/ 259080 h 579120"/>
                <a:gd name="connsiteX9" fmla="*/ 60960 w 228600"/>
                <a:gd name="connsiteY9" fmla="*/ 213360 h 579120"/>
                <a:gd name="connsiteX10" fmla="*/ 106680 w 228600"/>
                <a:gd name="connsiteY10" fmla="*/ 167640 h 57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 h="579120">
                  <a:moveTo>
                    <a:pt x="228600" y="0"/>
                  </a:moveTo>
                  <a:cubicBezTo>
                    <a:pt x="123794" y="69871"/>
                    <a:pt x="148744" y="26207"/>
                    <a:pt x="121920" y="106680"/>
                  </a:cubicBezTo>
                  <a:cubicBezTo>
                    <a:pt x="127000" y="142240"/>
                    <a:pt x="129083" y="178359"/>
                    <a:pt x="137160" y="213360"/>
                  </a:cubicBezTo>
                  <a:cubicBezTo>
                    <a:pt x="144384" y="244666"/>
                    <a:pt x="167640" y="304800"/>
                    <a:pt x="167640" y="304800"/>
                  </a:cubicBezTo>
                  <a:cubicBezTo>
                    <a:pt x="175379" y="374447"/>
                    <a:pt x="199291" y="492664"/>
                    <a:pt x="167640" y="563880"/>
                  </a:cubicBezTo>
                  <a:cubicBezTo>
                    <a:pt x="161116" y="578560"/>
                    <a:pt x="137160" y="574040"/>
                    <a:pt x="121920" y="579120"/>
                  </a:cubicBezTo>
                  <a:cubicBezTo>
                    <a:pt x="61244" y="563951"/>
                    <a:pt x="56792" y="577361"/>
                    <a:pt x="30480" y="518160"/>
                  </a:cubicBezTo>
                  <a:cubicBezTo>
                    <a:pt x="17431" y="488800"/>
                    <a:pt x="0" y="426720"/>
                    <a:pt x="0" y="426720"/>
                  </a:cubicBezTo>
                  <a:cubicBezTo>
                    <a:pt x="5253" y="384692"/>
                    <a:pt x="6987" y="306066"/>
                    <a:pt x="30480" y="259080"/>
                  </a:cubicBezTo>
                  <a:cubicBezTo>
                    <a:pt x="38671" y="242697"/>
                    <a:pt x="48008" y="226312"/>
                    <a:pt x="60960" y="213360"/>
                  </a:cubicBezTo>
                  <a:cubicBezTo>
                    <a:pt x="110907" y="163413"/>
                    <a:pt x="106680" y="205814"/>
                    <a:pt x="106680" y="167640"/>
                  </a:cubicBezTo>
                </a:path>
              </a:pathLst>
            </a:custGeom>
            <a:solidFill>
              <a:schemeClr val="tx2">
                <a:lumMod val="1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7848600" y="4286256"/>
              <a:ext cx="223862" cy="575304"/>
            </a:xfrm>
            <a:custGeom>
              <a:avLst/>
              <a:gdLst>
                <a:gd name="connsiteX0" fmla="*/ 137160 w 181316"/>
                <a:gd name="connsiteY0" fmla="*/ 533400 h 533400"/>
                <a:gd name="connsiteX1" fmla="*/ 121920 w 181316"/>
                <a:gd name="connsiteY1" fmla="*/ 320040 h 533400"/>
                <a:gd name="connsiteX2" fmla="*/ 76200 w 181316"/>
                <a:gd name="connsiteY2" fmla="*/ 274320 h 533400"/>
                <a:gd name="connsiteX3" fmla="*/ 60960 w 181316"/>
                <a:gd name="connsiteY3" fmla="*/ 228600 h 533400"/>
                <a:gd name="connsiteX4" fmla="*/ 30480 w 181316"/>
                <a:gd name="connsiteY4" fmla="*/ 182880 h 533400"/>
                <a:gd name="connsiteX5" fmla="*/ 0 w 181316"/>
                <a:gd name="connsiteY5" fmla="*/ 121920 h 533400"/>
                <a:gd name="connsiteX6" fmla="*/ 30480 w 181316"/>
                <a:gd name="connsiteY6" fmla="*/ 15240 h 533400"/>
                <a:gd name="connsiteX7" fmla="*/ 76200 w 181316"/>
                <a:gd name="connsiteY7" fmla="*/ 0 h 533400"/>
                <a:gd name="connsiteX8" fmla="*/ 121920 w 181316"/>
                <a:gd name="connsiteY8" fmla="*/ 15240 h 533400"/>
                <a:gd name="connsiteX9" fmla="*/ 152400 w 181316"/>
                <a:gd name="connsiteY9" fmla="*/ 3810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316" h="533400">
                  <a:moveTo>
                    <a:pt x="137160" y="533400"/>
                  </a:moveTo>
                  <a:cubicBezTo>
                    <a:pt x="132080" y="462280"/>
                    <a:pt x="138251" y="389446"/>
                    <a:pt x="121920" y="320040"/>
                  </a:cubicBezTo>
                  <a:cubicBezTo>
                    <a:pt x="116984" y="299060"/>
                    <a:pt x="88155" y="292253"/>
                    <a:pt x="76200" y="274320"/>
                  </a:cubicBezTo>
                  <a:cubicBezTo>
                    <a:pt x="67289" y="260954"/>
                    <a:pt x="68144" y="242968"/>
                    <a:pt x="60960" y="228600"/>
                  </a:cubicBezTo>
                  <a:cubicBezTo>
                    <a:pt x="52769" y="212217"/>
                    <a:pt x="39567" y="198783"/>
                    <a:pt x="30480" y="182880"/>
                  </a:cubicBezTo>
                  <a:cubicBezTo>
                    <a:pt x="19208" y="163155"/>
                    <a:pt x="10160" y="142240"/>
                    <a:pt x="0" y="121920"/>
                  </a:cubicBezTo>
                  <a:cubicBezTo>
                    <a:pt x="132" y="121393"/>
                    <a:pt x="23192" y="22528"/>
                    <a:pt x="30480" y="15240"/>
                  </a:cubicBezTo>
                  <a:cubicBezTo>
                    <a:pt x="41839" y="3881"/>
                    <a:pt x="60960" y="5080"/>
                    <a:pt x="76200" y="0"/>
                  </a:cubicBezTo>
                  <a:cubicBezTo>
                    <a:pt x="91440" y="5080"/>
                    <a:pt x="112583" y="2168"/>
                    <a:pt x="121920" y="15240"/>
                  </a:cubicBezTo>
                  <a:cubicBezTo>
                    <a:pt x="181316" y="98394"/>
                    <a:pt x="152400" y="345021"/>
                    <a:pt x="152400" y="381000"/>
                  </a:cubicBezTo>
                </a:path>
              </a:pathLst>
            </a:custGeom>
            <a:solidFill>
              <a:schemeClr val="tx2">
                <a:lumMod val="1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Arrow Connector 39"/>
            <p:cNvCxnSpPr/>
            <p:nvPr/>
          </p:nvCxnSpPr>
          <p:spPr>
            <a:xfrm rot="5400000">
              <a:off x="4643438" y="1928802"/>
              <a:ext cx="928694" cy="78581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500694" y="1714488"/>
              <a:ext cx="571504" cy="400110"/>
            </a:xfrm>
            <a:prstGeom prst="rect">
              <a:avLst/>
            </a:prstGeom>
            <a:noFill/>
          </p:spPr>
          <p:txBody>
            <a:bodyPr wrap="square" rtlCol="0">
              <a:spAutoFit/>
            </a:bodyPr>
            <a:lstStyle/>
            <a:p>
              <a:r>
                <a:rPr lang="en-US" sz="2000" b="1" dirty="0" smtClean="0">
                  <a:solidFill>
                    <a:srgbClr val="FFFF00"/>
                  </a:solidFill>
                </a:rPr>
                <a:t>Q </a:t>
              </a:r>
              <a:endParaRPr lang="en-US" b="1" dirty="0">
                <a:solidFill>
                  <a:srgbClr val="FFFF00"/>
                </a:solidFill>
              </a:endParaRPr>
            </a:p>
          </p:txBody>
        </p:sp>
        <p:cxnSp>
          <p:nvCxnSpPr>
            <p:cNvPr id="45" name="Straight Arrow Connector 44"/>
            <p:cNvCxnSpPr>
              <a:endCxn id="29" idx="16"/>
            </p:cNvCxnSpPr>
            <p:nvPr/>
          </p:nvCxnSpPr>
          <p:spPr>
            <a:xfrm rot="5400000" flipH="1" flipV="1">
              <a:off x="1729259" y="4569763"/>
              <a:ext cx="1017609" cy="64451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309666" y="5286611"/>
              <a:ext cx="1905013" cy="504695"/>
            </a:xfrm>
            <a:prstGeom prst="rect">
              <a:avLst/>
            </a:prstGeom>
            <a:noFill/>
          </p:spPr>
          <p:txBody>
            <a:bodyPr wrap="square" rtlCol="0">
              <a:spAutoFit/>
            </a:bodyPr>
            <a:lstStyle/>
            <a:p>
              <a:r>
                <a:rPr lang="en-US" b="1" dirty="0" smtClean="0">
                  <a:solidFill>
                    <a:srgbClr val="FFFF00"/>
                  </a:solidFill>
                </a:rPr>
                <a:t>Boundary </a:t>
              </a:r>
              <a:endParaRPr lang="en-US" b="1" dirty="0">
                <a:solidFill>
                  <a:srgbClr val="FFFF00"/>
                </a:solidFill>
              </a:endParaRPr>
            </a:p>
          </p:txBody>
        </p:sp>
        <p:cxnSp>
          <p:nvCxnSpPr>
            <p:cNvPr id="49" name="Straight Connector 48"/>
            <p:cNvCxnSpPr/>
            <p:nvPr/>
          </p:nvCxnSpPr>
          <p:spPr>
            <a:xfrm>
              <a:off x="3929058" y="3429000"/>
              <a:ext cx="1143008"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0" name="Freeform 49"/>
            <p:cNvSpPr/>
            <p:nvPr/>
          </p:nvSpPr>
          <p:spPr>
            <a:xfrm>
              <a:off x="4997602" y="3200400"/>
              <a:ext cx="187884" cy="458216"/>
            </a:xfrm>
            <a:custGeom>
              <a:avLst/>
              <a:gdLst>
                <a:gd name="connsiteX0" fmla="*/ 107798 w 187884"/>
                <a:gd name="connsiteY0" fmla="*/ 228600 h 458216"/>
                <a:gd name="connsiteX1" fmla="*/ 153518 w 187884"/>
                <a:gd name="connsiteY1" fmla="*/ 198120 h 458216"/>
                <a:gd name="connsiteX2" fmla="*/ 183998 w 187884"/>
                <a:gd name="connsiteY2" fmla="*/ 137160 h 458216"/>
                <a:gd name="connsiteX3" fmla="*/ 138278 w 187884"/>
                <a:gd name="connsiteY3" fmla="*/ 30480 h 458216"/>
                <a:gd name="connsiteX4" fmla="*/ 92558 w 187884"/>
                <a:gd name="connsiteY4" fmla="*/ 0 h 458216"/>
                <a:gd name="connsiteX5" fmla="*/ 62078 w 187884"/>
                <a:gd name="connsiteY5" fmla="*/ 45720 h 458216"/>
                <a:gd name="connsiteX6" fmla="*/ 92558 w 187884"/>
                <a:gd name="connsiteY6" fmla="*/ 304800 h 458216"/>
                <a:gd name="connsiteX7" fmla="*/ 123038 w 187884"/>
                <a:gd name="connsiteY7" fmla="*/ 350520 h 458216"/>
                <a:gd name="connsiteX8" fmla="*/ 138278 w 187884"/>
                <a:gd name="connsiteY8" fmla="*/ 396240 h 458216"/>
                <a:gd name="connsiteX9" fmla="*/ 92558 w 187884"/>
                <a:gd name="connsiteY9" fmla="*/ 441960 h 458216"/>
                <a:gd name="connsiteX10" fmla="*/ 31598 w 187884"/>
                <a:gd name="connsiteY10" fmla="*/ 381000 h 458216"/>
                <a:gd name="connsiteX11" fmla="*/ 92558 w 187884"/>
                <a:gd name="connsiteY11" fmla="*/ 213360 h 458216"/>
                <a:gd name="connsiteX12" fmla="*/ 107798 w 187884"/>
                <a:gd name="connsiteY12" fmla="*/ 228600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884" h="458216">
                  <a:moveTo>
                    <a:pt x="107798" y="228600"/>
                  </a:moveTo>
                  <a:cubicBezTo>
                    <a:pt x="117958" y="226060"/>
                    <a:pt x="141792" y="212191"/>
                    <a:pt x="153518" y="198120"/>
                  </a:cubicBezTo>
                  <a:cubicBezTo>
                    <a:pt x="168062" y="180667"/>
                    <a:pt x="181180" y="159703"/>
                    <a:pt x="183998" y="137160"/>
                  </a:cubicBezTo>
                  <a:cubicBezTo>
                    <a:pt x="187884" y="106070"/>
                    <a:pt x="159766" y="51968"/>
                    <a:pt x="138278" y="30480"/>
                  </a:cubicBezTo>
                  <a:cubicBezTo>
                    <a:pt x="125326" y="17528"/>
                    <a:pt x="107798" y="10160"/>
                    <a:pt x="92558" y="0"/>
                  </a:cubicBezTo>
                  <a:cubicBezTo>
                    <a:pt x="82398" y="15240"/>
                    <a:pt x="63599" y="27467"/>
                    <a:pt x="62078" y="45720"/>
                  </a:cubicBezTo>
                  <a:cubicBezTo>
                    <a:pt x="61857" y="48367"/>
                    <a:pt x="89404" y="293236"/>
                    <a:pt x="92558" y="304800"/>
                  </a:cubicBezTo>
                  <a:cubicBezTo>
                    <a:pt x="97377" y="322471"/>
                    <a:pt x="114847" y="334137"/>
                    <a:pt x="123038" y="350520"/>
                  </a:cubicBezTo>
                  <a:cubicBezTo>
                    <a:pt x="130222" y="364888"/>
                    <a:pt x="133198" y="381000"/>
                    <a:pt x="138278" y="396240"/>
                  </a:cubicBezTo>
                  <a:cubicBezTo>
                    <a:pt x="123038" y="411480"/>
                    <a:pt x="113005" y="435144"/>
                    <a:pt x="92558" y="441960"/>
                  </a:cubicBezTo>
                  <a:cubicBezTo>
                    <a:pt x="43790" y="458216"/>
                    <a:pt x="39726" y="405384"/>
                    <a:pt x="31598" y="381000"/>
                  </a:cubicBezTo>
                  <a:cubicBezTo>
                    <a:pt x="43365" y="263331"/>
                    <a:pt x="0" y="228786"/>
                    <a:pt x="92558" y="213360"/>
                  </a:cubicBezTo>
                  <a:cubicBezTo>
                    <a:pt x="107591" y="210855"/>
                    <a:pt x="97638" y="231140"/>
                    <a:pt x="107798" y="228600"/>
                  </a:cubicBezTo>
                  <a:close/>
                </a:path>
              </a:pathLst>
            </a:custGeom>
            <a:solidFill>
              <a:schemeClr val="tx2">
                <a:lumMod val="1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sp>
          <p:nvSpPr>
            <p:cNvPr id="51" name="TextBox 50"/>
            <p:cNvSpPr txBox="1"/>
            <p:nvPr/>
          </p:nvSpPr>
          <p:spPr>
            <a:xfrm>
              <a:off x="3500430" y="3273982"/>
              <a:ext cx="714380" cy="369332"/>
            </a:xfrm>
            <a:prstGeom prst="rect">
              <a:avLst/>
            </a:prstGeom>
            <a:noFill/>
          </p:spPr>
          <p:txBody>
            <a:bodyPr wrap="square" rtlCol="0">
              <a:spAutoFit/>
            </a:bodyPr>
            <a:lstStyle/>
            <a:p>
              <a:r>
                <a:rPr lang="en-US" dirty="0" smtClean="0">
                  <a:solidFill>
                    <a:srgbClr val="FFFF00"/>
                  </a:solidFill>
                </a:rPr>
                <a:t>W</a:t>
              </a:r>
              <a:r>
                <a:rPr lang="en-US" dirty="0" smtClean="0"/>
                <a:t> </a:t>
              </a:r>
              <a:endParaRPr lang="en-US" dirty="0"/>
            </a:p>
          </p:txBody>
        </p:sp>
        <p:cxnSp>
          <p:nvCxnSpPr>
            <p:cNvPr id="54" name="Straight Connector 53"/>
            <p:cNvCxnSpPr/>
            <p:nvPr/>
          </p:nvCxnSpPr>
          <p:spPr>
            <a:xfrm flipV="1">
              <a:off x="616934" y="6145233"/>
              <a:ext cx="8312784" cy="3655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1015604" y="4266898"/>
              <a:ext cx="3786215"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6822297" y="5322107"/>
              <a:ext cx="1571636" cy="7143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710416" y="6202940"/>
              <a:ext cx="1928825" cy="369332"/>
            </a:xfrm>
            <a:prstGeom prst="rect">
              <a:avLst/>
            </a:prstGeom>
            <a:noFill/>
          </p:spPr>
          <p:txBody>
            <a:bodyPr wrap="square" rtlCol="0">
              <a:spAutoFit/>
            </a:bodyPr>
            <a:lstStyle/>
            <a:p>
              <a:r>
                <a:rPr lang="en-US" dirty="0" smtClean="0">
                  <a:solidFill>
                    <a:srgbClr val="FFFF00"/>
                  </a:solidFill>
                </a:rPr>
                <a:t>Datum line </a:t>
              </a:r>
              <a:endParaRPr lang="en-US" dirty="0">
                <a:solidFill>
                  <a:srgbClr val="FFFF00"/>
                </a:solidFill>
              </a:endParaRPr>
            </a:p>
          </p:txBody>
        </p:sp>
        <p:sp>
          <p:nvSpPr>
            <p:cNvPr id="64" name="TextBox 63"/>
            <p:cNvSpPr txBox="1"/>
            <p:nvPr/>
          </p:nvSpPr>
          <p:spPr>
            <a:xfrm>
              <a:off x="1071538" y="3357562"/>
              <a:ext cx="1000132" cy="369332"/>
            </a:xfrm>
            <a:prstGeom prst="rect">
              <a:avLst/>
            </a:prstGeom>
            <a:noFill/>
          </p:spPr>
          <p:txBody>
            <a:bodyPr wrap="square" rtlCol="0">
              <a:spAutoFit/>
            </a:bodyPr>
            <a:lstStyle/>
            <a:p>
              <a:r>
                <a:rPr lang="en-US" dirty="0" smtClean="0">
                  <a:solidFill>
                    <a:srgbClr val="FFFF00"/>
                  </a:solidFill>
                </a:rPr>
                <a:t>Z1</a:t>
              </a:r>
              <a:r>
                <a:rPr lang="en-US" dirty="0" smtClean="0"/>
                <a:t> </a:t>
              </a:r>
              <a:endParaRPr lang="en-US" dirty="0"/>
            </a:p>
          </p:txBody>
        </p:sp>
        <p:sp>
          <p:nvSpPr>
            <p:cNvPr id="65" name="TextBox 64"/>
            <p:cNvSpPr txBox="1"/>
            <p:nvPr/>
          </p:nvSpPr>
          <p:spPr>
            <a:xfrm>
              <a:off x="7715272" y="5429264"/>
              <a:ext cx="785818" cy="369332"/>
            </a:xfrm>
            <a:prstGeom prst="rect">
              <a:avLst/>
            </a:prstGeom>
            <a:noFill/>
          </p:spPr>
          <p:txBody>
            <a:bodyPr wrap="square" rtlCol="0">
              <a:spAutoFit/>
            </a:bodyPr>
            <a:lstStyle/>
            <a:p>
              <a:r>
                <a:rPr lang="en-US" dirty="0" smtClean="0">
                  <a:solidFill>
                    <a:srgbClr val="FFFF00"/>
                  </a:solidFill>
                </a:rPr>
                <a:t>Z2</a:t>
              </a:r>
              <a:r>
                <a:rPr lang="en-US" dirty="0" smtClean="0"/>
                <a:t> </a:t>
              </a:r>
              <a:endParaRPr lang="en-US" dirty="0"/>
            </a:p>
          </p:txBody>
        </p:sp>
        <p:cxnSp>
          <p:nvCxnSpPr>
            <p:cNvPr id="69" name="Straight Connector 68"/>
            <p:cNvCxnSpPr/>
            <p:nvPr/>
          </p:nvCxnSpPr>
          <p:spPr>
            <a:xfrm>
              <a:off x="876708" y="2428868"/>
              <a:ext cx="1857388" cy="1588"/>
            </a:xfrm>
            <a:prstGeom prst="line">
              <a:avLst/>
            </a:prstGeom>
            <a:ln>
              <a:solidFill>
                <a:schemeClr val="accent3">
                  <a:lumMod val="40000"/>
                  <a:lumOff val="6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929322" y="4572008"/>
              <a:ext cx="1857388" cy="1588"/>
            </a:xfrm>
            <a:prstGeom prst="line">
              <a:avLst/>
            </a:prstGeom>
            <a:ln>
              <a:solidFill>
                <a:schemeClr val="accent3">
                  <a:lumMod val="40000"/>
                  <a:lumOff val="6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71472" y="1500174"/>
              <a:ext cx="1214446" cy="461665"/>
            </a:xfrm>
            <a:prstGeom prst="rect">
              <a:avLst/>
            </a:prstGeom>
            <a:noFill/>
          </p:spPr>
          <p:txBody>
            <a:bodyPr wrap="square" rtlCol="0">
              <a:spAutoFit/>
            </a:bodyPr>
            <a:lstStyle/>
            <a:p>
              <a:r>
                <a:rPr lang="en-US" sz="2400" b="1" dirty="0" smtClean="0">
                  <a:solidFill>
                    <a:srgbClr val="FFFF00"/>
                  </a:solidFill>
                </a:rPr>
                <a:t>Inlet </a:t>
              </a:r>
              <a:endParaRPr lang="en-US" b="1" dirty="0">
                <a:solidFill>
                  <a:srgbClr val="FFFF00"/>
                </a:solidFill>
              </a:endParaRPr>
            </a:p>
          </p:txBody>
        </p:sp>
        <p:sp>
          <p:nvSpPr>
            <p:cNvPr id="76" name="TextBox 75"/>
            <p:cNvSpPr txBox="1"/>
            <p:nvPr/>
          </p:nvSpPr>
          <p:spPr>
            <a:xfrm>
              <a:off x="6505156" y="3643652"/>
              <a:ext cx="1495869" cy="630869"/>
            </a:xfrm>
            <a:prstGeom prst="rect">
              <a:avLst/>
            </a:prstGeom>
            <a:noFill/>
          </p:spPr>
          <p:txBody>
            <a:bodyPr wrap="square" rtlCol="0">
              <a:spAutoFit/>
            </a:bodyPr>
            <a:lstStyle/>
            <a:p>
              <a:r>
                <a:rPr lang="en-US" sz="2400" b="1" dirty="0" smtClean="0">
                  <a:solidFill>
                    <a:srgbClr val="FFFF00"/>
                  </a:solidFill>
                </a:rPr>
                <a:t>Outlet  </a:t>
              </a:r>
              <a:endParaRPr lang="en-US" b="1" dirty="0">
                <a:solidFill>
                  <a:srgbClr val="FFFF00"/>
                </a:solidFill>
              </a:endParaRPr>
            </a:p>
          </p:txBody>
        </p:sp>
      </p:grpSp>
      <p:sp>
        <p:nvSpPr>
          <p:cNvPr id="85" name="TextBox 84"/>
          <p:cNvSpPr txBox="1"/>
          <p:nvPr/>
        </p:nvSpPr>
        <p:spPr>
          <a:xfrm>
            <a:off x="500034" y="1357298"/>
            <a:ext cx="3000364" cy="461665"/>
          </a:xfrm>
          <a:prstGeom prst="rect">
            <a:avLst/>
          </a:prstGeom>
          <a:noFill/>
        </p:spPr>
        <p:txBody>
          <a:bodyPr wrap="square" rtlCol="0">
            <a:spAutoFit/>
          </a:bodyPr>
          <a:lstStyle/>
          <a:p>
            <a:r>
              <a:rPr lang="en-US" sz="2400" b="1" dirty="0" smtClean="0">
                <a:solidFill>
                  <a:srgbClr val="FFFF00"/>
                </a:solidFill>
              </a:rPr>
              <a:t>Specific Enthalpy </a:t>
            </a:r>
            <a:endParaRPr lang="en-US" sz="16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80">
                                          <p:stCondLst>
                                            <p:cond delay="0"/>
                                          </p:stCondLst>
                                        </p:cTn>
                                        <p:tgtEl>
                                          <p:spTgt spid="77"/>
                                        </p:tgtEl>
                                      </p:cBhvr>
                                    </p:animEffect>
                                    <p:anim calcmode="lin" valueType="num">
                                      <p:cBhvr>
                                        <p:cTn id="8" dur="1822"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7"/>
                                        </p:tgtEl>
                                        <p:attrNameLst>
                                          <p:attrName>ppt_y</p:attrName>
                                        </p:attrNameLst>
                                      </p:cBhvr>
                                      <p:tavLst>
                                        <p:tav tm="0" fmla="#ppt_y-sin(pi*$)/81">
                                          <p:val>
                                            <p:fltVal val="0"/>
                                          </p:val>
                                        </p:tav>
                                        <p:tav tm="100000">
                                          <p:val>
                                            <p:fltVal val="1"/>
                                          </p:val>
                                        </p:tav>
                                      </p:tavLst>
                                    </p:anim>
                                    <p:animScale>
                                      <p:cBhvr>
                                        <p:cTn id="13" dur="26">
                                          <p:stCondLst>
                                            <p:cond delay="650"/>
                                          </p:stCondLst>
                                        </p:cTn>
                                        <p:tgtEl>
                                          <p:spTgt spid="77"/>
                                        </p:tgtEl>
                                      </p:cBhvr>
                                      <p:to x="100000" y="60000"/>
                                    </p:animScale>
                                    <p:animScale>
                                      <p:cBhvr>
                                        <p:cTn id="14" dur="166" decel="50000">
                                          <p:stCondLst>
                                            <p:cond delay="676"/>
                                          </p:stCondLst>
                                        </p:cTn>
                                        <p:tgtEl>
                                          <p:spTgt spid="77"/>
                                        </p:tgtEl>
                                      </p:cBhvr>
                                      <p:to x="100000" y="100000"/>
                                    </p:animScale>
                                    <p:animScale>
                                      <p:cBhvr>
                                        <p:cTn id="15" dur="26">
                                          <p:stCondLst>
                                            <p:cond delay="1312"/>
                                          </p:stCondLst>
                                        </p:cTn>
                                        <p:tgtEl>
                                          <p:spTgt spid="77"/>
                                        </p:tgtEl>
                                      </p:cBhvr>
                                      <p:to x="100000" y="80000"/>
                                    </p:animScale>
                                    <p:animScale>
                                      <p:cBhvr>
                                        <p:cTn id="16" dur="166" decel="50000">
                                          <p:stCondLst>
                                            <p:cond delay="1338"/>
                                          </p:stCondLst>
                                        </p:cTn>
                                        <p:tgtEl>
                                          <p:spTgt spid="77"/>
                                        </p:tgtEl>
                                      </p:cBhvr>
                                      <p:to x="100000" y="100000"/>
                                    </p:animScale>
                                    <p:animScale>
                                      <p:cBhvr>
                                        <p:cTn id="17" dur="26">
                                          <p:stCondLst>
                                            <p:cond delay="1642"/>
                                          </p:stCondLst>
                                        </p:cTn>
                                        <p:tgtEl>
                                          <p:spTgt spid="77"/>
                                        </p:tgtEl>
                                      </p:cBhvr>
                                      <p:to x="100000" y="90000"/>
                                    </p:animScale>
                                    <p:animScale>
                                      <p:cBhvr>
                                        <p:cTn id="18" dur="166" decel="50000">
                                          <p:stCondLst>
                                            <p:cond delay="1668"/>
                                          </p:stCondLst>
                                        </p:cTn>
                                        <p:tgtEl>
                                          <p:spTgt spid="77"/>
                                        </p:tgtEl>
                                      </p:cBhvr>
                                      <p:to x="100000" y="100000"/>
                                    </p:animScale>
                                    <p:animScale>
                                      <p:cBhvr>
                                        <p:cTn id="19" dur="26">
                                          <p:stCondLst>
                                            <p:cond delay="1808"/>
                                          </p:stCondLst>
                                        </p:cTn>
                                        <p:tgtEl>
                                          <p:spTgt spid="77"/>
                                        </p:tgtEl>
                                      </p:cBhvr>
                                      <p:to x="100000" y="95000"/>
                                    </p:animScale>
                                    <p:animScale>
                                      <p:cBhvr>
                                        <p:cTn id="20" dur="166" decel="50000">
                                          <p:stCondLst>
                                            <p:cond delay="1834"/>
                                          </p:stCondLst>
                                        </p:cTn>
                                        <p:tgtEl>
                                          <p:spTgt spid="7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85"/>
                                        </p:tgtEl>
                                        <p:attrNameLst>
                                          <p:attrName>style.visibility</p:attrName>
                                        </p:attrNameLst>
                                      </p:cBhvr>
                                      <p:to>
                                        <p:strVal val="visible"/>
                                      </p:to>
                                    </p:set>
                                    <p:animScale>
                                      <p:cBhvr>
                                        <p:cTn id="25"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85"/>
                                        </p:tgtEl>
                                        <p:attrNameLst>
                                          <p:attrName>ppt_x</p:attrName>
                                          <p:attrName>ppt_y</p:attrName>
                                        </p:attrNameLst>
                                      </p:cBhvr>
                                    </p:animMotion>
                                    <p:animEffect transition="in" filter="fade">
                                      <p:cBhvr>
                                        <p:cTn id="27"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338"/>
            <a:ext cx="8229600" cy="1143000"/>
          </a:xfrm>
        </p:spPr>
        <p:txBody>
          <a:bodyPr/>
          <a:lstStyle/>
          <a:p>
            <a:pPr algn="ctr"/>
            <a:r>
              <a:rPr lang="en-US" b="1" dirty="0" smtClean="0">
                <a:solidFill>
                  <a:schemeClr val="bg2">
                    <a:lumMod val="60000"/>
                    <a:lumOff val="40000"/>
                  </a:schemeClr>
                </a:solidFill>
              </a:rPr>
              <a:t>Heat Transfer  </a:t>
            </a:r>
            <a:endParaRPr lang="en-US" b="1" dirty="0">
              <a:solidFill>
                <a:schemeClr val="bg2">
                  <a:lumMod val="60000"/>
                  <a:lumOff val="40000"/>
                </a:schemeClr>
              </a:solidFill>
            </a:endParaRPr>
          </a:p>
        </p:txBody>
      </p:sp>
      <p:sp>
        <p:nvSpPr>
          <p:cNvPr id="3" name="Content Placeholder 2"/>
          <p:cNvSpPr>
            <a:spLocks noGrp="1"/>
          </p:cNvSpPr>
          <p:nvPr>
            <p:ph idx="1"/>
          </p:nvPr>
        </p:nvSpPr>
        <p:spPr>
          <a:xfrm>
            <a:off x="457200" y="928670"/>
            <a:ext cx="8229600" cy="4389120"/>
          </a:xfrm>
        </p:spPr>
        <p:txBody>
          <a:bodyPr/>
          <a:lstStyle/>
          <a:p>
            <a:r>
              <a:rPr lang="en-US" dirty="0" smtClean="0"/>
              <a:t>Heat is the form of energy that can be transfer from one system to another  as a result of temperature difference.</a:t>
            </a:r>
            <a:endParaRPr lang="en-US" dirty="0"/>
          </a:p>
        </p:txBody>
      </p:sp>
      <p:pic>
        <p:nvPicPr>
          <p:cNvPr id="4" name="Picture 4" descr="FG04_010"/>
          <p:cNvPicPr>
            <a:picLocks noChangeAspect="1" noChangeArrowheads="1"/>
          </p:cNvPicPr>
          <p:nvPr/>
        </p:nvPicPr>
        <p:blipFill>
          <a:blip r:embed="rId2"/>
          <a:srcRect l="9010" t="7706" r="10024" b="7533"/>
          <a:stretch>
            <a:fillRect/>
          </a:stretch>
        </p:blipFill>
        <p:spPr bwMode="auto">
          <a:xfrm>
            <a:off x="3714744" y="2714620"/>
            <a:ext cx="5114311" cy="35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5" descr="theory_stove"/>
          <p:cNvPicPr>
            <a:picLocks noChangeAspect="1" noChangeArrowheads="1"/>
          </p:cNvPicPr>
          <p:nvPr/>
        </p:nvPicPr>
        <p:blipFill>
          <a:blip r:embed="rId3"/>
          <a:srcRect/>
          <a:stretch>
            <a:fillRect/>
          </a:stretch>
        </p:blipFill>
        <p:spPr bwMode="auto">
          <a:xfrm>
            <a:off x="214282" y="3143248"/>
            <a:ext cx="3071834" cy="2928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Date Placeholder 5"/>
          <p:cNvSpPr>
            <a:spLocks noGrp="1"/>
          </p:cNvSpPr>
          <p:nvPr>
            <p:ph type="dt" sz="half" idx="10"/>
          </p:nvPr>
        </p:nvSpPr>
        <p:spPr/>
        <p:txBody>
          <a:bodyPr/>
          <a:lstStyle/>
          <a:p>
            <a:fld id="{1B1D0A41-083C-459F-9894-007037C5EA98}" type="datetime8">
              <a:rPr lang="en-US" smtClean="0"/>
              <a:pPr/>
              <a:t>3/23/2010 9:26 PM</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0"/>
            <a:ext cx="7772400" cy="1143000"/>
          </a:xfrm>
        </p:spPr>
        <p:txBody>
          <a:bodyPr/>
          <a:lstStyle/>
          <a:p>
            <a:pPr algn="ctr" eaLnBrk="1" hangingPunct="1"/>
            <a:r>
              <a:rPr lang="en-US" sz="4000" b="1" dirty="0" smtClean="0">
                <a:solidFill>
                  <a:schemeClr val="bg2">
                    <a:lumMod val="60000"/>
                    <a:lumOff val="40000"/>
                  </a:schemeClr>
                </a:solidFill>
                <a:latin typeface="Times New Roman" pitchFamily="18" charset="0"/>
              </a:rPr>
              <a:t>Thermal Conduction</a:t>
            </a:r>
            <a:endParaRPr lang="en-GB" sz="4000" b="1" dirty="0" smtClean="0">
              <a:solidFill>
                <a:schemeClr val="bg2">
                  <a:lumMod val="60000"/>
                  <a:lumOff val="40000"/>
                </a:schemeClr>
              </a:solidFill>
              <a:latin typeface="Times New Roman" pitchFamily="18" charset="0"/>
            </a:endParaRPr>
          </a:p>
        </p:txBody>
      </p:sp>
      <p:pic>
        <p:nvPicPr>
          <p:cNvPr id="8195" name="Picture 3" descr="COND"/>
          <p:cNvPicPr>
            <a:picLocks noChangeAspect="1" noChangeArrowheads="1" noCrop="1"/>
          </p:cNvPicPr>
          <p:nvPr/>
        </p:nvPicPr>
        <p:blipFill>
          <a:blip r:embed="rId2"/>
          <a:srcRect/>
          <a:stretch>
            <a:fillRect/>
          </a:stretch>
        </p:blipFill>
        <p:spPr bwMode="auto">
          <a:xfrm>
            <a:off x="285720" y="1428736"/>
            <a:ext cx="7162800" cy="3238500"/>
          </a:xfrm>
          <a:prstGeom prst="rect">
            <a:avLst/>
          </a:prstGeom>
          <a:noFill/>
          <a:ln w="9525">
            <a:noFill/>
            <a:miter lim="800000"/>
            <a:headEnd/>
            <a:tailEnd/>
          </a:ln>
        </p:spPr>
      </p:pic>
      <p:pic>
        <p:nvPicPr>
          <p:cNvPr id="84993" name="Picture 1"/>
          <p:cNvPicPr>
            <a:picLocks noChangeAspect="1" noChangeArrowheads="1"/>
          </p:cNvPicPr>
          <p:nvPr/>
        </p:nvPicPr>
        <p:blipFill>
          <a:blip r:embed="rId3"/>
          <a:srcRect l="6579" t="30868" r="47040" b="29591"/>
          <a:stretch>
            <a:fillRect/>
          </a:stretch>
        </p:blipFill>
        <p:spPr bwMode="auto">
          <a:xfrm>
            <a:off x="4786314" y="3500438"/>
            <a:ext cx="4007442"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Date Placeholder 4"/>
          <p:cNvSpPr>
            <a:spLocks noGrp="1"/>
          </p:cNvSpPr>
          <p:nvPr>
            <p:ph type="dt" sz="half" idx="10"/>
          </p:nvPr>
        </p:nvSpPr>
        <p:spPr/>
        <p:txBody>
          <a:bodyPr/>
          <a:lstStyle/>
          <a:p>
            <a:fld id="{86D07161-636E-4C7D-B8F3-5C8312D946C5}" type="datetime8">
              <a:rPr lang="en-US" smtClean="0"/>
              <a:pPr/>
              <a:t>3/23/2010 9:26 PM</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linds(horizontal)">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4993"/>
                                        </p:tgtEl>
                                        <p:attrNameLst>
                                          <p:attrName>style.visibility</p:attrName>
                                        </p:attrNameLst>
                                      </p:cBhvr>
                                      <p:to>
                                        <p:strVal val="visible"/>
                                      </p:to>
                                    </p:set>
                                    <p:animEffect transition="in" filter="blinds(horizontal)">
                                      <p:cBhvr>
                                        <p:cTn id="12" dur="500"/>
                                        <p:tgtEl>
                                          <p:spTgt spid="84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0"/>
            <a:ext cx="7772400" cy="1143000"/>
          </a:xfrm>
        </p:spPr>
        <p:txBody>
          <a:bodyPr/>
          <a:lstStyle/>
          <a:p>
            <a:pPr algn="ctr" eaLnBrk="1" hangingPunct="1"/>
            <a:r>
              <a:rPr lang="en-US" sz="4000" b="1" dirty="0" smtClean="0">
                <a:solidFill>
                  <a:schemeClr val="bg2">
                    <a:lumMod val="60000"/>
                    <a:lumOff val="40000"/>
                  </a:schemeClr>
                </a:solidFill>
                <a:latin typeface="Times New Roman" pitchFamily="18" charset="0"/>
              </a:rPr>
              <a:t>Thermal Convection</a:t>
            </a:r>
            <a:endParaRPr lang="en-GB" sz="4000" b="1" dirty="0" smtClean="0">
              <a:solidFill>
                <a:schemeClr val="bg2">
                  <a:lumMod val="60000"/>
                  <a:lumOff val="40000"/>
                </a:schemeClr>
              </a:solidFill>
              <a:latin typeface="Times New Roman" pitchFamily="18" charset="0"/>
            </a:endParaRPr>
          </a:p>
        </p:txBody>
      </p:sp>
      <p:pic>
        <p:nvPicPr>
          <p:cNvPr id="9219" name="Picture 3" descr="convection"/>
          <p:cNvPicPr>
            <a:picLocks noChangeAspect="1" noChangeArrowheads="1"/>
          </p:cNvPicPr>
          <p:nvPr/>
        </p:nvPicPr>
        <p:blipFill>
          <a:blip r:embed="rId2"/>
          <a:srcRect/>
          <a:stretch>
            <a:fillRect/>
          </a:stretch>
        </p:blipFill>
        <p:spPr bwMode="auto">
          <a:xfrm>
            <a:off x="685800" y="1371600"/>
            <a:ext cx="3236913" cy="4248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20" name="Picture 4" descr="IMAGE03"/>
          <p:cNvPicPr>
            <a:picLocks noChangeAspect="1" noChangeArrowheads="1"/>
          </p:cNvPicPr>
          <p:nvPr/>
        </p:nvPicPr>
        <p:blipFill>
          <a:blip r:embed="rId3"/>
          <a:srcRect/>
          <a:stretch>
            <a:fillRect/>
          </a:stretch>
        </p:blipFill>
        <p:spPr bwMode="auto">
          <a:xfrm>
            <a:off x="4343400" y="1828800"/>
            <a:ext cx="3662363" cy="38862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77269435-A391-47D7-9EB8-0935172D0B33}" type="datetime8">
              <a:rPr lang="en-US" smtClean="0"/>
              <a:pPr/>
              <a:t>3/23/2010 9:26 PM</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linds(horizontal)">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blinds(horizontal)">
                                      <p:cBhvr>
                                        <p:cTn id="1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4282" y="142852"/>
            <a:ext cx="8229600" cy="1143000"/>
          </a:xfrm>
        </p:spPr>
        <p:txBody>
          <a:bodyPr/>
          <a:lstStyle/>
          <a:p>
            <a:pPr algn="ctr" eaLnBrk="1" hangingPunct="1"/>
            <a:r>
              <a:rPr lang="en-US" sz="4000" b="1" dirty="0" smtClean="0">
                <a:solidFill>
                  <a:schemeClr val="bg2">
                    <a:lumMod val="60000"/>
                    <a:lumOff val="40000"/>
                  </a:schemeClr>
                </a:solidFill>
                <a:latin typeface="Times New Roman" pitchFamily="18" charset="0"/>
              </a:rPr>
              <a:t>Radiation</a:t>
            </a:r>
            <a:endParaRPr lang="en-GB" sz="4000" b="1" dirty="0" smtClean="0">
              <a:solidFill>
                <a:schemeClr val="bg2">
                  <a:lumMod val="60000"/>
                  <a:lumOff val="40000"/>
                </a:schemeClr>
              </a:solidFill>
              <a:latin typeface="Times New Roman" pitchFamily="18" charset="0"/>
            </a:endParaRPr>
          </a:p>
        </p:txBody>
      </p:sp>
      <p:sp>
        <p:nvSpPr>
          <p:cNvPr id="11267" name="Rectangle 3"/>
          <p:cNvSpPr>
            <a:spLocks noGrp="1" noChangeArrowheads="1"/>
          </p:cNvSpPr>
          <p:nvPr>
            <p:ph type="body" idx="1"/>
          </p:nvPr>
        </p:nvSpPr>
        <p:spPr>
          <a:xfrm>
            <a:off x="357158" y="1500174"/>
            <a:ext cx="8229600" cy="1064892"/>
          </a:xfrm>
        </p:spPr>
        <p:txBody>
          <a:bodyPr/>
          <a:lstStyle/>
          <a:p>
            <a:pPr eaLnBrk="1" hangingPunct="1"/>
            <a:r>
              <a:rPr lang="en-US" dirty="0" smtClean="0"/>
              <a:t>Heat transfer by electromagnetic waves</a:t>
            </a:r>
          </a:p>
          <a:p>
            <a:pPr eaLnBrk="1" hangingPunct="1"/>
            <a:r>
              <a:rPr lang="en-US" dirty="0" smtClean="0"/>
              <a:t>Does not need a material medium</a:t>
            </a:r>
          </a:p>
        </p:txBody>
      </p:sp>
      <p:pic>
        <p:nvPicPr>
          <p:cNvPr id="4" name="Picture 4" descr="FG04_010"/>
          <p:cNvPicPr>
            <a:picLocks noChangeAspect="1" noChangeArrowheads="1"/>
          </p:cNvPicPr>
          <p:nvPr/>
        </p:nvPicPr>
        <p:blipFill>
          <a:blip r:embed="rId2"/>
          <a:srcRect l="9010" t="21190" r="10024" b="7534"/>
          <a:stretch>
            <a:fillRect/>
          </a:stretch>
        </p:blipFill>
        <p:spPr bwMode="auto">
          <a:xfrm>
            <a:off x="3286116" y="2571744"/>
            <a:ext cx="4500594"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785786" y="5643578"/>
            <a:ext cx="5143536" cy="830997"/>
          </a:xfrm>
          <a:prstGeom prst="rect">
            <a:avLst/>
          </a:prstGeom>
        </p:spPr>
        <p:txBody>
          <a:bodyPr wrap="square">
            <a:spAutoFit/>
          </a:bodyPr>
          <a:lstStyle/>
          <a:p>
            <a:r>
              <a:rPr lang="en-US" sz="2400" b="1" dirty="0" smtClean="0">
                <a:solidFill>
                  <a:srgbClr val="FFFF00"/>
                </a:solidFill>
              </a:rPr>
              <a:t>Black body</a:t>
            </a:r>
            <a:r>
              <a:rPr lang="en-US" sz="2400" dirty="0" smtClean="0"/>
              <a:t>: perfect absorber </a:t>
            </a:r>
            <a:r>
              <a:rPr lang="en-US" sz="2400" dirty="0" smtClean="0">
                <a:sym typeface="Wingdings" pitchFamily="2" charset="2"/>
              </a:rPr>
              <a:t> perfect emitter (at all wavelengths)</a:t>
            </a:r>
            <a:endParaRPr lang="en-GB" sz="2400" dirty="0" smtClean="0"/>
          </a:p>
        </p:txBody>
      </p:sp>
      <p:sp>
        <p:nvSpPr>
          <p:cNvPr id="6" name="Date Placeholder 5"/>
          <p:cNvSpPr>
            <a:spLocks noGrp="1"/>
          </p:cNvSpPr>
          <p:nvPr>
            <p:ph type="dt" sz="half" idx="10"/>
          </p:nvPr>
        </p:nvSpPr>
        <p:spPr/>
        <p:txBody>
          <a:bodyPr/>
          <a:lstStyle/>
          <a:p>
            <a:fld id="{CF9A37CA-AE94-40A4-A1FC-DE424BD45F6F}" type="datetime8">
              <a:rPr lang="en-US" smtClean="0"/>
              <a:pPr/>
              <a:t>3/23/2010 9:26 PM</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800" decel="100000"/>
                                        <p:tgtEl>
                                          <p:spTgt spid="11267">
                                            <p:txEl>
                                              <p:pRg st="0" end="0"/>
                                            </p:txEl>
                                          </p:spTgt>
                                        </p:tgtEl>
                                      </p:cBhvr>
                                    </p:animEffect>
                                    <p:anim calcmode="lin" valueType="num">
                                      <p:cBhvr>
                                        <p:cTn id="8" dur="800" decel="100000" fill="hold"/>
                                        <p:tgtEl>
                                          <p:spTgt spid="1126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126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126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26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26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iterate type="lt">
                                    <p:tmPct val="0"/>
                                  </p:iterate>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2571736" y="142852"/>
            <a:ext cx="4286280" cy="646331"/>
          </a:xfrm>
          <a:prstGeom prst="rect">
            <a:avLst/>
          </a:prstGeom>
          <a:noFill/>
          <a:ln w="9525">
            <a:noFill/>
            <a:miter lim="800000"/>
            <a:headEnd/>
            <a:tailEnd/>
          </a:ln>
          <a:effectLst/>
        </p:spPr>
        <p:txBody>
          <a:bodyPr wrap="square">
            <a:spAutoFit/>
          </a:bodyPr>
          <a:lstStyle/>
          <a:p>
            <a:pPr>
              <a:spcBef>
                <a:spcPct val="50000"/>
              </a:spcBef>
            </a:pPr>
            <a:r>
              <a:rPr lang="en-US" sz="3600" b="1" dirty="0" smtClean="0">
                <a:solidFill>
                  <a:schemeClr val="bg2">
                    <a:lumMod val="40000"/>
                    <a:lumOff val="60000"/>
                  </a:schemeClr>
                </a:solidFill>
                <a:latin typeface="Comic Sans MS" pitchFamily="66" charset="0"/>
              </a:rPr>
              <a:t>HEAT &amp; WORK</a:t>
            </a:r>
            <a:endParaRPr lang="en-US" sz="3600" b="1" dirty="0">
              <a:solidFill>
                <a:schemeClr val="bg2">
                  <a:lumMod val="40000"/>
                  <a:lumOff val="60000"/>
                </a:schemeClr>
              </a:solidFill>
              <a:latin typeface="Comic Sans MS" pitchFamily="66" charset="0"/>
            </a:endParaRPr>
          </a:p>
        </p:txBody>
      </p:sp>
      <p:grpSp>
        <p:nvGrpSpPr>
          <p:cNvPr id="8" name="Group 7"/>
          <p:cNvGrpSpPr/>
          <p:nvPr/>
        </p:nvGrpSpPr>
        <p:grpSpPr>
          <a:xfrm>
            <a:off x="357158" y="785794"/>
            <a:ext cx="2667000" cy="3155414"/>
            <a:chOff x="785786" y="2000240"/>
            <a:chExt cx="2667000" cy="3155414"/>
          </a:xfrm>
        </p:grpSpPr>
        <p:pic>
          <p:nvPicPr>
            <p:cNvPr id="6" name="Picture 2" descr="C:\Documents and Settings\kashif\Desktop\thermo dynamics\Temperature - Wikipedia, the free encyclopedia_files\Thermally_Agitated_Molecule.gif">
              <a:hlinkClick r:id="rId3" tooltip="Heating a body, such as a segment of protein alpha helix (above), tends to cause its atoms to vibrate more, and to cause it to expand or change phase."/>
            </p:cNvPr>
            <p:cNvPicPr>
              <a:picLocks noChangeAspect="1" noChangeArrowheads="1" noCrop="1"/>
            </p:cNvPicPr>
            <p:nvPr/>
          </p:nvPicPr>
          <p:blipFill>
            <a:blip r:embed="rId4"/>
            <a:srcRect/>
            <a:stretch>
              <a:fillRect/>
            </a:stretch>
          </p:blipFill>
          <p:spPr bwMode="auto">
            <a:xfrm>
              <a:off x="785786" y="2000240"/>
              <a:ext cx="26670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1071538" y="4786322"/>
              <a:ext cx="2143140" cy="369332"/>
            </a:xfrm>
            <a:prstGeom prst="rect">
              <a:avLst/>
            </a:prstGeom>
            <a:noFill/>
          </p:spPr>
          <p:txBody>
            <a:bodyPr wrap="square" rtlCol="0">
              <a:spAutoFit/>
            </a:bodyPr>
            <a:lstStyle/>
            <a:p>
              <a:r>
                <a:rPr lang="en-US" b="1" dirty="0" smtClean="0">
                  <a:solidFill>
                    <a:schemeClr val="bg1"/>
                  </a:solidFill>
                </a:rPr>
                <a:t>Intrinsic Energy </a:t>
              </a:r>
              <a:endParaRPr lang="en-US" b="1" dirty="0">
                <a:solidFill>
                  <a:schemeClr val="bg1"/>
                </a:solidFill>
              </a:endParaRPr>
            </a:p>
          </p:txBody>
        </p:sp>
      </p:grpSp>
      <p:sp>
        <p:nvSpPr>
          <p:cNvPr id="10" name="TextBox 9"/>
          <p:cNvSpPr txBox="1"/>
          <p:nvPr/>
        </p:nvSpPr>
        <p:spPr>
          <a:xfrm>
            <a:off x="6786578" y="214290"/>
            <a:ext cx="1500198" cy="584775"/>
          </a:xfrm>
          <a:prstGeom prst="rect">
            <a:avLst/>
          </a:prstGeom>
          <a:noFill/>
        </p:spPr>
        <p:txBody>
          <a:bodyPr wrap="square" rtlCol="0">
            <a:spAutoFit/>
          </a:bodyPr>
          <a:lstStyle/>
          <a:p>
            <a:r>
              <a:rPr lang="en-US" sz="3200" b="1" dirty="0" smtClean="0">
                <a:solidFill>
                  <a:srgbClr val="FFFF00"/>
                </a:solidFill>
              </a:rPr>
              <a:t>Q &amp; W</a:t>
            </a:r>
            <a:endParaRPr lang="en-US" sz="3200" b="1" dirty="0">
              <a:solidFill>
                <a:srgbClr val="FFFF00"/>
              </a:solidFill>
            </a:endParaRPr>
          </a:p>
        </p:txBody>
      </p:sp>
      <p:grpSp>
        <p:nvGrpSpPr>
          <p:cNvPr id="14" name="Group 13"/>
          <p:cNvGrpSpPr/>
          <p:nvPr/>
        </p:nvGrpSpPr>
        <p:grpSpPr>
          <a:xfrm>
            <a:off x="3214678" y="2610145"/>
            <a:ext cx="3427645" cy="2176177"/>
            <a:chOff x="5000628" y="3357562"/>
            <a:chExt cx="3427645" cy="2176177"/>
          </a:xfrm>
        </p:grpSpPr>
        <p:pic>
          <p:nvPicPr>
            <p:cNvPr id="1026" name="Picture 2"/>
            <p:cNvPicPr>
              <a:picLocks noChangeAspect="1" noChangeArrowheads="1"/>
            </p:cNvPicPr>
            <p:nvPr/>
          </p:nvPicPr>
          <p:blipFill>
            <a:blip r:embed="rId5"/>
            <a:srcRect/>
            <a:stretch>
              <a:fillRect/>
            </a:stretch>
          </p:blipFill>
          <p:spPr bwMode="auto">
            <a:xfrm>
              <a:off x="5143504" y="3357562"/>
              <a:ext cx="3284769" cy="1690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p:cNvSpPr txBox="1"/>
            <p:nvPr/>
          </p:nvSpPr>
          <p:spPr>
            <a:xfrm>
              <a:off x="5000628" y="5072074"/>
              <a:ext cx="1643074" cy="461665"/>
            </a:xfrm>
            <a:prstGeom prst="rect">
              <a:avLst/>
            </a:prstGeom>
            <a:noFill/>
          </p:spPr>
          <p:txBody>
            <a:bodyPr wrap="square" rtlCol="0">
              <a:spAutoFit/>
            </a:bodyPr>
            <a:lstStyle/>
            <a:p>
              <a:r>
                <a:rPr lang="en-US" sz="2400" b="1" dirty="0" smtClean="0">
                  <a:solidFill>
                    <a:srgbClr val="FFFF00"/>
                  </a:solidFill>
                </a:rPr>
                <a:t>W = F . S</a:t>
              </a:r>
              <a:endParaRPr lang="en-US" sz="2400" b="1" dirty="0">
                <a:solidFill>
                  <a:srgbClr val="FFFF00"/>
                </a:solidFill>
              </a:endParaRPr>
            </a:p>
          </p:txBody>
        </p:sp>
      </p:grpSp>
      <p:pic>
        <p:nvPicPr>
          <p:cNvPr id="1028" name="Picture 4"/>
          <p:cNvPicPr>
            <a:picLocks noChangeAspect="1" noChangeArrowheads="1"/>
          </p:cNvPicPr>
          <p:nvPr/>
        </p:nvPicPr>
        <p:blipFill>
          <a:blip r:embed="rId6"/>
          <a:srcRect l="1861" t="10909" r="3210" b="7272"/>
          <a:stretch>
            <a:fillRect/>
          </a:stretch>
        </p:blipFill>
        <p:spPr bwMode="auto">
          <a:xfrm>
            <a:off x="4929190" y="1000108"/>
            <a:ext cx="3857652" cy="1357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xtBox 15"/>
          <p:cNvSpPr txBox="1"/>
          <p:nvPr/>
        </p:nvSpPr>
        <p:spPr>
          <a:xfrm>
            <a:off x="142844" y="4786322"/>
            <a:ext cx="5072066" cy="1200329"/>
          </a:xfrm>
          <a:prstGeom prst="rect">
            <a:avLst/>
          </a:prstGeom>
          <a:noFill/>
        </p:spPr>
        <p:txBody>
          <a:bodyPr wrap="square" rtlCol="0">
            <a:spAutoFit/>
          </a:bodyPr>
          <a:lstStyle/>
          <a:p>
            <a:pPr>
              <a:buFont typeface="Arial" pitchFamily="34" charset="0"/>
              <a:buChar char="•"/>
            </a:pPr>
            <a:r>
              <a:rPr lang="en-US" dirty="0" smtClean="0"/>
              <a:t>Work is organized form of energy</a:t>
            </a:r>
          </a:p>
          <a:p>
            <a:pPr>
              <a:buFont typeface="Arial" pitchFamily="34" charset="0"/>
              <a:buChar char="•"/>
            </a:pPr>
            <a:r>
              <a:rPr lang="en-US" dirty="0" smtClean="0"/>
              <a:t>Energy can transfer  in two forms  heat &amp; work.</a:t>
            </a:r>
          </a:p>
          <a:p>
            <a:pPr>
              <a:buFont typeface="Arial" pitchFamily="34" charset="0"/>
              <a:buChar char="•"/>
            </a:pPr>
            <a:r>
              <a:rPr lang="en-US" dirty="0" smtClean="0"/>
              <a:t>Total change of system energy is their sum.</a:t>
            </a:r>
          </a:p>
          <a:p>
            <a:endParaRPr lang="en-US" dirty="0"/>
          </a:p>
        </p:txBody>
      </p:sp>
      <p:sp>
        <p:nvSpPr>
          <p:cNvPr id="12" name="Date Placeholder 11"/>
          <p:cNvSpPr>
            <a:spLocks noGrp="1"/>
          </p:cNvSpPr>
          <p:nvPr>
            <p:ph type="dt" sz="half" idx="10"/>
          </p:nvPr>
        </p:nvSpPr>
        <p:spPr/>
        <p:txBody>
          <a:bodyPr/>
          <a:lstStyle/>
          <a:p>
            <a:fld id="{205184B8-72A7-42F0-B479-E83127407D8E}" type="datetime8">
              <a:rPr lang="en-US" smtClean="0"/>
              <a:pPr/>
              <a:t>3/23/2010 9:26 PM</a:t>
            </a:fld>
            <a:endParaRPr lang="en-US"/>
          </a:p>
        </p:txBody>
      </p:sp>
      <p:pic>
        <p:nvPicPr>
          <p:cNvPr id="16386" name="Picture 2" descr="http://www3.interscience.wiley.com:8100/legacy/college/boyer/0471661791/reviews/thermo/car_efficiency.gif"/>
          <p:cNvPicPr>
            <a:picLocks noChangeAspect="1" noChangeArrowheads="1"/>
          </p:cNvPicPr>
          <p:nvPr/>
        </p:nvPicPr>
        <p:blipFill>
          <a:blip r:embed="rId7"/>
          <a:srcRect/>
          <a:stretch>
            <a:fillRect/>
          </a:stretch>
        </p:blipFill>
        <p:spPr bwMode="auto">
          <a:xfrm>
            <a:off x="5048280" y="4429132"/>
            <a:ext cx="3810000" cy="2095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ox(i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wipe(down)">
                                      <p:cBhvr>
                                        <p:cTn id="30" dur="580">
                                          <p:stCondLst>
                                            <p:cond delay="0"/>
                                          </p:stCondLst>
                                        </p:cTn>
                                        <p:tgtEl>
                                          <p:spTgt spid="1028"/>
                                        </p:tgtEl>
                                      </p:cBhvr>
                                    </p:animEffect>
                                    <p:anim calcmode="lin" valueType="num">
                                      <p:cBhvr>
                                        <p:cTn id="31"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36" dur="26">
                                          <p:stCondLst>
                                            <p:cond delay="650"/>
                                          </p:stCondLst>
                                        </p:cTn>
                                        <p:tgtEl>
                                          <p:spTgt spid="1028"/>
                                        </p:tgtEl>
                                      </p:cBhvr>
                                      <p:to x="100000" y="60000"/>
                                    </p:animScale>
                                    <p:animScale>
                                      <p:cBhvr>
                                        <p:cTn id="37" dur="166" decel="50000">
                                          <p:stCondLst>
                                            <p:cond delay="676"/>
                                          </p:stCondLst>
                                        </p:cTn>
                                        <p:tgtEl>
                                          <p:spTgt spid="1028"/>
                                        </p:tgtEl>
                                      </p:cBhvr>
                                      <p:to x="100000" y="100000"/>
                                    </p:animScale>
                                    <p:animScale>
                                      <p:cBhvr>
                                        <p:cTn id="38" dur="26">
                                          <p:stCondLst>
                                            <p:cond delay="1312"/>
                                          </p:stCondLst>
                                        </p:cTn>
                                        <p:tgtEl>
                                          <p:spTgt spid="1028"/>
                                        </p:tgtEl>
                                      </p:cBhvr>
                                      <p:to x="100000" y="80000"/>
                                    </p:animScale>
                                    <p:animScale>
                                      <p:cBhvr>
                                        <p:cTn id="39" dur="166" decel="50000">
                                          <p:stCondLst>
                                            <p:cond delay="1338"/>
                                          </p:stCondLst>
                                        </p:cTn>
                                        <p:tgtEl>
                                          <p:spTgt spid="1028"/>
                                        </p:tgtEl>
                                      </p:cBhvr>
                                      <p:to x="100000" y="100000"/>
                                    </p:animScale>
                                    <p:animScale>
                                      <p:cBhvr>
                                        <p:cTn id="40" dur="26">
                                          <p:stCondLst>
                                            <p:cond delay="1642"/>
                                          </p:stCondLst>
                                        </p:cTn>
                                        <p:tgtEl>
                                          <p:spTgt spid="1028"/>
                                        </p:tgtEl>
                                      </p:cBhvr>
                                      <p:to x="100000" y="90000"/>
                                    </p:animScale>
                                    <p:animScale>
                                      <p:cBhvr>
                                        <p:cTn id="41" dur="166" decel="50000">
                                          <p:stCondLst>
                                            <p:cond delay="1668"/>
                                          </p:stCondLst>
                                        </p:cTn>
                                        <p:tgtEl>
                                          <p:spTgt spid="1028"/>
                                        </p:tgtEl>
                                      </p:cBhvr>
                                      <p:to x="100000" y="100000"/>
                                    </p:animScale>
                                    <p:animScale>
                                      <p:cBhvr>
                                        <p:cTn id="42" dur="26">
                                          <p:stCondLst>
                                            <p:cond delay="1808"/>
                                          </p:stCondLst>
                                        </p:cTn>
                                        <p:tgtEl>
                                          <p:spTgt spid="1028"/>
                                        </p:tgtEl>
                                      </p:cBhvr>
                                      <p:to x="100000" y="95000"/>
                                    </p:animScale>
                                    <p:animScale>
                                      <p:cBhvr>
                                        <p:cTn id="43" dur="166" decel="50000">
                                          <p:stCondLst>
                                            <p:cond delay="1834"/>
                                          </p:stCondLst>
                                        </p:cTn>
                                        <p:tgtEl>
                                          <p:spTgt spid="102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fltVal val="0"/>
                                          </p:val>
                                        </p:tav>
                                        <p:tav tm="100000">
                                          <p:val>
                                            <p:strVal val="#ppt_w"/>
                                          </p:val>
                                        </p:tav>
                                      </p:tavLst>
                                    </p:anim>
                                    <p:anim calcmode="lin" valueType="num">
                                      <p:cBhvr>
                                        <p:cTn id="49" dur="1000" fill="hold"/>
                                        <p:tgtEl>
                                          <p:spTgt spid="14"/>
                                        </p:tgtEl>
                                        <p:attrNameLst>
                                          <p:attrName>ppt_h</p:attrName>
                                        </p:attrNameLst>
                                      </p:cBhvr>
                                      <p:tavLst>
                                        <p:tav tm="0">
                                          <p:val>
                                            <p:fltVal val="0"/>
                                          </p:val>
                                        </p:tav>
                                        <p:tav tm="100000">
                                          <p:val>
                                            <p:strVal val="#ppt_h"/>
                                          </p:val>
                                        </p:tav>
                                      </p:tavLst>
                                    </p:anim>
                                    <p:anim calcmode="lin" valueType="num">
                                      <p:cBhvr>
                                        <p:cTn id="50"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6386"/>
                                        </p:tgtEl>
                                        <p:attrNameLst>
                                          <p:attrName>style.visibility</p:attrName>
                                        </p:attrNameLst>
                                      </p:cBhvr>
                                      <p:to>
                                        <p:strVal val="visible"/>
                                      </p:to>
                                    </p:set>
                                    <p:animEffect transition="in" filter="blinds(horizontal)">
                                      <p:cBhvr>
                                        <p:cTn id="56"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1212"/>
            <a:ext cx="8229600" cy="653210"/>
          </a:xfrm>
        </p:spPr>
        <p:txBody>
          <a:bodyPr>
            <a:normAutofit fontScale="90000"/>
          </a:bodyPr>
          <a:lstStyle/>
          <a:p>
            <a:pPr algn="ctr"/>
            <a:r>
              <a:rPr lang="en-US" b="1" dirty="0" smtClean="0">
                <a:solidFill>
                  <a:schemeClr val="bg2">
                    <a:lumMod val="60000"/>
                    <a:lumOff val="40000"/>
                  </a:schemeClr>
                </a:solidFill>
              </a:rPr>
              <a:t/>
            </a:r>
            <a:br>
              <a:rPr lang="en-US" b="1" dirty="0" smtClean="0">
                <a:solidFill>
                  <a:schemeClr val="bg2">
                    <a:lumMod val="60000"/>
                    <a:lumOff val="40000"/>
                  </a:schemeClr>
                </a:solidFill>
              </a:rPr>
            </a:br>
            <a:r>
              <a:rPr lang="en-US" b="1" dirty="0" smtClean="0">
                <a:solidFill>
                  <a:schemeClr val="bg2">
                    <a:lumMod val="60000"/>
                    <a:lumOff val="40000"/>
                  </a:schemeClr>
                </a:solidFill>
              </a:rPr>
              <a:t/>
            </a:r>
            <a:br>
              <a:rPr lang="en-US" b="1" dirty="0" smtClean="0">
                <a:solidFill>
                  <a:schemeClr val="bg2">
                    <a:lumMod val="60000"/>
                    <a:lumOff val="40000"/>
                  </a:schemeClr>
                </a:solidFill>
              </a:rPr>
            </a:br>
            <a:r>
              <a:rPr lang="en-US" b="1" dirty="0" smtClean="0">
                <a:solidFill>
                  <a:schemeClr val="bg2">
                    <a:lumMod val="60000"/>
                    <a:lumOff val="40000"/>
                  </a:schemeClr>
                </a:solidFill>
              </a:rPr>
              <a:t/>
            </a:r>
            <a:br>
              <a:rPr lang="en-US" b="1" dirty="0" smtClean="0">
                <a:solidFill>
                  <a:schemeClr val="bg2">
                    <a:lumMod val="60000"/>
                    <a:lumOff val="40000"/>
                  </a:schemeClr>
                </a:solidFill>
              </a:rPr>
            </a:br>
            <a:r>
              <a:rPr lang="en-US" b="1" dirty="0" smtClean="0">
                <a:solidFill>
                  <a:schemeClr val="bg2">
                    <a:lumMod val="60000"/>
                    <a:lumOff val="40000"/>
                  </a:schemeClr>
                </a:solidFill>
              </a:rPr>
              <a:t/>
            </a:r>
            <a:br>
              <a:rPr lang="en-US" b="1" dirty="0" smtClean="0">
                <a:solidFill>
                  <a:schemeClr val="bg2">
                    <a:lumMod val="60000"/>
                    <a:lumOff val="40000"/>
                  </a:schemeClr>
                </a:solidFill>
              </a:rPr>
            </a:br>
            <a:r>
              <a:rPr lang="en-US" b="1" dirty="0" smtClean="0">
                <a:solidFill>
                  <a:schemeClr val="bg2">
                    <a:lumMod val="60000"/>
                    <a:lumOff val="40000"/>
                  </a:schemeClr>
                </a:solidFill>
              </a:rPr>
              <a:t/>
            </a:r>
            <a:br>
              <a:rPr lang="en-US" b="1" dirty="0" smtClean="0">
                <a:solidFill>
                  <a:schemeClr val="bg2">
                    <a:lumMod val="60000"/>
                    <a:lumOff val="40000"/>
                  </a:schemeClr>
                </a:solidFill>
              </a:rPr>
            </a:br>
            <a:r>
              <a:rPr lang="en-US" b="1" dirty="0" smtClean="0">
                <a:solidFill>
                  <a:schemeClr val="bg2">
                    <a:lumMod val="60000"/>
                    <a:lumOff val="40000"/>
                  </a:schemeClr>
                </a:solidFill>
              </a:rPr>
              <a:t/>
            </a:r>
            <a:br>
              <a:rPr lang="en-US" b="1" dirty="0" smtClean="0">
                <a:solidFill>
                  <a:schemeClr val="bg2">
                    <a:lumMod val="60000"/>
                    <a:lumOff val="40000"/>
                  </a:schemeClr>
                </a:solidFill>
              </a:rPr>
            </a:br>
            <a:r>
              <a:rPr lang="en-US" b="1" dirty="0" smtClean="0">
                <a:solidFill>
                  <a:schemeClr val="bg2">
                    <a:lumMod val="60000"/>
                    <a:lumOff val="40000"/>
                  </a:schemeClr>
                </a:solidFill>
              </a:rPr>
              <a:t>Thermodynamic System</a:t>
            </a:r>
            <a:endParaRPr lang="en-US" b="1" dirty="0">
              <a:solidFill>
                <a:schemeClr val="bg2">
                  <a:lumMod val="60000"/>
                  <a:lumOff val="40000"/>
                </a:schemeClr>
              </a:solidFill>
            </a:endParaRPr>
          </a:p>
        </p:txBody>
      </p:sp>
      <p:pic>
        <p:nvPicPr>
          <p:cNvPr id="14340" name="Picture 4" descr="http://www.splung.com/heat/images/firstlaw/system.gif"/>
          <p:cNvPicPr>
            <a:picLocks noChangeAspect="1" noChangeArrowheads="1"/>
          </p:cNvPicPr>
          <p:nvPr/>
        </p:nvPicPr>
        <p:blipFill>
          <a:blip r:embed="rId2"/>
          <a:srcRect/>
          <a:stretch>
            <a:fillRect/>
          </a:stretch>
        </p:blipFill>
        <p:spPr bwMode="auto">
          <a:xfrm>
            <a:off x="642910" y="2481269"/>
            <a:ext cx="2381250" cy="1876425"/>
          </a:xfrm>
          <a:prstGeom prst="roundRect">
            <a:avLst>
              <a:gd name="adj" fmla="val 4167"/>
            </a:avLst>
          </a:prstGeom>
          <a:solidFill>
            <a:srgbClr val="FFFFFF"/>
          </a:solidFill>
          <a:ln w="76200" cap="sq">
            <a:solidFill>
              <a:schemeClr val="tx2">
                <a:lumMod val="5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p:cNvSpPr txBox="1"/>
          <p:nvPr/>
        </p:nvSpPr>
        <p:spPr>
          <a:xfrm>
            <a:off x="214314" y="1639661"/>
            <a:ext cx="3143240" cy="646331"/>
          </a:xfrm>
          <a:prstGeom prst="rect">
            <a:avLst/>
          </a:prstGeom>
          <a:noFill/>
        </p:spPr>
        <p:txBody>
          <a:bodyPr wrap="square" rtlCol="0">
            <a:spAutoFit/>
          </a:bodyPr>
          <a:lstStyle/>
          <a:p>
            <a:r>
              <a:rPr lang="en-US" dirty="0" smtClean="0"/>
              <a:t>Boundary thickness of the system assume to be zero.</a:t>
            </a:r>
            <a:endParaRPr lang="en-US" dirty="0"/>
          </a:p>
        </p:txBody>
      </p:sp>
      <p:sp>
        <p:nvSpPr>
          <p:cNvPr id="8" name="Date Placeholder 7"/>
          <p:cNvSpPr>
            <a:spLocks noGrp="1"/>
          </p:cNvSpPr>
          <p:nvPr>
            <p:ph type="dt" sz="half" idx="10"/>
          </p:nvPr>
        </p:nvSpPr>
        <p:spPr/>
        <p:txBody>
          <a:bodyPr/>
          <a:lstStyle/>
          <a:p>
            <a:fld id="{706EBB02-05CC-4826-BF8B-051D5B6264A9}" type="datetime8">
              <a:rPr lang="en-US" smtClean="0"/>
              <a:pPr/>
              <a:t>3/23/2010 9:26 PM</a:t>
            </a:fld>
            <a:endParaRPr lang="en-US"/>
          </a:p>
        </p:txBody>
      </p:sp>
      <p:grpSp>
        <p:nvGrpSpPr>
          <p:cNvPr id="54" name="Group 53"/>
          <p:cNvGrpSpPr/>
          <p:nvPr/>
        </p:nvGrpSpPr>
        <p:grpSpPr>
          <a:xfrm>
            <a:off x="4286248" y="1357298"/>
            <a:ext cx="4214842" cy="3932479"/>
            <a:chOff x="4286248" y="1357298"/>
            <a:chExt cx="4214842" cy="3932479"/>
          </a:xfrm>
        </p:grpSpPr>
        <p:sp>
          <p:nvSpPr>
            <p:cNvPr id="17" name="Rectangle 16"/>
            <p:cNvSpPr/>
            <p:nvPr/>
          </p:nvSpPr>
          <p:spPr>
            <a:xfrm>
              <a:off x="6929454" y="1357298"/>
              <a:ext cx="285752" cy="928694"/>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grpSp>
          <p:nvGrpSpPr>
            <p:cNvPr id="52" name="Group 51"/>
            <p:cNvGrpSpPr/>
            <p:nvPr/>
          </p:nvGrpSpPr>
          <p:grpSpPr>
            <a:xfrm>
              <a:off x="4286248" y="1571612"/>
              <a:ext cx="4214842" cy="3718165"/>
              <a:chOff x="4286248" y="1571612"/>
              <a:chExt cx="4214842" cy="3718165"/>
            </a:xfrm>
          </p:grpSpPr>
          <p:grpSp>
            <p:nvGrpSpPr>
              <p:cNvPr id="10" name="Group 9"/>
              <p:cNvGrpSpPr/>
              <p:nvPr/>
            </p:nvGrpSpPr>
            <p:grpSpPr>
              <a:xfrm>
                <a:off x="6000760" y="1571612"/>
                <a:ext cx="2143140" cy="2928958"/>
                <a:chOff x="1000100" y="2500306"/>
                <a:chExt cx="2143140" cy="2928958"/>
              </a:xfrm>
            </p:grpSpPr>
            <p:sp>
              <p:nvSpPr>
                <p:cNvPr id="11" name="Rectangle 10"/>
                <p:cNvSpPr/>
                <p:nvPr/>
              </p:nvSpPr>
              <p:spPr>
                <a:xfrm>
                  <a:off x="1000100" y="5214950"/>
                  <a:ext cx="2143140"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000100" y="2500306"/>
                  <a:ext cx="2143140" cy="2928958"/>
                  <a:chOff x="2214546" y="2500306"/>
                  <a:chExt cx="2143140" cy="2928958"/>
                </a:xfrm>
              </p:grpSpPr>
              <p:sp>
                <p:nvSpPr>
                  <p:cNvPr id="13" name="Rectangle 12"/>
                  <p:cNvSpPr/>
                  <p:nvPr/>
                </p:nvSpPr>
                <p:spPr>
                  <a:xfrm>
                    <a:off x="2214546" y="2500306"/>
                    <a:ext cx="214314" cy="2928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43372" y="2500306"/>
                    <a:ext cx="214314" cy="2928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428860" y="3214686"/>
                    <a:ext cx="1714512" cy="428628"/>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428860" y="3643314"/>
                    <a:ext cx="1714512" cy="1571636"/>
                  </a:xfrm>
                  <a:prstGeom prst="rect">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CV</a:t>
                    </a:r>
                    <a:endParaRPr lang="en-US" b="1" dirty="0">
                      <a:solidFill>
                        <a:srgbClr val="FF0000"/>
                      </a:solidFill>
                    </a:endParaRPr>
                  </a:p>
                </p:txBody>
              </p:sp>
            </p:grpSp>
          </p:grpSp>
          <p:cxnSp>
            <p:nvCxnSpPr>
              <p:cNvPr id="19" name="Straight Arrow Connector 18"/>
              <p:cNvCxnSpPr/>
              <p:nvPr/>
            </p:nvCxnSpPr>
            <p:spPr>
              <a:xfrm>
                <a:off x="5429256" y="2571744"/>
                <a:ext cx="1215240" cy="79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86248" y="2214554"/>
                <a:ext cx="1428760" cy="646331"/>
              </a:xfrm>
              <a:prstGeom prst="rect">
                <a:avLst/>
              </a:prstGeom>
              <a:noFill/>
            </p:spPr>
            <p:txBody>
              <a:bodyPr wrap="square" rtlCol="0">
                <a:spAutoFit/>
              </a:bodyPr>
              <a:lstStyle/>
              <a:p>
                <a:r>
                  <a:rPr lang="en-US" dirty="0" smtClean="0"/>
                  <a:t>Moving boundary </a:t>
                </a:r>
                <a:endParaRPr lang="en-US" dirty="0"/>
              </a:p>
            </p:txBody>
          </p:sp>
          <p:cxnSp>
            <p:nvCxnSpPr>
              <p:cNvPr id="23" name="Straight Arrow Connector 22"/>
              <p:cNvCxnSpPr/>
              <p:nvPr/>
            </p:nvCxnSpPr>
            <p:spPr>
              <a:xfrm rot="10800000">
                <a:off x="6573058" y="4429926"/>
                <a:ext cx="713586" cy="64214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286644" y="4643446"/>
                <a:ext cx="1214446" cy="646331"/>
              </a:xfrm>
              <a:prstGeom prst="rect">
                <a:avLst/>
              </a:prstGeom>
              <a:noFill/>
            </p:spPr>
            <p:txBody>
              <a:bodyPr wrap="square" rtlCol="0">
                <a:spAutoFit/>
              </a:bodyPr>
              <a:lstStyle/>
              <a:p>
                <a:r>
                  <a:rPr lang="en-US" dirty="0" smtClean="0"/>
                  <a:t>Fixed Boundary </a:t>
                </a:r>
                <a:endParaRPr lang="en-US" dirty="0"/>
              </a:p>
            </p:txBody>
          </p:sp>
        </p:grpSp>
      </p:grpSp>
      <p:grpSp>
        <p:nvGrpSpPr>
          <p:cNvPr id="53" name="Group 52"/>
          <p:cNvGrpSpPr/>
          <p:nvPr/>
        </p:nvGrpSpPr>
        <p:grpSpPr>
          <a:xfrm>
            <a:off x="1928794" y="4143380"/>
            <a:ext cx="4214842" cy="2357454"/>
            <a:chOff x="1928794" y="4143380"/>
            <a:chExt cx="4214842" cy="2357454"/>
          </a:xfrm>
        </p:grpSpPr>
        <p:cxnSp>
          <p:nvCxnSpPr>
            <p:cNvPr id="29" name="Straight Connector 28"/>
            <p:cNvCxnSpPr/>
            <p:nvPr/>
          </p:nvCxnSpPr>
          <p:spPr>
            <a:xfrm>
              <a:off x="3357554" y="4643446"/>
              <a:ext cx="2786082" cy="7143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428992" y="5857892"/>
              <a:ext cx="2714644" cy="64294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428992" y="5786454"/>
              <a:ext cx="2643206" cy="64294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57554" y="4714884"/>
              <a:ext cx="2714644" cy="7239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2536017" y="5536421"/>
              <a:ext cx="1714512" cy="7143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893603" y="5607859"/>
              <a:ext cx="35719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29058" y="5357826"/>
              <a:ext cx="857256" cy="369332"/>
            </a:xfrm>
            <a:prstGeom prst="rect">
              <a:avLst/>
            </a:prstGeom>
            <a:noFill/>
          </p:spPr>
          <p:txBody>
            <a:bodyPr wrap="square" rtlCol="0">
              <a:spAutoFit/>
            </a:bodyPr>
            <a:lstStyle/>
            <a:p>
              <a:r>
                <a:rPr lang="en-US" dirty="0" smtClean="0"/>
                <a:t>CV</a:t>
              </a:r>
              <a:endParaRPr lang="en-US" dirty="0"/>
            </a:p>
          </p:txBody>
        </p:sp>
        <p:sp>
          <p:nvSpPr>
            <p:cNvPr id="46" name="TextBox 45"/>
            <p:cNvSpPr txBox="1"/>
            <p:nvPr/>
          </p:nvSpPr>
          <p:spPr>
            <a:xfrm>
              <a:off x="4071934" y="4143380"/>
              <a:ext cx="1571636" cy="646331"/>
            </a:xfrm>
            <a:prstGeom prst="rect">
              <a:avLst/>
            </a:prstGeom>
            <a:noFill/>
          </p:spPr>
          <p:txBody>
            <a:bodyPr wrap="square" rtlCol="0">
              <a:spAutoFit/>
            </a:bodyPr>
            <a:lstStyle/>
            <a:p>
              <a:pPr algn="ctr"/>
              <a:r>
                <a:rPr lang="en-US" dirty="0" smtClean="0"/>
                <a:t>Real Boundary </a:t>
              </a:r>
              <a:endParaRPr lang="en-US" dirty="0"/>
            </a:p>
          </p:txBody>
        </p:sp>
        <p:cxnSp>
          <p:nvCxnSpPr>
            <p:cNvPr id="48" name="Straight Arrow Connector 47"/>
            <p:cNvCxnSpPr/>
            <p:nvPr/>
          </p:nvCxnSpPr>
          <p:spPr>
            <a:xfrm rot="5400000">
              <a:off x="4857752" y="4857760"/>
              <a:ext cx="428628"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28794" y="5143512"/>
              <a:ext cx="1571636" cy="646331"/>
            </a:xfrm>
            <a:prstGeom prst="rect">
              <a:avLst/>
            </a:prstGeom>
            <a:noFill/>
          </p:spPr>
          <p:txBody>
            <a:bodyPr wrap="square" rtlCol="0">
              <a:spAutoFit/>
            </a:bodyPr>
            <a:lstStyle/>
            <a:p>
              <a:r>
                <a:rPr lang="en-US" dirty="0" smtClean="0"/>
                <a:t>Imaginary Boundary </a:t>
              </a:r>
              <a:endParaRPr lang="en-US" dirty="0"/>
            </a:p>
          </p:txBody>
        </p:sp>
        <p:cxnSp>
          <p:nvCxnSpPr>
            <p:cNvPr id="51" name="Straight Arrow Connector 50"/>
            <p:cNvCxnSpPr/>
            <p:nvPr/>
          </p:nvCxnSpPr>
          <p:spPr>
            <a:xfrm rot="16200000" flipV="1">
              <a:off x="3036083" y="5607859"/>
              <a:ext cx="428628" cy="357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5572132" y="3929066"/>
            <a:ext cx="642942" cy="2143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2000"/>
                                        <p:tgtEl>
                                          <p:spTgt spid="14340"/>
                                        </p:tgtEl>
                                      </p:cBhvr>
                                    </p:animEffect>
                                    <p:anim calcmode="lin" valueType="num">
                                      <p:cBhvr>
                                        <p:cTn id="8" dur="2000" fill="hold"/>
                                        <p:tgtEl>
                                          <p:spTgt spid="14340"/>
                                        </p:tgtEl>
                                        <p:attrNameLst>
                                          <p:attrName>style.rotation</p:attrName>
                                        </p:attrNameLst>
                                      </p:cBhvr>
                                      <p:tavLst>
                                        <p:tav tm="0">
                                          <p:val>
                                            <p:fltVal val="720"/>
                                          </p:val>
                                        </p:tav>
                                        <p:tav tm="100000">
                                          <p:val>
                                            <p:fltVal val="0"/>
                                          </p:val>
                                        </p:tav>
                                      </p:tavLst>
                                    </p:anim>
                                    <p:anim calcmode="lin" valueType="num">
                                      <p:cBhvr>
                                        <p:cTn id="9" dur="2000" fill="hold"/>
                                        <p:tgtEl>
                                          <p:spTgt spid="14340"/>
                                        </p:tgtEl>
                                        <p:attrNameLst>
                                          <p:attrName>ppt_h</p:attrName>
                                        </p:attrNameLst>
                                      </p:cBhvr>
                                      <p:tavLst>
                                        <p:tav tm="0">
                                          <p:val>
                                            <p:fltVal val="0"/>
                                          </p:val>
                                        </p:tav>
                                        <p:tav tm="100000">
                                          <p:val>
                                            <p:strVal val="#ppt_h"/>
                                          </p:val>
                                        </p:tav>
                                      </p:tavLst>
                                    </p:anim>
                                    <p:anim calcmode="lin" valueType="num">
                                      <p:cBhvr>
                                        <p:cTn id="10" dur="2000" fill="hold"/>
                                        <p:tgtEl>
                                          <p:spTgt spid="1434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Scale>
                                      <p:cBhvr>
                                        <p:cTn id="1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6"/>
                                        </p:tgtEl>
                                        <p:attrNameLst>
                                          <p:attrName>ppt_x</p:attrName>
                                          <p:attrName>ppt_y</p:attrName>
                                        </p:attrNameLst>
                                      </p:cBhvr>
                                    </p:animMotion>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609600" y="5500702"/>
            <a:ext cx="5715000" cy="646331"/>
          </a:xfrm>
          <a:prstGeom prst="rect">
            <a:avLst/>
          </a:prstGeom>
          <a:noFill/>
          <a:ln w="9525">
            <a:noFill/>
            <a:miter lim="800000"/>
            <a:headEnd/>
            <a:tailEnd/>
          </a:ln>
          <a:effectLst/>
        </p:spPr>
        <p:txBody>
          <a:bodyPr>
            <a:spAutoFit/>
          </a:bodyPr>
          <a:lstStyle/>
          <a:p>
            <a:pPr>
              <a:spcBef>
                <a:spcPct val="50000"/>
              </a:spcBef>
            </a:pPr>
            <a:r>
              <a:rPr lang="en-US" b="1" dirty="0">
                <a:solidFill>
                  <a:schemeClr val="bg2">
                    <a:lumMod val="60000"/>
                    <a:lumOff val="40000"/>
                  </a:schemeClr>
                </a:solidFill>
              </a:rPr>
              <a:t>ISOLATED SYSTEM</a:t>
            </a:r>
            <a:r>
              <a:rPr lang="en-US" dirty="0">
                <a:solidFill>
                  <a:schemeClr val="bg2">
                    <a:lumMod val="60000"/>
                    <a:lumOff val="40000"/>
                  </a:schemeClr>
                </a:solidFill>
              </a:rPr>
              <a:t>:  </a:t>
            </a:r>
            <a:r>
              <a:rPr lang="en-US" dirty="0"/>
              <a:t>can exchange neither energy nor matter with its surroundings (e.g. a thermos flask)</a:t>
            </a:r>
          </a:p>
        </p:txBody>
      </p:sp>
      <p:pic>
        <p:nvPicPr>
          <p:cNvPr id="7173" name="Picture 5" descr="F:\PFiles\MSOffice\Clipart\standard\stddir3\fd01662_.wmf"/>
          <p:cNvPicPr>
            <a:picLocks noChangeAspect="1" noChangeArrowheads="1"/>
          </p:cNvPicPr>
          <p:nvPr/>
        </p:nvPicPr>
        <p:blipFill>
          <a:blip r:embed="rId2"/>
          <a:srcRect/>
          <a:stretch>
            <a:fillRect/>
          </a:stretch>
        </p:blipFill>
        <p:spPr bwMode="auto">
          <a:xfrm>
            <a:off x="6929454" y="3753718"/>
            <a:ext cx="1357322" cy="2961430"/>
          </a:xfrm>
          <a:prstGeom prst="rect">
            <a:avLst/>
          </a:prstGeom>
          <a:ln>
            <a:noFill/>
          </a:ln>
          <a:effectLst>
            <a:outerShdw blurRad="292100" dist="139700" dir="2700000" algn="tl" rotWithShape="0">
              <a:srgbClr val="333333">
                <a:alpha val="65000"/>
              </a:srgbClr>
            </a:outerShdw>
          </a:effectLst>
        </p:spPr>
      </p:pic>
      <p:grpSp>
        <p:nvGrpSpPr>
          <p:cNvPr id="9" name="Group 8"/>
          <p:cNvGrpSpPr/>
          <p:nvPr/>
        </p:nvGrpSpPr>
        <p:grpSpPr>
          <a:xfrm>
            <a:off x="376219" y="577952"/>
            <a:ext cx="8553499" cy="2279544"/>
            <a:chOff x="285720" y="435076"/>
            <a:chExt cx="8553499" cy="2279544"/>
          </a:xfrm>
        </p:grpSpPr>
        <p:sp>
          <p:nvSpPr>
            <p:cNvPr id="7170" name="Text Box 2"/>
            <p:cNvSpPr txBox="1">
              <a:spLocks noChangeArrowheads="1"/>
            </p:cNvSpPr>
            <p:nvPr/>
          </p:nvSpPr>
          <p:spPr bwMode="auto">
            <a:xfrm>
              <a:off x="285720" y="474629"/>
              <a:ext cx="5791200" cy="954107"/>
            </a:xfrm>
            <a:prstGeom prst="rect">
              <a:avLst/>
            </a:prstGeom>
            <a:noFill/>
            <a:ln w="9525">
              <a:noFill/>
              <a:miter lim="800000"/>
              <a:headEnd/>
              <a:tailEnd/>
            </a:ln>
            <a:effectLst/>
          </p:spPr>
          <p:txBody>
            <a:bodyPr>
              <a:spAutoFit/>
            </a:bodyPr>
            <a:lstStyle/>
            <a:p>
              <a:pPr>
                <a:spcBef>
                  <a:spcPct val="50000"/>
                </a:spcBef>
              </a:pPr>
              <a:r>
                <a:rPr lang="en-US" sz="2000" b="1" dirty="0">
                  <a:solidFill>
                    <a:schemeClr val="bg2">
                      <a:lumMod val="60000"/>
                      <a:lumOff val="40000"/>
                    </a:schemeClr>
                  </a:solidFill>
                </a:rPr>
                <a:t>OPEN SYSTEM</a:t>
              </a:r>
              <a:r>
                <a:rPr lang="en-US" dirty="0">
                  <a:solidFill>
                    <a:schemeClr val="bg2">
                      <a:lumMod val="60000"/>
                      <a:lumOff val="40000"/>
                    </a:schemeClr>
                  </a:solidFill>
                </a:rPr>
                <a:t>:  </a:t>
              </a:r>
              <a:r>
                <a:rPr lang="en-US" dirty="0"/>
                <a:t>can exchange both matter and energy with the surroundings (e.g. open reaction flask, rocket engine)</a:t>
              </a:r>
            </a:p>
          </p:txBody>
        </p:sp>
        <p:pic>
          <p:nvPicPr>
            <p:cNvPr id="7175" name="Picture 7" descr="F:\PFiles\MSOffice\Clipart\WebArt\tn00594a.gif"/>
            <p:cNvPicPr>
              <a:picLocks noChangeAspect="1" noChangeArrowheads="1"/>
            </p:cNvPicPr>
            <p:nvPr/>
          </p:nvPicPr>
          <p:blipFill>
            <a:blip r:embed="rId3"/>
            <a:srcRect/>
            <a:stretch>
              <a:fillRect/>
            </a:stretch>
          </p:blipFill>
          <p:spPr bwMode="auto">
            <a:xfrm>
              <a:off x="2428860" y="1162322"/>
              <a:ext cx="2166966" cy="1552298"/>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143636" y="435076"/>
              <a:ext cx="2695583" cy="2279544"/>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grpSp>
      <p:grpSp>
        <p:nvGrpSpPr>
          <p:cNvPr id="10" name="Group 9"/>
          <p:cNvGrpSpPr/>
          <p:nvPr/>
        </p:nvGrpSpPr>
        <p:grpSpPr>
          <a:xfrm>
            <a:off x="575546" y="2992919"/>
            <a:ext cx="7977894" cy="2007717"/>
            <a:chOff x="575546" y="2992919"/>
            <a:chExt cx="7977894" cy="2007717"/>
          </a:xfrm>
        </p:grpSpPr>
        <p:sp>
          <p:nvSpPr>
            <p:cNvPr id="7171" name="Text Box 3"/>
            <p:cNvSpPr txBox="1">
              <a:spLocks noChangeArrowheads="1"/>
            </p:cNvSpPr>
            <p:nvPr/>
          </p:nvSpPr>
          <p:spPr bwMode="auto">
            <a:xfrm>
              <a:off x="3143240" y="3077174"/>
              <a:ext cx="5410200" cy="923330"/>
            </a:xfrm>
            <a:prstGeom prst="rect">
              <a:avLst/>
            </a:prstGeom>
            <a:noFill/>
            <a:ln w="9525">
              <a:noFill/>
              <a:miter lim="800000"/>
              <a:headEnd/>
              <a:tailEnd/>
            </a:ln>
            <a:effectLst/>
          </p:spPr>
          <p:txBody>
            <a:bodyPr>
              <a:spAutoFit/>
            </a:bodyPr>
            <a:lstStyle/>
            <a:p>
              <a:pPr>
                <a:spcBef>
                  <a:spcPct val="50000"/>
                </a:spcBef>
              </a:pPr>
              <a:r>
                <a:rPr lang="en-US" b="1" dirty="0">
                  <a:solidFill>
                    <a:schemeClr val="bg2">
                      <a:lumMod val="60000"/>
                      <a:lumOff val="40000"/>
                    </a:schemeClr>
                  </a:solidFill>
                </a:rPr>
                <a:t>CLOSED SYSTEM</a:t>
              </a:r>
              <a:r>
                <a:rPr lang="en-US" dirty="0">
                  <a:solidFill>
                    <a:schemeClr val="bg2">
                      <a:lumMod val="60000"/>
                      <a:lumOff val="40000"/>
                    </a:schemeClr>
                  </a:solidFill>
                </a:rPr>
                <a:t>:  </a:t>
              </a:r>
              <a:r>
                <a:rPr lang="en-US" dirty="0"/>
                <a:t>can exchange only energy with the surroundings (matter remains fixed) e.g. a sealed reaction flask</a:t>
              </a:r>
            </a:p>
          </p:txBody>
        </p:sp>
        <p:pic>
          <p:nvPicPr>
            <p:cNvPr id="1027" name="Picture 3"/>
            <p:cNvPicPr>
              <a:picLocks noChangeAspect="1" noChangeArrowheads="1"/>
            </p:cNvPicPr>
            <p:nvPr/>
          </p:nvPicPr>
          <p:blipFill>
            <a:blip r:embed="rId5"/>
            <a:srcRect/>
            <a:stretch>
              <a:fillRect/>
            </a:stretch>
          </p:blipFill>
          <p:spPr bwMode="auto">
            <a:xfrm>
              <a:off x="575546" y="2992919"/>
              <a:ext cx="2281942" cy="2007717"/>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grpSp>
      <p:sp>
        <p:nvSpPr>
          <p:cNvPr id="11" name="Date Placeholder 10"/>
          <p:cNvSpPr>
            <a:spLocks noGrp="1"/>
          </p:cNvSpPr>
          <p:nvPr>
            <p:ph type="dt" sz="half" idx="10"/>
          </p:nvPr>
        </p:nvSpPr>
        <p:spPr/>
        <p:txBody>
          <a:bodyPr/>
          <a:lstStyle/>
          <a:p>
            <a:fld id="{4EC996FC-00F5-493B-BCE4-D707F3333A05}" type="datetime8">
              <a:rPr lang="en-US" smtClean="0"/>
              <a:pPr/>
              <a:t>3/23/2010 9:26 PM</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grpId="0" nodeType="clickEffect">
                                  <p:stCondLst>
                                    <p:cond delay="0"/>
                                  </p:stCondLst>
                                  <p:childTnLst>
                                    <p:set>
                                      <p:cBhvr>
                                        <p:cTn id="42" dur="1" fill="hold">
                                          <p:stCondLst>
                                            <p:cond delay="0"/>
                                          </p:stCondLst>
                                        </p:cTn>
                                        <p:tgtEl>
                                          <p:spTgt spid="7172"/>
                                        </p:tgtEl>
                                        <p:attrNameLst>
                                          <p:attrName>style.visibility</p:attrName>
                                        </p:attrNameLst>
                                      </p:cBhvr>
                                      <p:to>
                                        <p:strVal val="visible"/>
                                      </p:to>
                                    </p:set>
                                    <p:animEffect transition="in" filter="fade">
                                      <p:cBhvr>
                                        <p:cTn id="43" dur="2000"/>
                                        <p:tgtEl>
                                          <p:spTgt spid="7172"/>
                                        </p:tgtEl>
                                      </p:cBhvr>
                                    </p:animEffect>
                                    <p:anim calcmode="lin" valueType="num">
                                      <p:cBhvr>
                                        <p:cTn id="44" dur="2000" fill="hold"/>
                                        <p:tgtEl>
                                          <p:spTgt spid="7172"/>
                                        </p:tgtEl>
                                        <p:attrNameLst>
                                          <p:attrName>style.rotation</p:attrName>
                                        </p:attrNameLst>
                                      </p:cBhvr>
                                      <p:tavLst>
                                        <p:tav tm="0">
                                          <p:val>
                                            <p:fltVal val="720"/>
                                          </p:val>
                                        </p:tav>
                                        <p:tav tm="100000">
                                          <p:val>
                                            <p:fltVal val="0"/>
                                          </p:val>
                                        </p:tav>
                                      </p:tavLst>
                                    </p:anim>
                                    <p:anim calcmode="lin" valueType="num">
                                      <p:cBhvr>
                                        <p:cTn id="45" dur="2000" fill="hold"/>
                                        <p:tgtEl>
                                          <p:spTgt spid="7172"/>
                                        </p:tgtEl>
                                        <p:attrNameLst>
                                          <p:attrName>ppt_h</p:attrName>
                                        </p:attrNameLst>
                                      </p:cBhvr>
                                      <p:tavLst>
                                        <p:tav tm="0">
                                          <p:val>
                                            <p:fltVal val="0"/>
                                          </p:val>
                                        </p:tav>
                                        <p:tav tm="100000">
                                          <p:val>
                                            <p:strVal val="#ppt_h"/>
                                          </p:val>
                                        </p:tav>
                                      </p:tavLst>
                                    </p:anim>
                                    <p:anim calcmode="lin" valueType="num">
                                      <p:cBhvr>
                                        <p:cTn id="46" dur="2000" fill="hold"/>
                                        <p:tgtEl>
                                          <p:spTgt spid="7172"/>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35" presetClass="entr" presetSubtype="0" fill="hold" nodeType="clickEffect">
                                  <p:stCondLst>
                                    <p:cond delay="0"/>
                                  </p:stCondLst>
                                  <p:childTnLst>
                                    <p:set>
                                      <p:cBhvr>
                                        <p:cTn id="50" dur="1" fill="hold">
                                          <p:stCondLst>
                                            <p:cond delay="0"/>
                                          </p:stCondLst>
                                        </p:cTn>
                                        <p:tgtEl>
                                          <p:spTgt spid="7173"/>
                                        </p:tgtEl>
                                        <p:attrNameLst>
                                          <p:attrName>style.visibility</p:attrName>
                                        </p:attrNameLst>
                                      </p:cBhvr>
                                      <p:to>
                                        <p:strVal val="visible"/>
                                      </p:to>
                                    </p:set>
                                    <p:animEffect transition="in" filter="fade">
                                      <p:cBhvr>
                                        <p:cTn id="51" dur="2000"/>
                                        <p:tgtEl>
                                          <p:spTgt spid="7173"/>
                                        </p:tgtEl>
                                      </p:cBhvr>
                                    </p:animEffect>
                                    <p:anim calcmode="lin" valueType="num">
                                      <p:cBhvr>
                                        <p:cTn id="52" dur="2000" fill="hold"/>
                                        <p:tgtEl>
                                          <p:spTgt spid="7173"/>
                                        </p:tgtEl>
                                        <p:attrNameLst>
                                          <p:attrName>style.rotation</p:attrName>
                                        </p:attrNameLst>
                                      </p:cBhvr>
                                      <p:tavLst>
                                        <p:tav tm="0">
                                          <p:val>
                                            <p:fltVal val="720"/>
                                          </p:val>
                                        </p:tav>
                                        <p:tav tm="100000">
                                          <p:val>
                                            <p:fltVal val="0"/>
                                          </p:val>
                                        </p:tav>
                                      </p:tavLst>
                                    </p:anim>
                                    <p:anim calcmode="lin" valueType="num">
                                      <p:cBhvr>
                                        <p:cTn id="53" dur="2000" fill="hold"/>
                                        <p:tgtEl>
                                          <p:spTgt spid="7173"/>
                                        </p:tgtEl>
                                        <p:attrNameLst>
                                          <p:attrName>ppt_h</p:attrName>
                                        </p:attrNameLst>
                                      </p:cBhvr>
                                      <p:tavLst>
                                        <p:tav tm="0">
                                          <p:val>
                                            <p:fltVal val="0"/>
                                          </p:val>
                                        </p:tav>
                                        <p:tav tm="100000">
                                          <p:val>
                                            <p:strVal val="#ppt_h"/>
                                          </p:val>
                                        </p:tav>
                                      </p:tavLst>
                                    </p:anim>
                                    <p:anim calcmode="lin" valueType="num">
                                      <p:cBhvr>
                                        <p:cTn id="54" dur="2000" fill="hold"/>
                                        <p:tgtEl>
                                          <p:spTgt spid="717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lipFill>
          <a:blip xmlns:r="http://schemas.openxmlformats.org/officeDocument/2006/relationships" r:embed="rId2"/>
          <a:tile tx="0" ty="0" sx="100000" sy="100000" flip="none" algn="tl"/>
        </a:blipFill>
        <a:ln>
          <a:solidFill>
            <a:schemeClr val="tx1">
              <a:lumMod val="75000"/>
            </a:schemeClr>
          </a:solidFill>
        </a:ln>
      </a:spPr>
      <a:bodyPr rtlCol="0" anchor="ctr"/>
      <a:lstStyle>
        <a:defPPr algn="ctr">
          <a:defRPr b="1" dirty="0" smtClean="0">
            <a:solidFill>
              <a:srgbClr val="C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3196</TotalTime>
  <Words>588</Words>
  <Application>Microsoft Office PowerPoint</Application>
  <PresentationFormat>On-screen Show (4:3)</PresentationFormat>
  <Paragraphs>221</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Lecture week # 1      </vt:lpstr>
      <vt:lpstr>Thermodynamics </vt:lpstr>
      <vt:lpstr>Heat Transfer  </vt:lpstr>
      <vt:lpstr>Thermal Conduction</vt:lpstr>
      <vt:lpstr>Thermal Convection</vt:lpstr>
      <vt:lpstr>Radiation</vt:lpstr>
      <vt:lpstr>Slide 7</vt:lpstr>
      <vt:lpstr>      Thermodynamic System</vt:lpstr>
      <vt:lpstr>Slide 9</vt:lpstr>
      <vt:lpstr>State of Working Fluid </vt:lpstr>
      <vt:lpstr>The State Postulate </vt:lpstr>
      <vt:lpstr>Equilibrium </vt:lpstr>
      <vt:lpstr>Processes &amp; Cycle </vt:lpstr>
      <vt:lpstr>Temperature  </vt:lpstr>
      <vt:lpstr>Graph of Temperature Against Volume</vt:lpstr>
      <vt:lpstr>Pressure </vt:lpstr>
      <vt:lpstr>Reversibility </vt:lpstr>
      <vt:lpstr>Reversible Work </vt:lpstr>
      <vt:lpstr>Example # 1 </vt:lpstr>
      <vt:lpstr>Example # 2</vt:lpstr>
      <vt:lpstr>First Law of Thermodynamics </vt:lpstr>
      <vt:lpstr>Steady Flow Energy Equation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345</cp:revision>
  <dcterms:created xsi:type="dcterms:W3CDTF">2009-02-10T06:13:49Z</dcterms:created>
  <dcterms:modified xsi:type="dcterms:W3CDTF">2010-03-23T17:47:03Z</dcterms:modified>
</cp:coreProperties>
</file>