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50A52-6E38-4D0B-BE1C-85C96F80DAA4}" type="datetimeFigureOut">
              <a:rPr lang="en-US" smtClean="0"/>
              <a:t>3/12/2010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FEC0B-8E72-4CBE-848F-3B130DDECCB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2E8EB-4D22-4829-8346-6AC058E8E310}" type="datetimeFigureOut">
              <a:rPr lang="en-US" smtClean="0"/>
              <a:t>3/12/2010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31BB3-6C73-478F-801D-C0DA3C7B27B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7D6A-438A-4B0E-8C74-65571DDD318F}" type="datetime1">
              <a:rPr lang="en-US" smtClean="0"/>
              <a:t>3/12/2010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EC64-B2A3-4040-92A2-923F4E3708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49E3B-BB64-4DDA-B5D7-30FC183CC706}" type="datetime1">
              <a:rPr lang="en-US" smtClean="0"/>
              <a:t>3/12/2010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EC64-B2A3-4040-92A2-923F4E3708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620B-D1E8-4B00-9571-20B5B6C1D2CF}" type="datetime1">
              <a:rPr lang="en-US" smtClean="0"/>
              <a:t>3/12/2010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EC64-B2A3-4040-92A2-923F4E3708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D9001-6D11-48CE-9ACD-AB1059999A4F}" type="datetime1">
              <a:rPr lang="en-US" smtClean="0"/>
              <a:t>3/12/2010</a:t>
            </a:fld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9CF4E-5292-40A6-8D60-7E2886C4748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C7747-7AF5-468F-9131-728E56B51127}" type="datetime1">
              <a:rPr lang="en-US" smtClean="0"/>
              <a:t>3/12/2010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EC64-B2A3-4040-92A2-923F4E3708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18331-82F0-4FBA-9617-0083976989CC}" type="datetime1">
              <a:rPr lang="en-US" smtClean="0"/>
              <a:t>3/12/2010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EC64-B2A3-4040-92A2-923F4E3708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E4B41-3AD3-4841-AA95-184C1D02338E}" type="datetime1">
              <a:rPr lang="en-US" smtClean="0"/>
              <a:t>3/12/2010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EC64-B2A3-4040-92A2-923F4E3708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7D7A4-44EB-4A43-86BF-67C24821311A}" type="datetime1">
              <a:rPr lang="en-US" smtClean="0"/>
              <a:t>3/12/2010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EC64-B2A3-4040-92A2-923F4E3708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7FFA2-A836-4C32-8DC2-DD6D89FE2629}" type="datetime1">
              <a:rPr lang="en-US" smtClean="0"/>
              <a:t>3/12/2010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EC64-B2A3-4040-92A2-923F4E3708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455A-D4A8-48A2-BF32-6759D2EA90A9}" type="datetime1">
              <a:rPr lang="en-US" smtClean="0"/>
              <a:t>3/12/2010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EC64-B2A3-4040-92A2-923F4E3708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89CF-A5AC-4204-9D06-8A9F2D781F37}" type="datetime1">
              <a:rPr lang="en-US" smtClean="0"/>
              <a:t>3/12/2010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EC64-B2A3-4040-92A2-923F4E3708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9E15-31B5-46C1-96D4-8A6B58A16228}" type="datetime1">
              <a:rPr lang="en-US" smtClean="0"/>
              <a:t>3/12/2010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EC64-B2A3-4040-92A2-923F4E3708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EBF3D-6D38-44E1-937C-724EDAF0B884}" type="datetime1">
              <a:rPr lang="en-US" smtClean="0"/>
              <a:t>3/12/2010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CEC64-B2A3-4040-92A2-923F4E3708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ChangeArrowheads="1"/>
          </p:cNvSpPr>
          <p:nvPr/>
        </p:nvSpPr>
        <p:spPr bwMode="auto">
          <a:xfrm>
            <a:off x="687388" y="1484313"/>
            <a:ext cx="7889875" cy="278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en-US" sz="2000" b="1">
              <a:solidFill>
                <a:srgbClr val="FF9900"/>
              </a:solidFill>
              <a:latin typeface="Arial" charset="0"/>
              <a:cs typeface="Arial" charset="0"/>
            </a:endParaRPr>
          </a:p>
          <a:p>
            <a:pPr algn="r"/>
            <a:r>
              <a:rPr lang="en-US" sz="6000" b="1">
                <a:solidFill>
                  <a:srgbClr val="000066"/>
                </a:solidFill>
                <a:latin typeface="Arial" charset="0"/>
                <a:cs typeface="Arial" charset="0"/>
              </a:rPr>
              <a:t>Dimensioning</a:t>
            </a:r>
          </a:p>
          <a:p>
            <a:pPr algn="r"/>
            <a:r>
              <a:rPr lang="en-US" sz="2800" b="1">
                <a:solidFill>
                  <a:srgbClr val="FF0000"/>
                </a:solidFill>
                <a:latin typeface="Arial" charset="0"/>
                <a:cs typeface="Arial" charset="0"/>
              </a:rPr>
              <a:t>(WEEK 2)</a:t>
            </a:r>
          </a:p>
        </p:txBody>
      </p:sp>
      <p:pic>
        <p:nvPicPr>
          <p:cNvPr id="67587" name="Picture 10" descr="drafting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9763" y="4808538"/>
            <a:ext cx="2489200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Picture 12" descr="drafting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4563" y="4805363"/>
            <a:ext cx="3127375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Picture 13" descr="plans_topba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0" name="Picture 15" descr="drafti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802188"/>
            <a:ext cx="2797175" cy="205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EC64-B2A3-4040-92A2-923F4E37081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ChangeArrowheads="1"/>
          </p:cNvSpPr>
          <p:nvPr/>
        </p:nvSpPr>
        <p:spPr bwMode="auto">
          <a:xfrm>
            <a:off x="685800" y="655638"/>
            <a:ext cx="777240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6600" b="1" i="1">
                <a:solidFill>
                  <a:schemeClr val="accent2"/>
                </a:solidFill>
                <a:latin typeface="Arial" charset="0"/>
                <a:cs typeface="Arial" charset="0"/>
              </a:rPr>
              <a:t>Dimensioning</a:t>
            </a:r>
            <a:br>
              <a:rPr lang="en-US" sz="6600" b="1" i="1">
                <a:solidFill>
                  <a:schemeClr val="accent2"/>
                </a:solidFill>
                <a:latin typeface="Arial" charset="0"/>
                <a:cs typeface="Arial" charset="0"/>
              </a:rPr>
            </a:br>
            <a:r>
              <a:rPr lang="en-US" sz="6600" b="1" i="1">
                <a:solidFill>
                  <a:schemeClr val="accent2"/>
                </a:solidFill>
                <a:latin typeface="Arial" charset="0"/>
                <a:cs typeface="Arial" charset="0"/>
              </a:rPr>
              <a:t>Components</a:t>
            </a:r>
          </a:p>
        </p:txBody>
      </p:sp>
      <p:pic>
        <p:nvPicPr>
          <p:cNvPr id="76803" name="Picture 4"/>
          <p:cNvPicPr>
            <a:picLocks noChangeAspect="1" noChangeArrowheads="1"/>
          </p:cNvPicPr>
          <p:nvPr/>
        </p:nvPicPr>
        <p:blipFill>
          <a:blip r:embed="rId2"/>
          <a:srcRect t="14885" b="50000"/>
          <a:stretch>
            <a:fillRect/>
          </a:stretch>
        </p:blipFill>
        <p:spPr bwMode="auto">
          <a:xfrm>
            <a:off x="0" y="4464050"/>
            <a:ext cx="9144000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EC64-B2A3-4040-92A2-923F4E37081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11" name="AutoShape 19"/>
          <p:cNvSpPr>
            <a:spLocks noChangeArrowheads="1"/>
          </p:cNvSpPr>
          <p:nvPr/>
        </p:nvSpPr>
        <p:spPr bwMode="auto">
          <a:xfrm>
            <a:off x="1333500" y="3810000"/>
            <a:ext cx="4013200" cy="2578100"/>
          </a:xfrm>
          <a:prstGeom prst="roundRect">
            <a:avLst>
              <a:gd name="adj" fmla="val 10000"/>
            </a:avLst>
          </a:prstGeom>
          <a:solidFill>
            <a:srgbClr val="99CCFF"/>
          </a:solidFill>
          <a:ln w="19050">
            <a:noFill/>
            <a:prstDash val="lgDash"/>
            <a:round/>
            <a:headEnd/>
            <a:tailEnd/>
          </a:ln>
          <a:effectLst>
            <a:prstShdw prst="shdw17" dist="17961" dir="2700000">
              <a:srgbClr val="5C7A99"/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8" name="AutoShape 16"/>
          <p:cNvSpPr>
            <a:spLocks noChangeArrowheads="1"/>
          </p:cNvSpPr>
          <p:nvPr/>
        </p:nvSpPr>
        <p:spPr bwMode="auto">
          <a:xfrm>
            <a:off x="1333500" y="1231900"/>
            <a:ext cx="4000500" cy="2451100"/>
          </a:xfrm>
          <a:prstGeom prst="roundRect">
            <a:avLst>
              <a:gd name="adj" fmla="val 10000"/>
            </a:avLst>
          </a:prstGeom>
          <a:solidFill>
            <a:srgbClr val="FFCC99"/>
          </a:solidFill>
          <a:ln w="19050">
            <a:noFill/>
            <a:prstDash val="lgDash"/>
            <a:round/>
            <a:headEnd/>
            <a:tailEnd/>
          </a:ln>
          <a:effectLst>
            <a:prstShdw prst="shdw17" dist="17961" dir="2700000">
              <a:srgbClr val="997A5C"/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28" name="Text Box 9"/>
          <p:cNvSpPr txBox="1">
            <a:spLocks noChangeArrowheads="1"/>
          </p:cNvSpPr>
          <p:nvPr/>
        </p:nvSpPr>
        <p:spPr bwMode="auto">
          <a:xfrm>
            <a:off x="0" y="1778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CC3300"/>
                </a:solidFill>
                <a:latin typeface="Arial" charset="0"/>
              </a:rPr>
              <a:t>DIMENSIONING  COMPONENTS</a:t>
            </a:r>
            <a:endParaRPr lang="th-TH" sz="4000" b="1">
              <a:solidFill>
                <a:srgbClr val="CC3300"/>
              </a:solidFill>
              <a:latin typeface="Arial" charset="0"/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568450" y="1241425"/>
            <a:ext cx="3302000" cy="579438"/>
            <a:chOff x="836" y="702"/>
            <a:chExt cx="2080" cy="365"/>
          </a:xfrm>
        </p:grpSpPr>
        <p:sp>
          <p:nvSpPr>
            <p:cNvPr id="77846" name="Text Box 4"/>
            <p:cNvSpPr txBox="1">
              <a:spLocks noChangeArrowheads="1"/>
            </p:cNvSpPr>
            <p:nvPr/>
          </p:nvSpPr>
          <p:spPr bwMode="auto">
            <a:xfrm>
              <a:off x="1080" y="702"/>
              <a:ext cx="183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  <a:latin typeface="Arial" charset="0"/>
                  <a:cs typeface="Arial" charset="0"/>
                </a:rPr>
                <a:t>Extension lines</a:t>
              </a:r>
            </a:p>
          </p:txBody>
        </p:sp>
        <p:sp>
          <p:nvSpPr>
            <p:cNvPr id="110602" name="Rectangle 10"/>
            <p:cNvSpPr>
              <a:spLocks noChangeArrowheads="1"/>
            </p:cNvSpPr>
            <p:nvPr/>
          </p:nvSpPr>
          <p:spPr bwMode="auto">
            <a:xfrm>
              <a:off x="836" y="816"/>
              <a:ext cx="152" cy="152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1568450" y="1827213"/>
            <a:ext cx="3422650" cy="1200150"/>
            <a:chOff x="836" y="1071"/>
            <a:chExt cx="2156" cy="756"/>
          </a:xfrm>
        </p:grpSpPr>
        <p:sp>
          <p:nvSpPr>
            <p:cNvPr id="77844" name="Text Box 5"/>
            <p:cNvSpPr txBox="1">
              <a:spLocks noChangeArrowheads="1"/>
            </p:cNvSpPr>
            <p:nvPr/>
          </p:nvSpPr>
          <p:spPr bwMode="auto">
            <a:xfrm>
              <a:off x="1071" y="1071"/>
              <a:ext cx="1921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3200">
                  <a:solidFill>
                    <a:srgbClr val="000000"/>
                  </a:solidFill>
                  <a:latin typeface="Arial" charset="0"/>
                  <a:cs typeface="Arial" charset="0"/>
                </a:rPr>
                <a:t>Dimension lines</a:t>
              </a:r>
              <a:br>
                <a:rPr lang="en-US" sz="3200">
                  <a:solidFill>
                    <a:srgbClr val="000000"/>
                  </a:solidFill>
                  <a:latin typeface="Arial" charset="0"/>
                  <a:cs typeface="Arial" charset="0"/>
                </a:rPr>
              </a:br>
              <a:r>
                <a:rPr lang="en-US" sz="2400" i="1">
                  <a:solidFill>
                    <a:srgbClr val="000000"/>
                  </a:solidFill>
                  <a:latin typeface="Arial" charset="0"/>
                  <a:cs typeface="Arial" charset="0"/>
                </a:rPr>
                <a:t>(with arrowheads)</a:t>
              </a:r>
            </a:p>
          </p:txBody>
        </p:sp>
        <p:sp>
          <p:nvSpPr>
            <p:cNvPr id="110603" name="Rectangle 11"/>
            <p:cNvSpPr>
              <a:spLocks noChangeArrowheads="1"/>
            </p:cNvSpPr>
            <p:nvPr/>
          </p:nvSpPr>
          <p:spPr bwMode="auto">
            <a:xfrm>
              <a:off x="836" y="1256"/>
              <a:ext cx="152" cy="152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1568450" y="3079750"/>
            <a:ext cx="2779713" cy="579438"/>
            <a:chOff x="836" y="1860"/>
            <a:chExt cx="1751" cy="365"/>
          </a:xfrm>
        </p:grpSpPr>
        <p:sp>
          <p:nvSpPr>
            <p:cNvPr id="77842" name="Text Box 6"/>
            <p:cNvSpPr txBox="1">
              <a:spLocks noChangeArrowheads="1"/>
            </p:cNvSpPr>
            <p:nvPr/>
          </p:nvSpPr>
          <p:spPr bwMode="auto">
            <a:xfrm>
              <a:off x="1079" y="1860"/>
              <a:ext cx="150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  <a:latin typeface="Arial" charset="0"/>
                  <a:cs typeface="Arial" charset="0"/>
                </a:rPr>
                <a:t>Leader lines</a:t>
              </a:r>
            </a:p>
          </p:txBody>
        </p:sp>
        <p:sp>
          <p:nvSpPr>
            <p:cNvPr id="110604" name="Rectangle 12"/>
            <p:cNvSpPr>
              <a:spLocks noChangeArrowheads="1"/>
            </p:cNvSpPr>
            <p:nvPr/>
          </p:nvSpPr>
          <p:spPr bwMode="auto">
            <a:xfrm>
              <a:off x="836" y="1984"/>
              <a:ext cx="152" cy="152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1568450" y="3890963"/>
            <a:ext cx="4751388" cy="579437"/>
            <a:chOff x="836" y="2467"/>
            <a:chExt cx="2993" cy="365"/>
          </a:xfrm>
        </p:grpSpPr>
        <p:sp>
          <p:nvSpPr>
            <p:cNvPr id="77840" name="Text Box 7"/>
            <p:cNvSpPr txBox="1">
              <a:spLocks noChangeArrowheads="1"/>
            </p:cNvSpPr>
            <p:nvPr/>
          </p:nvSpPr>
          <p:spPr bwMode="auto">
            <a:xfrm>
              <a:off x="1079" y="2467"/>
              <a:ext cx="275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  <a:latin typeface="Arial" charset="0"/>
                  <a:cs typeface="Arial" charset="0"/>
                </a:rPr>
                <a:t>Dimension figures</a:t>
              </a:r>
            </a:p>
          </p:txBody>
        </p:sp>
        <p:sp>
          <p:nvSpPr>
            <p:cNvPr id="110605" name="Rectangle 13"/>
            <p:cNvSpPr>
              <a:spLocks noChangeArrowheads="1"/>
            </p:cNvSpPr>
            <p:nvPr/>
          </p:nvSpPr>
          <p:spPr bwMode="auto">
            <a:xfrm>
              <a:off x="836" y="2576"/>
              <a:ext cx="152" cy="15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1581150" y="4498975"/>
            <a:ext cx="3059113" cy="1844675"/>
            <a:chOff x="844" y="2850"/>
            <a:chExt cx="1927" cy="1162"/>
          </a:xfrm>
        </p:grpSpPr>
        <p:sp>
          <p:nvSpPr>
            <p:cNvPr id="77838" name="Text Box 8"/>
            <p:cNvSpPr txBox="1">
              <a:spLocks noChangeArrowheads="1"/>
            </p:cNvSpPr>
            <p:nvPr/>
          </p:nvSpPr>
          <p:spPr bwMode="auto">
            <a:xfrm>
              <a:off x="1079" y="2850"/>
              <a:ext cx="1692" cy="1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3200">
                  <a:solidFill>
                    <a:srgbClr val="000000"/>
                  </a:solidFill>
                  <a:latin typeface="Arial" charset="0"/>
                  <a:cs typeface="Arial" charset="0"/>
                </a:rPr>
                <a:t>Notes :</a:t>
              </a:r>
              <a:br>
                <a:rPr lang="en-US" sz="3200">
                  <a:solidFill>
                    <a:srgbClr val="000000"/>
                  </a:solidFill>
                  <a:latin typeface="Arial" charset="0"/>
                  <a:cs typeface="Arial" charset="0"/>
                </a:rPr>
              </a:br>
              <a:r>
                <a:rPr lang="en-US" sz="3200">
                  <a:solidFill>
                    <a:srgbClr val="000000"/>
                  </a:solidFill>
                  <a:latin typeface="Arial" charset="0"/>
                  <a:cs typeface="Arial" charset="0"/>
                </a:rPr>
                <a:t>- </a:t>
              </a:r>
              <a:r>
                <a:rPr lang="en-US" sz="3200" i="1">
                  <a:solidFill>
                    <a:srgbClr val="000000"/>
                  </a:solidFill>
                  <a:latin typeface="Arial" charset="0"/>
                  <a:cs typeface="Arial" charset="0"/>
                </a:rPr>
                <a:t>local note</a:t>
              </a:r>
            </a:p>
            <a:p>
              <a:pPr>
                <a:lnSpc>
                  <a:spcPct val="120000"/>
                </a:lnSpc>
              </a:pPr>
              <a:r>
                <a:rPr lang="en-US" sz="3200">
                  <a:solidFill>
                    <a:srgbClr val="000000"/>
                  </a:solidFill>
                  <a:latin typeface="Arial" charset="0"/>
                  <a:cs typeface="Arial" charset="0"/>
                </a:rPr>
                <a:t>- </a:t>
              </a:r>
              <a:r>
                <a:rPr lang="en-US" sz="3200" i="1">
                  <a:solidFill>
                    <a:srgbClr val="000000"/>
                  </a:solidFill>
                  <a:latin typeface="Arial" charset="0"/>
                  <a:cs typeface="Arial" charset="0"/>
                </a:rPr>
                <a:t>general note</a:t>
              </a:r>
            </a:p>
          </p:txBody>
        </p:sp>
        <p:sp>
          <p:nvSpPr>
            <p:cNvPr id="110606" name="Rectangle 14"/>
            <p:cNvSpPr>
              <a:spLocks noChangeArrowheads="1"/>
            </p:cNvSpPr>
            <p:nvPr/>
          </p:nvSpPr>
          <p:spPr bwMode="auto">
            <a:xfrm>
              <a:off x="844" y="3024"/>
              <a:ext cx="152" cy="15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10609" name="Rectangle 17"/>
          <p:cNvSpPr>
            <a:spLocks noChangeArrowheads="1"/>
          </p:cNvSpPr>
          <p:nvPr/>
        </p:nvSpPr>
        <p:spPr bwMode="auto">
          <a:xfrm>
            <a:off x="5910263" y="2089150"/>
            <a:ext cx="1693862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Arial" charset="0"/>
              </a:rPr>
              <a:t>Drawn with</a:t>
            </a:r>
          </a:p>
          <a:p>
            <a:pPr algn="ctr"/>
            <a:r>
              <a:rPr lang="en-US" b="1">
                <a:solidFill>
                  <a:schemeClr val="accent2"/>
                </a:solidFill>
                <a:latin typeface="Arial" charset="0"/>
              </a:rPr>
              <a:t>4H</a:t>
            </a:r>
            <a:r>
              <a:rPr lang="en-US" sz="2400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pencil</a:t>
            </a:r>
          </a:p>
        </p:txBody>
      </p:sp>
      <p:sp>
        <p:nvSpPr>
          <p:cNvPr id="110610" name="AutoShape 18"/>
          <p:cNvSpPr>
            <a:spLocks noChangeArrowheads="1"/>
          </p:cNvSpPr>
          <p:nvPr/>
        </p:nvSpPr>
        <p:spPr bwMode="auto">
          <a:xfrm rot="5400000">
            <a:off x="5218113" y="2247900"/>
            <a:ext cx="736600" cy="5207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12" name="Rectangle 20"/>
          <p:cNvSpPr>
            <a:spLocks noChangeArrowheads="1"/>
          </p:cNvSpPr>
          <p:nvPr/>
        </p:nvSpPr>
        <p:spPr bwMode="auto">
          <a:xfrm>
            <a:off x="5918200" y="4757738"/>
            <a:ext cx="1930400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Arial" charset="0"/>
              </a:rPr>
              <a:t>Lettered with</a:t>
            </a:r>
          </a:p>
          <a:p>
            <a:r>
              <a:rPr lang="en-US" b="1">
                <a:solidFill>
                  <a:schemeClr val="accent2"/>
                </a:solidFill>
                <a:latin typeface="Arial" charset="0"/>
              </a:rPr>
              <a:t>2H</a:t>
            </a:r>
            <a:r>
              <a:rPr lang="en-US" sz="2400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pencil.</a:t>
            </a:r>
          </a:p>
        </p:txBody>
      </p:sp>
      <p:sp>
        <p:nvSpPr>
          <p:cNvPr id="110614" name="AutoShape 22"/>
          <p:cNvSpPr>
            <a:spLocks noChangeArrowheads="1"/>
          </p:cNvSpPr>
          <p:nvPr/>
        </p:nvSpPr>
        <p:spPr bwMode="auto">
          <a:xfrm rot="5400000">
            <a:off x="5230813" y="4902200"/>
            <a:ext cx="736600" cy="5207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EC64-B2A3-4040-92A2-923F4E37081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0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10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0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0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10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0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11" grpId="0" animBg="1"/>
      <p:bldP spid="110608" grpId="0" animBg="1"/>
      <p:bldP spid="110609" grpId="0"/>
      <p:bldP spid="110610" grpId="0" animBg="1"/>
      <p:bldP spid="110612" grpId="0"/>
      <p:bldP spid="1106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9"/>
          <p:cNvGrpSpPr>
            <a:grpSpLocks/>
          </p:cNvGrpSpPr>
          <p:nvPr/>
        </p:nvGrpSpPr>
        <p:grpSpPr bwMode="auto">
          <a:xfrm>
            <a:off x="2457450" y="3629025"/>
            <a:ext cx="4025900" cy="2124075"/>
            <a:chOff x="1548" y="2286"/>
            <a:chExt cx="2536" cy="1338"/>
          </a:xfrm>
        </p:grpSpPr>
        <p:sp>
          <p:nvSpPr>
            <p:cNvPr id="78863" name="Freeform 170"/>
            <p:cNvSpPr>
              <a:spLocks/>
            </p:cNvSpPr>
            <p:nvPr/>
          </p:nvSpPr>
          <p:spPr bwMode="auto">
            <a:xfrm>
              <a:off x="1548" y="2286"/>
              <a:ext cx="2536" cy="1338"/>
            </a:xfrm>
            <a:custGeom>
              <a:avLst/>
              <a:gdLst>
                <a:gd name="T0" fmla="*/ 2536 w 2536"/>
                <a:gd name="T1" fmla="*/ 585 h 1338"/>
                <a:gd name="T2" fmla="*/ 2536 w 2536"/>
                <a:gd name="T3" fmla="*/ 1335 h 1338"/>
                <a:gd name="T4" fmla="*/ 247 w 2536"/>
                <a:gd name="T5" fmla="*/ 1338 h 1338"/>
                <a:gd name="T6" fmla="*/ 249 w 2536"/>
                <a:gd name="T7" fmla="*/ 900 h 1338"/>
                <a:gd name="T8" fmla="*/ 0 w 2536"/>
                <a:gd name="T9" fmla="*/ 594 h 1338"/>
                <a:gd name="T10" fmla="*/ 244 w 2536"/>
                <a:gd name="T11" fmla="*/ 594 h 1338"/>
                <a:gd name="T12" fmla="*/ 247 w 2536"/>
                <a:gd name="T13" fmla="*/ 0 h 1338"/>
                <a:gd name="T14" fmla="*/ 1977 w 2536"/>
                <a:gd name="T15" fmla="*/ 0 h 13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36"/>
                <a:gd name="T25" fmla="*/ 0 h 1338"/>
                <a:gd name="T26" fmla="*/ 2536 w 2536"/>
                <a:gd name="T27" fmla="*/ 1338 h 13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36" h="1338">
                  <a:moveTo>
                    <a:pt x="2536" y="585"/>
                  </a:moveTo>
                  <a:lnTo>
                    <a:pt x="2536" y="1335"/>
                  </a:lnTo>
                  <a:lnTo>
                    <a:pt x="247" y="1338"/>
                  </a:lnTo>
                  <a:lnTo>
                    <a:pt x="249" y="900"/>
                  </a:lnTo>
                  <a:lnTo>
                    <a:pt x="0" y="594"/>
                  </a:lnTo>
                  <a:lnTo>
                    <a:pt x="244" y="594"/>
                  </a:lnTo>
                  <a:lnTo>
                    <a:pt x="247" y="0"/>
                  </a:lnTo>
                  <a:lnTo>
                    <a:pt x="1977" y="0"/>
                  </a:lnTo>
                </a:path>
              </a:pathLst>
            </a:custGeom>
            <a:solidFill>
              <a:srgbClr val="00CC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64" name="Arc 171"/>
            <p:cNvSpPr>
              <a:spLocks/>
            </p:cNvSpPr>
            <p:nvPr/>
          </p:nvSpPr>
          <p:spPr bwMode="auto">
            <a:xfrm>
              <a:off x="3509" y="2286"/>
              <a:ext cx="574" cy="599"/>
            </a:xfrm>
            <a:custGeom>
              <a:avLst/>
              <a:gdLst>
                <a:gd name="T0" fmla="*/ 0 w 21600"/>
                <a:gd name="T1" fmla="*/ 0 h 22501"/>
                <a:gd name="T2" fmla="*/ 0 w 21600"/>
                <a:gd name="T3" fmla="*/ 0 h 22501"/>
                <a:gd name="T4" fmla="*/ 0 w 21600"/>
                <a:gd name="T5" fmla="*/ 0 h 2250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501"/>
                <a:gd name="T11" fmla="*/ 21600 w 21600"/>
                <a:gd name="T12" fmla="*/ 22501 h 225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501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900"/>
                    <a:pt x="21593" y="22200"/>
                    <a:pt x="21581" y="22501"/>
                  </a:cubicBezTo>
                </a:path>
                <a:path w="21600" h="22501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900"/>
                    <a:pt x="21593" y="22200"/>
                    <a:pt x="21581" y="22501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00CC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65" name="Oval 190"/>
            <p:cNvSpPr>
              <a:spLocks noChangeArrowheads="1"/>
            </p:cNvSpPr>
            <p:nvPr/>
          </p:nvSpPr>
          <p:spPr bwMode="auto">
            <a:xfrm rot="5400000">
              <a:off x="1995" y="2795"/>
              <a:ext cx="545" cy="54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66" name="Line 191"/>
            <p:cNvSpPr>
              <a:spLocks noChangeShapeType="1"/>
            </p:cNvSpPr>
            <p:nvPr/>
          </p:nvSpPr>
          <p:spPr bwMode="auto">
            <a:xfrm rot="5400000" flipH="1">
              <a:off x="1975" y="2889"/>
              <a:ext cx="0" cy="36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67" name="Line 192"/>
            <p:cNvSpPr>
              <a:spLocks noChangeShapeType="1"/>
            </p:cNvSpPr>
            <p:nvPr/>
          </p:nvSpPr>
          <p:spPr bwMode="auto">
            <a:xfrm rot="10800000">
              <a:off x="2262" y="2605"/>
              <a:ext cx="0" cy="36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68" name="Line 193"/>
            <p:cNvSpPr>
              <a:spLocks noChangeShapeType="1"/>
            </p:cNvSpPr>
            <p:nvPr/>
          </p:nvSpPr>
          <p:spPr bwMode="auto">
            <a:xfrm rot="-5400000">
              <a:off x="2266" y="3025"/>
              <a:ext cx="0" cy="8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69" name="Line 194"/>
            <p:cNvSpPr>
              <a:spLocks noChangeShapeType="1"/>
            </p:cNvSpPr>
            <p:nvPr/>
          </p:nvSpPr>
          <p:spPr bwMode="auto">
            <a:xfrm rot="-5400000">
              <a:off x="2542" y="2895"/>
              <a:ext cx="0" cy="34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70" name="Line 195"/>
            <p:cNvSpPr>
              <a:spLocks noChangeShapeType="1"/>
            </p:cNvSpPr>
            <p:nvPr/>
          </p:nvSpPr>
          <p:spPr bwMode="auto">
            <a:xfrm rot="10800000">
              <a:off x="2262" y="3024"/>
              <a:ext cx="0" cy="9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71" name="Line 196"/>
            <p:cNvSpPr>
              <a:spLocks noChangeShapeType="1"/>
            </p:cNvSpPr>
            <p:nvPr/>
          </p:nvSpPr>
          <p:spPr bwMode="auto">
            <a:xfrm rot="10800000">
              <a:off x="2262" y="3177"/>
              <a:ext cx="0" cy="3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72" name="Oval 202"/>
            <p:cNvSpPr>
              <a:spLocks noChangeArrowheads="1"/>
            </p:cNvSpPr>
            <p:nvPr/>
          </p:nvSpPr>
          <p:spPr bwMode="auto">
            <a:xfrm rot="5400000">
              <a:off x="3071" y="2794"/>
              <a:ext cx="545" cy="54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73" name="Line 203"/>
            <p:cNvSpPr>
              <a:spLocks noChangeShapeType="1"/>
            </p:cNvSpPr>
            <p:nvPr/>
          </p:nvSpPr>
          <p:spPr bwMode="auto">
            <a:xfrm rot="-5400000">
              <a:off x="3349" y="3025"/>
              <a:ext cx="0" cy="9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74" name="Line 204"/>
            <p:cNvSpPr>
              <a:spLocks noChangeShapeType="1"/>
            </p:cNvSpPr>
            <p:nvPr/>
          </p:nvSpPr>
          <p:spPr bwMode="auto">
            <a:xfrm rot="-5400000">
              <a:off x="3626" y="2896"/>
              <a:ext cx="0" cy="34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75" name="Line 205"/>
            <p:cNvSpPr>
              <a:spLocks noChangeShapeType="1"/>
            </p:cNvSpPr>
            <p:nvPr/>
          </p:nvSpPr>
          <p:spPr bwMode="auto">
            <a:xfrm rot="5400000" flipH="1">
              <a:off x="3059" y="2889"/>
              <a:ext cx="0" cy="36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76" name="Line 206"/>
            <p:cNvSpPr>
              <a:spLocks noChangeShapeType="1"/>
            </p:cNvSpPr>
            <p:nvPr/>
          </p:nvSpPr>
          <p:spPr bwMode="auto">
            <a:xfrm rot="10800000">
              <a:off x="3345" y="3024"/>
              <a:ext cx="0" cy="9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77" name="Line 207"/>
            <p:cNvSpPr>
              <a:spLocks noChangeShapeType="1"/>
            </p:cNvSpPr>
            <p:nvPr/>
          </p:nvSpPr>
          <p:spPr bwMode="auto">
            <a:xfrm rot="10800000">
              <a:off x="3345" y="2605"/>
              <a:ext cx="0" cy="36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78" name="Line 208"/>
            <p:cNvSpPr>
              <a:spLocks noChangeShapeType="1"/>
            </p:cNvSpPr>
            <p:nvPr/>
          </p:nvSpPr>
          <p:spPr bwMode="auto">
            <a:xfrm rot="10800000">
              <a:off x="3345" y="3177"/>
              <a:ext cx="0" cy="3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3092" name="AutoShape 148"/>
          <p:cNvSpPr>
            <a:spLocks noChangeArrowheads="1"/>
          </p:cNvSpPr>
          <p:nvPr/>
        </p:nvSpPr>
        <p:spPr bwMode="auto">
          <a:xfrm>
            <a:off x="355600" y="1117600"/>
            <a:ext cx="8559800" cy="1562100"/>
          </a:xfrm>
          <a:prstGeom prst="roundRect">
            <a:avLst>
              <a:gd name="adj" fmla="val 16667"/>
            </a:avLst>
          </a:prstGeom>
          <a:solidFill>
            <a:srgbClr val="00FF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690563" y="1085850"/>
            <a:ext cx="7923212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600">
                <a:solidFill>
                  <a:srgbClr val="000000"/>
                </a:solidFill>
                <a:latin typeface="Arial" charset="0"/>
                <a:cs typeface="Arial" charset="0"/>
              </a:rPr>
              <a:t>indicate the location on the object’s features that are dimensioned.</a:t>
            </a:r>
          </a:p>
        </p:txBody>
      </p:sp>
      <p:sp>
        <p:nvSpPr>
          <p:cNvPr id="78853" name="Rectangle 169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>
                <a:solidFill>
                  <a:srgbClr val="CC3300"/>
                </a:solidFill>
                <a:latin typeface="Arial" charset="0"/>
                <a:cs typeface="Arial" charset="0"/>
              </a:rPr>
              <a:t>EXTENSION  LINES</a:t>
            </a:r>
          </a:p>
        </p:txBody>
      </p:sp>
      <p:sp>
        <p:nvSpPr>
          <p:cNvPr id="83116" name="Line 172"/>
          <p:cNvSpPr>
            <a:spLocks noChangeShapeType="1"/>
          </p:cNvSpPr>
          <p:nvPr/>
        </p:nvSpPr>
        <p:spPr bwMode="auto">
          <a:xfrm>
            <a:off x="2852738" y="5837238"/>
            <a:ext cx="0" cy="7461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117" name="Line 173"/>
          <p:cNvSpPr>
            <a:spLocks noChangeShapeType="1"/>
          </p:cNvSpPr>
          <p:nvPr/>
        </p:nvSpPr>
        <p:spPr bwMode="auto">
          <a:xfrm>
            <a:off x="6483350" y="5837238"/>
            <a:ext cx="0" cy="7508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118" name="Line 174"/>
          <p:cNvSpPr>
            <a:spLocks noChangeShapeType="1"/>
          </p:cNvSpPr>
          <p:nvPr/>
        </p:nvSpPr>
        <p:spPr bwMode="auto">
          <a:xfrm flipV="1">
            <a:off x="3587750" y="2971800"/>
            <a:ext cx="0" cy="10795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119" name="Line 175"/>
          <p:cNvSpPr>
            <a:spLocks noChangeShapeType="1"/>
          </p:cNvSpPr>
          <p:nvPr/>
        </p:nvSpPr>
        <p:spPr bwMode="auto">
          <a:xfrm flipV="1">
            <a:off x="5308600" y="2981325"/>
            <a:ext cx="0" cy="10699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120" name="Line 176"/>
          <p:cNvSpPr>
            <a:spLocks noChangeShapeType="1"/>
          </p:cNvSpPr>
          <p:nvPr/>
        </p:nvSpPr>
        <p:spPr bwMode="auto">
          <a:xfrm flipV="1">
            <a:off x="3587750" y="2978150"/>
            <a:ext cx="0" cy="10699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121" name="Line 177"/>
          <p:cNvSpPr>
            <a:spLocks noChangeShapeType="1"/>
          </p:cNvSpPr>
          <p:nvPr/>
        </p:nvSpPr>
        <p:spPr bwMode="auto">
          <a:xfrm flipV="1">
            <a:off x="2852738" y="2979738"/>
            <a:ext cx="0" cy="5683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130" name="Line 186"/>
          <p:cNvSpPr>
            <a:spLocks noChangeShapeType="1"/>
          </p:cNvSpPr>
          <p:nvPr/>
        </p:nvSpPr>
        <p:spPr bwMode="auto">
          <a:xfrm>
            <a:off x="6107113" y="4876800"/>
            <a:ext cx="11652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131" name="Line 187"/>
          <p:cNvSpPr>
            <a:spLocks noChangeShapeType="1"/>
          </p:cNvSpPr>
          <p:nvPr/>
        </p:nvSpPr>
        <p:spPr bwMode="auto">
          <a:xfrm>
            <a:off x="6562725" y="5749925"/>
            <a:ext cx="715963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154" name="Line 210"/>
          <p:cNvSpPr>
            <a:spLocks noChangeShapeType="1"/>
          </p:cNvSpPr>
          <p:nvPr/>
        </p:nvSpPr>
        <p:spPr bwMode="auto">
          <a:xfrm flipH="1" flipV="1">
            <a:off x="2043113" y="4081463"/>
            <a:ext cx="361950" cy="4476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EC64-B2A3-4040-92A2-923F4E37081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8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83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8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8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83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8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83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8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83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092" grpId="0" animBg="1"/>
      <p:bldP spid="82949" grpId="0"/>
      <p:bldP spid="83116" grpId="0" animBg="1"/>
      <p:bldP spid="83117" grpId="0" animBg="1"/>
      <p:bldP spid="83118" grpId="0" animBg="1"/>
      <p:bldP spid="83119" grpId="0" animBg="1"/>
      <p:bldP spid="83120" grpId="0" animBg="1"/>
      <p:bldP spid="83121" grpId="0" animBg="1"/>
      <p:bldP spid="83130" grpId="0" animBg="1"/>
      <p:bldP spid="83131" grpId="0" animBg="1"/>
      <p:bldP spid="8315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2457450" y="3629025"/>
            <a:ext cx="4025900" cy="2124075"/>
            <a:chOff x="1548" y="2286"/>
            <a:chExt cx="2536" cy="1338"/>
          </a:xfrm>
        </p:grpSpPr>
        <p:sp>
          <p:nvSpPr>
            <p:cNvPr id="79897" name="Freeform 10"/>
            <p:cNvSpPr>
              <a:spLocks/>
            </p:cNvSpPr>
            <p:nvPr/>
          </p:nvSpPr>
          <p:spPr bwMode="auto">
            <a:xfrm>
              <a:off x="1548" y="2286"/>
              <a:ext cx="2536" cy="1338"/>
            </a:xfrm>
            <a:custGeom>
              <a:avLst/>
              <a:gdLst>
                <a:gd name="T0" fmla="*/ 2536 w 2536"/>
                <a:gd name="T1" fmla="*/ 585 h 1338"/>
                <a:gd name="T2" fmla="*/ 2536 w 2536"/>
                <a:gd name="T3" fmla="*/ 1335 h 1338"/>
                <a:gd name="T4" fmla="*/ 247 w 2536"/>
                <a:gd name="T5" fmla="*/ 1338 h 1338"/>
                <a:gd name="T6" fmla="*/ 249 w 2536"/>
                <a:gd name="T7" fmla="*/ 900 h 1338"/>
                <a:gd name="T8" fmla="*/ 0 w 2536"/>
                <a:gd name="T9" fmla="*/ 594 h 1338"/>
                <a:gd name="T10" fmla="*/ 244 w 2536"/>
                <a:gd name="T11" fmla="*/ 594 h 1338"/>
                <a:gd name="T12" fmla="*/ 247 w 2536"/>
                <a:gd name="T13" fmla="*/ 0 h 1338"/>
                <a:gd name="T14" fmla="*/ 1977 w 2536"/>
                <a:gd name="T15" fmla="*/ 0 h 13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36"/>
                <a:gd name="T25" fmla="*/ 0 h 1338"/>
                <a:gd name="T26" fmla="*/ 2536 w 2536"/>
                <a:gd name="T27" fmla="*/ 1338 h 13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36" h="1338">
                  <a:moveTo>
                    <a:pt x="2536" y="585"/>
                  </a:moveTo>
                  <a:lnTo>
                    <a:pt x="2536" y="1335"/>
                  </a:lnTo>
                  <a:lnTo>
                    <a:pt x="247" y="1338"/>
                  </a:lnTo>
                  <a:lnTo>
                    <a:pt x="249" y="900"/>
                  </a:lnTo>
                  <a:lnTo>
                    <a:pt x="0" y="594"/>
                  </a:lnTo>
                  <a:lnTo>
                    <a:pt x="244" y="594"/>
                  </a:lnTo>
                  <a:lnTo>
                    <a:pt x="247" y="0"/>
                  </a:lnTo>
                  <a:lnTo>
                    <a:pt x="1977" y="0"/>
                  </a:lnTo>
                </a:path>
              </a:pathLst>
            </a:custGeom>
            <a:solidFill>
              <a:srgbClr val="00CC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98" name="Arc 11"/>
            <p:cNvSpPr>
              <a:spLocks/>
            </p:cNvSpPr>
            <p:nvPr/>
          </p:nvSpPr>
          <p:spPr bwMode="auto">
            <a:xfrm>
              <a:off x="3509" y="2286"/>
              <a:ext cx="574" cy="599"/>
            </a:xfrm>
            <a:custGeom>
              <a:avLst/>
              <a:gdLst>
                <a:gd name="T0" fmla="*/ 0 w 21600"/>
                <a:gd name="T1" fmla="*/ 0 h 22501"/>
                <a:gd name="T2" fmla="*/ 0 w 21600"/>
                <a:gd name="T3" fmla="*/ 0 h 22501"/>
                <a:gd name="T4" fmla="*/ 0 w 21600"/>
                <a:gd name="T5" fmla="*/ 0 h 2250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501"/>
                <a:gd name="T11" fmla="*/ 21600 w 21600"/>
                <a:gd name="T12" fmla="*/ 22501 h 225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501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900"/>
                    <a:pt x="21593" y="22200"/>
                    <a:pt x="21581" y="22501"/>
                  </a:cubicBezTo>
                </a:path>
                <a:path w="21600" h="22501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900"/>
                    <a:pt x="21593" y="22200"/>
                    <a:pt x="21581" y="22501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00CC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9" name="Oval 30"/>
            <p:cNvSpPr>
              <a:spLocks noChangeArrowheads="1"/>
            </p:cNvSpPr>
            <p:nvPr/>
          </p:nvSpPr>
          <p:spPr bwMode="auto">
            <a:xfrm rot="5400000">
              <a:off x="1995" y="2795"/>
              <a:ext cx="545" cy="54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00" name="Line 31"/>
            <p:cNvSpPr>
              <a:spLocks noChangeShapeType="1"/>
            </p:cNvSpPr>
            <p:nvPr/>
          </p:nvSpPr>
          <p:spPr bwMode="auto">
            <a:xfrm rot="5400000" flipH="1">
              <a:off x="1975" y="2889"/>
              <a:ext cx="0" cy="36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01" name="Line 32"/>
            <p:cNvSpPr>
              <a:spLocks noChangeShapeType="1"/>
            </p:cNvSpPr>
            <p:nvPr/>
          </p:nvSpPr>
          <p:spPr bwMode="auto">
            <a:xfrm rot="10800000">
              <a:off x="2262" y="2605"/>
              <a:ext cx="0" cy="36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02" name="Line 33"/>
            <p:cNvSpPr>
              <a:spLocks noChangeShapeType="1"/>
            </p:cNvSpPr>
            <p:nvPr/>
          </p:nvSpPr>
          <p:spPr bwMode="auto">
            <a:xfrm rot="-5400000">
              <a:off x="2266" y="3025"/>
              <a:ext cx="0" cy="8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03" name="Line 34"/>
            <p:cNvSpPr>
              <a:spLocks noChangeShapeType="1"/>
            </p:cNvSpPr>
            <p:nvPr/>
          </p:nvSpPr>
          <p:spPr bwMode="auto">
            <a:xfrm rot="-5400000">
              <a:off x="2542" y="2895"/>
              <a:ext cx="0" cy="34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04" name="Line 35"/>
            <p:cNvSpPr>
              <a:spLocks noChangeShapeType="1"/>
            </p:cNvSpPr>
            <p:nvPr/>
          </p:nvSpPr>
          <p:spPr bwMode="auto">
            <a:xfrm rot="10800000">
              <a:off x="2262" y="3024"/>
              <a:ext cx="0" cy="9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05" name="Line 36"/>
            <p:cNvSpPr>
              <a:spLocks noChangeShapeType="1"/>
            </p:cNvSpPr>
            <p:nvPr/>
          </p:nvSpPr>
          <p:spPr bwMode="auto">
            <a:xfrm rot="10800000">
              <a:off x="2262" y="3177"/>
              <a:ext cx="0" cy="3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06" name="Oval 42"/>
            <p:cNvSpPr>
              <a:spLocks noChangeArrowheads="1"/>
            </p:cNvSpPr>
            <p:nvPr/>
          </p:nvSpPr>
          <p:spPr bwMode="auto">
            <a:xfrm rot="5400000">
              <a:off x="3071" y="2794"/>
              <a:ext cx="545" cy="54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07" name="Line 43"/>
            <p:cNvSpPr>
              <a:spLocks noChangeShapeType="1"/>
            </p:cNvSpPr>
            <p:nvPr/>
          </p:nvSpPr>
          <p:spPr bwMode="auto">
            <a:xfrm rot="-5400000">
              <a:off x="3349" y="3025"/>
              <a:ext cx="0" cy="9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08" name="Line 44"/>
            <p:cNvSpPr>
              <a:spLocks noChangeShapeType="1"/>
            </p:cNvSpPr>
            <p:nvPr/>
          </p:nvSpPr>
          <p:spPr bwMode="auto">
            <a:xfrm rot="-5400000">
              <a:off x="3626" y="2896"/>
              <a:ext cx="0" cy="34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09" name="Line 45"/>
            <p:cNvSpPr>
              <a:spLocks noChangeShapeType="1"/>
            </p:cNvSpPr>
            <p:nvPr/>
          </p:nvSpPr>
          <p:spPr bwMode="auto">
            <a:xfrm rot="5400000" flipH="1">
              <a:off x="3059" y="2889"/>
              <a:ext cx="0" cy="36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10" name="Line 46"/>
            <p:cNvSpPr>
              <a:spLocks noChangeShapeType="1"/>
            </p:cNvSpPr>
            <p:nvPr/>
          </p:nvSpPr>
          <p:spPr bwMode="auto">
            <a:xfrm rot="10800000">
              <a:off x="3345" y="3024"/>
              <a:ext cx="0" cy="9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11" name="Line 47"/>
            <p:cNvSpPr>
              <a:spLocks noChangeShapeType="1"/>
            </p:cNvSpPr>
            <p:nvPr/>
          </p:nvSpPr>
          <p:spPr bwMode="auto">
            <a:xfrm rot="10800000">
              <a:off x="3345" y="2605"/>
              <a:ext cx="0" cy="36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12" name="Line 48"/>
            <p:cNvSpPr>
              <a:spLocks noChangeShapeType="1"/>
            </p:cNvSpPr>
            <p:nvPr/>
          </p:nvSpPr>
          <p:spPr bwMode="auto">
            <a:xfrm rot="10800000">
              <a:off x="3345" y="3177"/>
              <a:ext cx="0" cy="3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9875" name="AutoShape 7"/>
          <p:cNvSpPr>
            <a:spLocks noChangeArrowheads="1"/>
          </p:cNvSpPr>
          <p:nvPr/>
        </p:nvSpPr>
        <p:spPr bwMode="auto">
          <a:xfrm>
            <a:off x="355600" y="1117600"/>
            <a:ext cx="8559800" cy="1244600"/>
          </a:xfrm>
          <a:prstGeom prst="roundRect">
            <a:avLst>
              <a:gd name="adj" fmla="val 16667"/>
            </a:avLst>
          </a:prstGeom>
          <a:solidFill>
            <a:srgbClr val="00FF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76" name="Rectangle 9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>
                <a:solidFill>
                  <a:srgbClr val="CC3300"/>
                </a:solidFill>
                <a:latin typeface="Arial" charset="0"/>
                <a:cs typeface="Arial" charset="0"/>
              </a:rPr>
              <a:t>DIMENSION  LINES</a:t>
            </a:r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449263" y="1089025"/>
            <a:ext cx="8485187" cy="13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indicate the direction and extent of a dimension, and inscribe </a:t>
            </a:r>
            <a:r>
              <a:rPr lang="en-US" sz="3200" b="1" i="1">
                <a:solidFill>
                  <a:schemeClr val="accent2"/>
                </a:solidFill>
                <a:latin typeface="Arial" charset="0"/>
              </a:rPr>
              <a:t>dimension figures</a:t>
            </a:r>
            <a:r>
              <a:rPr lang="en-US" sz="3200">
                <a:solidFill>
                  <a:srgbClr val="000000"/>
                </a:solidFill>
                <a:latin typeface="Arial" charset="0"/>
              </a:rPr>
              <a:t>.</a:t>
            </a:r>
          </a:p>
        </p:txBody>
      </p:sp>
      <p:sp>
        <p:nvSpPr>
          <p:cNvPr id="79878" name="Line 12"/>
          <p:cNvSpPr>
            <a:spLocks noChangeShapeType="1"/>
          </p:cNvSpPr>
          <p:nvPr/>
        </p:nvSpPr>
        <p:spPr bwMode="auto">
          <a:xfrm>
            <a:off x="2852738" y="5837238"/>
            <a:ext cx="0" cy="7461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79" name="Line 13"/>
          <p:cNvSpPr>
            <a:spLocks noChangeShapeType="1"/>
          </p:cNvSpPr>
          <p:nvPr/>
        </p:nvSpPr>
        <p:spPr bwMode="auto">
          <a:xfrm>
            <a:off x="6483350" y="5837238"/>
            <a:ext cx="0" cy="7508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80" name="Line 14"/>
          <p:cNvSpPr>
            <a:spLocks noChangeShapeType="1"/>
          </p:cNvSpPr>
          <p:nvPr/>
        </p:nvSpPr>
        <p:spPr bwMode="auto">
          <a:xfrm flipV="1">
            <a:off x="3587750" y="2971800"/>
            <a:ext cx="0" cy="10795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81" name="Line 15"/>
          <p:cNvSpPr>
            <a:spLocks noChangeShapeType="1"/>
          </p:cNvSpPr>
          <p:nvPr/>
        </p:nvSpPr>
        <p:spPr bwMode="auto">
          <a:xfrm flipV="1">
            <a:off x="5308600" y="2981325"/>
            <a:ext cx="0" cy="10699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82" name="Line 16"/>
          <p:cNvSpPr>
            <a:spLocks noChangeShapeType="1"/>
          </p:cNvSpPr>
          <p:nvPr/>
        </p:nvSpPr>
        <p:spPr bwMode="auto">
          <a:xfrm flipV="1">
            <a:off x="3587750" y="2978150"/>
            <a:ext cx="0" cy="10699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83" name="Line 17"/>
          <p:cNvSpPr>
            <a:spLocks noChangeShapeType="1"/>
          </p:cNvSpPr>
          <p:nvPr/>
        </p:nvSpPr>
        <p:spPr bwMode="auto">
          <a:xfrm flipV="1">
            <a:off x="2852738" y="2979738"/>
            <a:ext cx="0" cy="5683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62" name="Line 18"/>
          <p:cNvSpPr>
            <a:spLocks noChangeShapeType="1"/>
          </p:cNvSpPr>
          <p:nvPr/>
        </p:nvSpPr>
        <p:spPr bwMode="auto">
          <a:xfrm>
            <a:off x="2827338" y="3082925"/>
            <a:ext cx="8223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arrow" w="sm" len="lg"/>
            <a:tailEnd type="arrow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108563" name="Line 19"/>
          <p:cNvSpPr>
            <a:spLocks noChangeShapeType="1"/>
          </p:cNvSpPr>
          <p:nvPr/>
        </p:nvSpPr>
        <p:spPr bwMode="auto">
          <a:xfrm>
            <a:off x="3554413" y="3082925"/>
            <a:ext cx="17843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arrow" w="sm" len="lg"/>
            <a:tailEnd type="arrow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108564" name="Line 20"/>
          <p:cNvSpPr>
            <a:spLocks noChangeShapeType="1"/>
          </p:cNvSpPr>
          <p:nvPr/>
        </p:nvSpPr>
        <p:spPr bwMode="auto">
          <a:xfrm>
            <a:off x="2813050" y="6475413"/>
            <a:ext cx="37020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arrow" w="sm" len="lg"/>
            <a:tailEnd type="arrow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79887" name="Line 26"/>
          <p:cNvSpPr>
            <a:spLocks noChangeShapeType="1"/>
          </p:cNvSpPr>
          <p:nvPr/>
        </p:nvSpPr>
        <p:spPr bwMode="auto">
          <a:xfrm>
            <a:off x="6107113" y="4876800"/>
            <a:ext cx="11652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88" name="Line 27"/>
          <p:cNvSpPr>
            <a:spLocks noChangeShapeType="1"/>
          </p:cNvSpPr>
          <p:nvPr/>
        </p:nvSpPr>
        <p:spPr bwMode="auto">
          <a:xfrm>
            <a:off x="6562725" y="5749925"/>
            <a:ext cx="715963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72" name="Line 28"/>
          <p:cNvSpPr>
            <a:spLocks noChangeShapeType="1"/>
          </p:cNvSpPr>
          <p:nvPr/>
        </p:nvSpPr>
        <p:spPr bwMode="auto">
          <a:xfrm>
            <a:off x="7167563" y="4840288"/>
            <a:ext cx="0" cy="9398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arrow" w="sm" len="lg"/>
            <a:tailEnd type="arrow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79890" name="Line 49"/>
          <p:cNvSpPr>
            <a:spLocks noChangeShapeType="1"/>
          </p:cNvSpPr>
          <p:nvPr/>
        </p:nvSpPr>
        <p:spPr bwMode="auto">
          <a:xfrm flipH="1" flipV="1">
            <a:off x="2043113" y="4081463"/>
            <a:ext cx="361950" cy="4476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94" name="Arc 50"/>
          <p:cNvSpPr>
            <a:spLocks/>
          </p:cNvSpPr>
          <p:nvPr/>
        </p:nvSpPr>
        <p:spPr bwMode="auto">
          <a:xfrm>
            <a:off x="1682750" y="4140200"/>
            <a:ext cx="1203325" cy="2071688"/>
          </a:xfrm>
          <a:custGeom>
            <a:avLst/>
            <a:gdLst>
              <a:gd name="T0" fmla="*/ 2147483647 w 22501"/>
              <a:gd name="T1" fmla="*/ 2147483647 h 38756"/>
              <a:gd name="T2" fmla="*/ 2147483647 w 22501"/>
              <a:gd name="T3" fmla="*/ 0 h 38756"/>
              <a:gd name="T4" fmla="*/ 2147483647 w 22501"/>
              <a:gd name="T5" fmla="*/ 2147483647 h 38756"/>
              <a:gd name="T6" fmla="*/ 0 60000 65536"/>
              <a:gd name="T7" fmla="*/ 0 60000 65536"/>
              <a:gd name="T8" fmla="*/ 0 60000 65536"/>
              <a:gd name="T9" fmla="*/ 0 w 22501"/>
              <a:gd name="T10" fmla="*/ 0 h 38756"/>
              <a:gd name="T11" fmla="*/ 22501 w 22501"/>
              <a:gd name="T12" fmla="*/ 38756 h 387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501" h="38756" fill="none" extrusionOk="0">
                <a:moveTo>
                  <a:pt x="22501" y="38737"/>
                </a:moveTo>
                <a:cubicBezTo>
                  <a:pt x="22200" y="38749"/>
                  <a:pt x="21900" y="38755"/>
                  <a:pt x="21600" y="38756"/>
                </a:cubicBezTo>
                <a:cubicBezTo>
                  <a:pt x="9670" y="38756"/>
                  <a:pt x="0" y="29085"/>
                  <a:pt x="0" y="17156"/>
                </a:cubicBezTo>
                <a:cubicBezTo>
                  <a:pt x="-1" y="10429"/>
                  <a:pt x="3133" y="4087"/>
                  <a:pt x="8476" y="0"/>
                </a:cubicBezTo>
              </a:path>
              <a:path w="22501" h="38756" stroke="0" extrusionOk="0">
                <a:moveTo>
                  <a:pt x="22501" y="38737"/>
                </a:moveTo>
                <a:cubicBezTo>
                  <a:pt x="22200" y="38749"/>
                  <a:pt x="21900" y="38755"/>
                  <a:pt x="21600" y="38756"/>
                </a:cubicBezTo>
                <a:cubicBezTo>
                  <a:pt x="9670" y="38756"/>
                  <a:pt x="0" y="29085"/>
                  <a:pt x="0" y="17156"/>
                </a:cubicBezTo>
                <a:cubicBezTo>
                  <a:pt x="-1" y="10429"/>
                  <a:pt x="3133" y="4087"/>
                  <a:pt x="8476" y="0"/>
                </a:cubicBezTo>
                <a:lnTo>
                  <a:pt x="21600" y="17156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 type="arrow" w="sm" len="lg"/>
            <a:tailEnd type="arrow" w="sm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96" name="Text Box 52"/>
          <p:cNvSpPr txBox="1">
            <a:spLocks noChangeArrowheads="1"/>
          </p:cNvSpPr>
          <p:nvPr/>
        </p:nvSpPr>
        <p:spPr bwMode="auto">
          <a:xfrm>
            <a:off x="2963863" y="2714625"/>
            <a:ext cx="4667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10</a:t>
            </a:r>
            <a:endParaRPr lang="th-TH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8597" name="Text Box 53"/>
          <p:cNvSpPr txBox="1">
            <a:spLocks noChangeArrowheads="1"/>
          </p:cNvSpPr>
          <p:nvPr/>
        </p:nvSpPr>
        <p:spPr bwMode="auto">
          <a:xfrm>
            <a:off x="4225925" y="2722563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27</a:t>
            </a:r>
            <a:endParaRPr lang="th-TH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8598" name="Text Box 54"/>
          <p:cNvSpPr txBox="1">
            <a:spLocks noChangeArrowheads="1"/>
          </p:cNvSpPr>
          <p:nvPr/>
        </p:nvSpPr>
        <p:spPr bwMode="auto">
          <a:xfrm>
            <a:off x="4408488" y="6116638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43</a:t>
            </a:r>
            <a:endParaRPr lang="th-TH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8599" name="Text Box 55"/>
          <p:cNvSpPr txBox="1">
            <a:spLocks noChangeArrowheads="1"/>
          </p:cNvSpPr>
          <p:nvPr/>
        </p:nvSpPr>
        <p:spPr bwMode="auto">
          <a:xfrm rot="-5400000">
            <a:off x="6777038" y="5124450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13</a:t>
            </a:r>
            <a:endParaRPr lang="th-TH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8600" name="Text Box 56"/>
          <p:cNvSpPr txBox="1">
            <a:spLocks noChangeArrowheads="1"/>
          </p:cNvSpPr>
          <p:nvPr/>
        </p:nvSpPr>
        <p:spPr bwMode="auto">
          <a:xfrm rot="4168347">
            <a:off x="1594644" y="5199856"/>
            <a:ext cx="700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123</a:t>
            </a:r>
            <a:r>
              <a:rPr lang="en-US" sz="2000" baseline="30000">
                <a:solidFill>
                  <a:srgbClr val="000000"/>
                </a:solidFill>
                <a:latin typeface="Arial" charset="0"/>
              </a:rPr>
              <a:t>o</a:t>
            </a:r>
            <a:endParaRPr lang="th-TH" sz="2000" baseline="30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EC64-B2A3-4040-92A2-923F4E37081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8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8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8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8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8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8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8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0" grpId="0"/>
      <p:bldP spid="108562" grpId="0" animBg="1"/>
      <p:bldP spid="108563" grpId="0" animBg="1"/>
      <p:bldP spid="108564" grpId="0" animBg="1"/>
      <p:bldP spid="108572" grpId="0" animBg="1"/>
      <p:bldP spid="108594" grpId="0" animBg="1"/>
      <p:bldP spid="108596" grpId="0"/>
      <p:bldP spid="108597" grpId="0"/>
      <p:bldP spid="108598" grpId="0"/>
      <p:bldP spid="108599" grpId="0"/>
      <p:bldP spid="10860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AutoShape 60"/>
          <p:cNvSpPr>
            <a:spLocks noChangeArrowheads="1"/>
          </p:cNvSpPr>
          <p:nvPr/>
        </p:nvSpPr>
        <p:spPr bwMode="auto">
          <a:xfrm>
            <a:off x="355600" y="1117600"/>
            <a:ext cx="8559800" cy="1244600"/>
          </a:xfrm>
          <a:prstGeom prst="roundRect">
            <a:avLst>
              <a:gd name="adj" fmla="val 16667"/>
            </a:avLst>
          </a:prstGeom>
          <a:solidFill>
            <a:srgbClr val="00FF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899" name="Freeform 10"/>
          <p:cNvSpPr>
            <a:spLocks/>
          </p:cNvSpPr>
          <p:nvPr/>
        </p:nvSpPr>
        <p:spPr bwMode="auto">
          <a:xfrm>
            <a:off x="2457450" y="3629025"/>
            <a:ext cx="4025900" cy="2124075"/>
          </a:xfrm>
          <a:custGeom>
            <a:avLst/>
            <a:gdLst>
              <a:gd name="T0" fmla="*/ 2147483647 w 2536"/>
              <a:gd name="T1" fmla="*/ 2147483647 h 1338"/>
              <a:gd name="T2" fmla="*/ 2147483647 w 2536"/>
              <a:gd name="T3" fmla="*/ 2147483647 h 1338"/>
              <a:gd name="T4" fmla="*/ 2147483647 w 2536"/>
              <a:gd name="T5" fmla="*/ 2147483647 h 1338"/>
              <a:gd name="T6" fmla="*/ 2147483647 w 2536"/>
              <a:gd name="T7" fmla="*/ 2147483647 h 1338"/>
              <a:gd name="T8" fmla="*/ 0 w 2536"/>
              <a:gd name="T9" fmla="*/ 2147483647 h 1338"/>
              <a:gd name="T10" fmla="*/ 2147483647 w 2536"/>
              <a:gd name="T11" fmla="*/ 2147483647 h 1338"/>
              <a:gd name="T12" fmla="*/ 2147483647 w 2536"/>
              <a:gd name="T13" fmla="*/ 0 h 1338"/>
              <a:gd name="T14" fmla="*/ 2147483647 w 2536"/>
              <a:gd name="T15" fmla="*/ 0 h 133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536"/>
              <a:gd name="T25" fmla="*/ 0 h 1338"/>
              <a:gd name="T26" fmla="*/ 2536 w 2536"/>
              <a:gd name="T27" fmla="*/ 1338 h 133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536" h="1338">
                <a:moveTo>
                  <a:pt x="2536" y="585"/>
                </a:moveTo>
                <a:lnTo>
                  <a:pt x="2536" y="1335"/>
                </a:lnTo>
                <a:lnTo>
                  <a:pt x="247" y="1338"/>
                </a:lnTo>
                <a:lnTo>
                  <a:pt x="249" y="900"/>
                </a:lnTo>
                <a:lnTo>
                  <a:pt x="0" y="594"/>
                </a:lnTo>
                <a:lnTo>
                  <a:pt x="244" y="594"/>
                </a:lnTo>
                <a:lnTo>
                  <a:pt x="247" y="0"/>
                </a:lnTo>
                <a:lnTo>
                  <a:pt x="1977" y="0"/>
                </a:lnTo>
              </a:path>
            </a:pathLst>
          </a:custGeom>
          <a:solidFill>
            <a:srgbClr val="00CC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00" name="Arc 11"/>
          <p:cNvSpPr>
            <a:spLocks/>
          </p:cNvSpPr>
          <p:nvPr/>
        </p:nvSpPr>
        <p:spPr bwMode="auto">
          <a:xfrm>
            <a:off x="5570538" y="3629025"/>
            <a:ext cx="911225" cy="950913"/>
          </a:xfrm>
          <a:custGeom>
            <a:avLst/>
            <a:gdLst>
              <a:gd name="T0" fmla="*/ 0 w 21600"/>
              <a:gd name="T1" fmla="*/ 0 h 22501"/>
              <a:gd name="T2" fmla="*/ 2147483647 w 21600"/>
              <a:gd name="T3" fmla="*/ 2147483647 h 22501"/>
              <a:gd name="T4" fmla="*/ 0 w 21600"/>
              <a:gd name="T5" fmla="*/ 2147483647 h 22501"/>
              <a:gd name="T6" fmla="*/ 0 60000 65536"/>
              <a:gd name="T7" fmla="*/ 0 60000 65536"/>
              <a:gd name="T8" fmla="*/ 0 60000 65536"/>
              <a:gd name="T9" fmla="*/ 0 w 21600"/>
              <a:gd name="T10" fmla="*/ 0 h 22501"/>
              <a:gd name="T11" fmla="*/ 21600 w 21600"/>
              <a:gd name="T12" fmla="*/ 22501 h 225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2501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900"/>
                  <a:pt x="21593" y="22200"/>
                  <a:pt x="21581" y="22501"/>
                </a:cubicBezTo>
              </a:path>
              <a:path w="21600" h="22501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900"/>
                  <a:pt x="21593" y="22200"/>
                  <a:pt x="21581" y="22501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00CC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01" name="Oval 30"/>
          <p:cNvSpPr>
            <a:spLocks noChangeArrowheads="1"/>
          </p:cNvSpPr>
          <p:nvPr/>
        </p:nvSpPr>
        <p:spPr bwMode="auto">
          <a:xfrm rot="5400000">
            <a:off x="3167063" y="4437062"/>
            <a:ext cx="865188" cy="862013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02" name="Line 31"/>
          <p:cNvSpPr>
            <a:spLocks noChangeShapeType="1"/>
          </p:cNvSpPr>
          <p:nvPr/>
        </p:nvSpPr>
        <p:spPr bwMode="auto">
          <a:xfrm rot="5400000" flipH="1">
            <a:off x="3134519" y="4587081"/>
            <a:ext cx="0" cy="5730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03" name="Line 32"/>
          <p:cNvSpPr>
            <a:spLocks noChangeShapeType="1"/>
          </p:cNvSpPr>
          <p:nvPr/>
        </p:nvSpPr>
        <p:spPr bwMode="auto">
          <a:xfrm rot="10800000">
            <a:off x="3590925" y="4135438"/>
            <a:ext cx="0" cy="5730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04" name="Line 33"/>
          <p:cNvSpPr>
            <a:spLocks noChangeShapeType="1"/>
          </p:cNvSpPr>
          <p:nvPr/>
        </p:nvSpPr>
        <p:spPr bwMode="auto">
          <a:xfrm rot="-5400000">
            <a:off x="3596482" y="4802981"/>
            <a:ext cx="0" cy="1412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05" name="Line 34"/>
          <p:cNvSpPr>
            <a:spLocks noChangeShapeType="1"/>
          </p:cNvSpPr>
          <p:nvPr/>
        </p:nvSpPr>
        <p:spPr bwMode="auto">
          <a:xfrm rot="-5400000">
            <a:off x="4034632" y="4596606"/>
            <a:ext cx="0" cy="5540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06" name="Line 35"/>
          <p:cNvSpPr>
            <a:spLocks noChangeShapeType="1"/>
          </p:cNvSpPr>
          <p:nvPr/>
        </p:nvSpPr>
        <p:spPr bwMode="auto">
          <a:xfrm rot="10800000">
            <a:off x="3590925" y="4800600"/>
            <a:ext cx="0" cy="1428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07" name="Line 36"/>
          <p:cNvSpPr>
            <a:spLocks noChangeShapeType="1"/>
          </p:cNvSpPr>
          <p:nvPr/>
        </p:nvSpPr>
        <p:spPr bwMode="auto">
          <a:xfrm rot="10800000">
            <a:off x="3590925" y="5043488"/>
            <a:ext cx="0" cy="5651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605" name="Line 37"/>
          <p:cNvSpPr>
            <a:spLocks noChangeShapeType="1"/>
          </p:cNvSpPr>
          <p:nvPr/>
        </p:nvSpPr>
        <p:spPr bwMode="auto">
          <a:xfrm flipV="1">
            <a:off x="5748338" y="3921125"/>
            <a:ext cx="527050" cy="4492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arrow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80909" name="Oval 42"/>
          <p:cNvSpPr>
            <a:spLocks noChangeArrowheads="1"/>
          </p:cNvSpPr>
          <p:nvPr/>
        </p:nvSpPr>
        <p:spPr bwMode="auto">
          <a:xfrm rot="5400000">
            <a:off x="4875213" y="4435475"/>
            <a:ext cx="865188" cy="865187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10" name="Line 43"/>
          <p:cNvSpPr>
            <a:spLocks noChangeShapeType="1"/>
          </p:cNvSpPr>
          <p:nvPr/>
        </p:nvSpPr>
        <p:spPr bwMode="auto">
          <a:xfrm rot="-5400000">
            <a:off x="5316538" y="4802187"/>
            <a:ext cx="0" cy="1428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11" name="Line 44"/>
          <p:cNvSpPr>
            <a:spLocks noChangeShapeType="1"/>
          </p:cNvSpPr>
          <p:nvPr/>
        </p:nvSpPr>
        <p:spPr bwMode="auto">
          <a:xfrm rot="-5400000">
            <a:off x="5756275" y="4597400"/>
            <a:ext cx="0" cy="5524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12" name="Line 45"/>
          <p:cNvSpPr>
            <a:spLocks noChangeShapeType="1"/>
          </p:cNvSpPr>
          <p:nvPr/>
        </p:nvSpPr>
        <p:spPr bwMode="auto">
          <a:xfrm rot="5400000" flipH="1">
            <a:off x="4855369" y="4587081"/>
            <a:ext cx="0" cy="5730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13" name="Line 46"/>
          <p:cNvSpPr>
            <a:spLocks noChangeShapeType="1"/>
          </p:cNvSpPr>
          <p:nvPr/>
        </p:nvSpPr>
        <p:spPr bwMode="auto">
          <a:xfrm rot="10800000">
            <a:off x="5310188" y="4800600"/>
            <a:ext cx="0" cy="1428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14" name="Line 47"/>
          <p:cNvSpPr>
            <a:spLocks noChangeShapeType="1"/>
          </p:cNvSpPr>
          <p:nvPr/>
        </p:nvSpPr>
        <p:spPr bwMode="auto">
          <a:xfrm rot="10800000">
            <a:off x="5310188" y="4135438"/>
            <a:ext cx="0" cy="5730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15" name="Line 48"/>
          <p:cNvSpPr>
            <a:spLocks noChangeShapeType="1"/>
          </p:cNvSpPr>
          <p:nvPr/>
        </p:nvSpPr>
        <p:spPr bwMode="auto">
          <a:xfrm rot="10800000">
            <a:off x="5310188" y="5043488"/>
            <a:ext cx="0" cy="5651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566738" y="1358900"/>
            <a:ext cx="8205787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>
                <a:solidFill>
                  <a:srgbClr val="000000"/>
                </a:solidFill>
                <a:latin typeface="Arial" charset="0"/>
                <a:cs typeface="Arial" charset="0"/>
              </a:rPr>
              <a:t>indicate details of the feature with a  </a:t>
            </a:r>
            <a:r>
              <a:rPr lang="en-US" sz="2800" b="1" i="1">
                <a:solidFill>
                  <a:schemeClr val="accent2"/>
                </a:solidFill>
                <a:latin typeface="Arial" charset="0"/>
                <a:cs typeface="Arial" charset="0"/>
              </a:rPr>
              <a:t>local</a:t>
            </a:r>
            <a:r>
              <a:rPr lang="en-US" sz="2800" b="1">
                <a:solidFill>
                  <a:schemeClr val="accent2"/>
                </a:solidFill>
                <a:latin typeface="Arial" charset="0"/>
                <a:cs typeface="Arial" charset="0"/>
              </a:rPr>
              <a:t>  </a:t>
            </a:r>
            <a:r>
              <a:rPr lang="en-US" sz="2800">
                <a:solidFill>
                  <a:srgbClr val="000000"/>
                </a:solidFill>
                <a:latin typeface="Arial" charset="0"/>
                <a:cs typeface="Arial" charset="0"/>
              </a:rPr>
              <a:t>note.</a:t>
            </a:r>
          </a:p>
        </p:txBody>
      </p:sp>
      <p:sp>
        <p:nvSpPr>
          <p:cNvPr id="80917" name="Rectangle 8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>
                <a:solidFill>
                  <a:srgbClr val="CC3300"/>
                </a:solidFill>
                <a:latin typeface="Arial" charset="0"/>
                <a:cs typeface="Arial" charset="0"/>
              </a:rPr>
              <a:t>LEADER  LINES</a:t>
            </a:r>
          </a:p>
        </p:txBody>
      </p:sp>
      <p:sp>
        <p:nvSpPr>
          <p:cNvPr id="80918" name="Line 12"/>
          <p:cNvSpPr>
            <a:spLocks noChangeShapeType="1"/>
          </p:cNvSpPr>
          <p:nvPr/>
        </p:nvSpPr>
        <p:spPr bwMode="auto">
          <a:xfrm>
            <a:off x="2852738" y="5837238"/>
            <a:ext cx="0" cy="7461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19" name="Line 13"/>
          <p:cNvSpPr>
            <a:spLocks noChangeShapeType="1"/>
          </p:cNvSpPr>
          <p:nvPr/>
        </p:nvSpPr>
        <p:spPr bwMode="auto">
          <a:xfrm>
            <a:off x="6483350" y="5837238"/>
            <a:ext cx="0" cy="7508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20" name="Line 14"/>
          <p:cNvSpPr>
            <a:spLocks noChangeShapeType="1"/>
          </p:cNvSpPr>
          <p:nvPr/>
        </p:nvSpPr>
        <p:spPr bwMode="auto">
          <a:xfrm flipV="1">
            <a:off x="3587750" y="2971800"/>
            <a:ext cx="0" cy="10795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21" name="Line 15"/>
          <p:cNvSpPr>
            <a:spLocks noChangeShapeType="1"/>
          </p:cNvSpPr>
          <p:nvPr/>
        </p:nvSpPr>
        <p:spPr bwMode="auto">
          <a:xfrm flipV="1">
            <a:off x="5308600" y="2981325"/>
            <a:ext cx="0" cy="10699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22" name="Line 16"/>
          <p:cNvSpPr>
            <a:spLocks noChangeShapeType="1"/>
          </p:cNvSpPr>
          <p:nvPr/>
        </p:nvSpPr>
        <p:spPr bwMode="auto">
          <a:xfrm flipV="1">
            <a:off x="3587750" y="2978150"/>
            <a:ext cx="0" cy="10699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23" name="Line 17"/>
          <p:cNvSpPr>
            <a:spLocks noChangeShapeType="1"/>
          </p:cNvSpPr>
          <p:nvPr/>
        </p:nvSpPr>
        <p:spPr bwMode="auto">
          <a:xfrm flipV="1">
            <a:off x="2852738" y="2979738"/>
            <a:ext cx="0" cy="5683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24" name="Line 18"/>
          <p:cNvSpPr>
            <a:spLocks noChangeShapeType="1"/>
          </p:cNvSpPr>
          <p:nvPr/>
        </p:nvSpPr>
        <p:spPr bwMode="auto">
          <a:xfrm>
            <a:off x="2827338" y="3082925"/>
            <a:ext cx="8223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arrow" w="sm" len="lg"/>
            <a:tailEnd type="arrow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80925" name="Line 19"/>
          <p:cNvSpPr>
            <a:spLocks noChangeShapeType="1"/>
          </p:cNvSpPr>
          <p:nvPr/>
        </p:nvSpPr>
        <p:spPr bwMode="auto">
          <a:xfrm>
            <a:off x="3554413" y="3082925"/>
            <a:ext cx="17843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arrow" w="sm" len="lg"/>
            <a:tailEnd type="arrow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80926" name="Line 20"/>
          <p:cNvSpPr>
            <a:spLocks noChangeShapeType="1"/>
          </p:cNvSpPr>
          <p:nvPr/>
        </p:nvSpPr>
        <p:spPr bwMode="auto">
          <a:xfrm>
            <a:off x="2813050" y="6475413"/>
            <a:ext cx="37020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arrow" w="sm" len="lg"/>
            <a:tailEnd type="arrow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109589" name="Line 21"/>
          <p:cNvSpPr>
            <a:spLocks noChangeShapeType="1"/>
          </p:cNvSpPr>
          <p:nvPr/>
        </p:nvSpPr>
        <p:spPr bwMode="auto">
          <a:xfrm>
            <a:off x="6002338" y="3128963"/>
            <a:ext cx="28098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28" name="Line 26"/>
          <p:cNvSpPr>
            <a:spLocks noChangeShapeType="1"/>
          </p:cNvSpPr>
          <p:nvPr/>
        </p:nvSpPr>
        <p:spPr bwMode="auto">
          <a:xfrm>
            <a:off x="6107113" y="4876800"/>
            <a:ext cx="11652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29" name="Line 27"/>
          <p:cNvSpPr>
            <a:spLocks noChangeShapeType="1"/>
          </p:cNvSpPr>
          <p:nvPr/>
        </p:nvSpPr>
        <p:spPr bwMode="auto">
          <a:xfrm>
            <a:off x="6562725" y="5749925"/>
            <a:ext cx="715963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30" name="Line 28"/>
          <p:cNvSpPr>
            <a:spLocks noChangeShapeType="1"/>
          </p:cNvSpPr>
          <p:nvPr/>
        </p:nvSpPr>
        <p:spPr bwMode="auto">
          <a:xfrm>
            <a:off x="7167563" y="4840288"/>
            <a:ext cx="0" cy="9398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arrow" w="sm" len="lg"/>
            <a:tailEnd type="arrow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109606" name="Line 38"/>
          <p:cNvSpPr>
            <a:spLocks noChangeShapeType="1"/>
          </p:cNvSpPr>
          <p:nvPr/>
        </p:nvSpPr>
        <p:spPr bwMode="auto">
          <a:xfrm flipV="1">
            <a:off x="6237288" y="3636963"/>
            <a:ext cx="368300" cy="3127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none" w="sm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9607" name="Line 39"/>
          <p:cNvSpPr>
            <a:spLocks noChangeShapeType="1"/>
          </p:cNvSpPr>
          <p:nvPr/>
        </p:nvSpPr>
        <p:spPr bwMode="auto">
          <a:xfrm>
            <a:off x="6597650" y="3641725"/>
            <a:ext cx="2794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609" name="Freeform 41"/>
          <p:cNvSpPr>
            <a:spLocks/>
          </p:cNvSpPr>
          <p:nvPr/>
        </p:nvSpPr>
        <p:spPr bwMode="auto">
          <a:xfrm>
            <a:off x="5480050" y="3122613"/>
            <a:ext cx="525463" cy="1374775"/>
          </a:xfrm>
          <a:custGeom>
            <a:avLst/>
            <a:gdLst>
              <a:gd name="T0" fmla="*/ 0 w 234"/>
              <a:gd name="T1" fmla="*/ 2147483647 h 613"/>
              <a:gd name="T2" fmla="*/ 2147483647 w 234"/>
              <a:gd name="T3" fmla="*/ 0 h 613"/>
              <a:gd name="T4" fmla="*/ 0 60000 65536"/>
              <a:gd name="T5" fmla="*/ 0 60000 65536"/>
              <a:gd name="T6" fmla="*/ 0 w 234"/>
              <a:gd name="T7" fmla="*/ 0 h 613"/>
              <a:gd name="T8" fmla="*/ 234 w 234"/>
              <a:gd name="T9" fmla="*/ 613 h 61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34" h="613">
                <a:moveTo>
                  <a:pt x="0" y="613"/>
                </a:moveTo>
                <a:lnTo>
                  <a:pt x="234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 type="arrow" w="sm" len="lg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34" name="Line 49"/>
          <p:cNvSpPr>
            <a:spLocks noChangeShapeType="1"/>
          </p:cNvSpPr>
          <p:nvPr/>
        </p:nvSpPr>
        <p:spPr bwMode="auto">
          <a:xfrm flipH="1" flipV="1">
            <a:off x="2043113" y="4081463"/>
            <a:ext cx="361950" cy="4476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35" name="Arc 50"/>
          <p:cNvSpPr>
            <a:spLocks/>
          </p:cNvSpPr>
          <p:nvPr/>
        </p:nvSpPr>
        <p:spPr bwMode="auto">
          <a:xfrm>
            <a:off x="1682750" y="4140200"/>
            <a:ext cx="1203325" cy="2071688"/>
          </a:xfrm>
          <a:custGeom>
            <a:avLst/>
            <a:gdLst>
              <a:gd name="T0" fmla="*/ 2147483647 w 22501"/>
              <a:gd name="T1" fmla="*/ 2147483647 h 38756"/>
              <a:gd name="T2" fmla="*/ 2147483647 w 22501"/>
              <a:gd name="T3" fmla="*/ 0 h 38756"/>
              <a:gd name="T4" fmla="*/ 2147483647 w 22501"/>
              <a:gd name="T5" fmla="*/ 2147483647 h 38756"/>
              <a:gd name="T6" fmla="*/ 0 60000 65536"/>
              <a:gd name="T7" fmla="*/ 0 60000 65536"/>
              <a:gd name="T8" fmla="*/ 0 60000 65536"/>
              <a:gd name="T9" fmla="*/ 0 w 22501"/>
              <a:gd name="T10" fmla="*/ 0 h 38756"/>
              <a:gd name="T11" fmla="*/ 22501 w 22501"/>
              <a:gd name="T12" fmla="*/ 38756 h 387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501" h="38756" fill="none" extrusionOk="0">
                <a:moveTo>
                  <a:pt x="22501" y="38737"/>
                </a:moveTo>
                <a:cubicBezTo>
                  <a:pt x="22200" y="38749"/>
                  <a:pt x="21900" y="38755"/>
                  <a:pt x="21600" y="38756"/>
                </a:cubicBezTo>
                <a:cubicBezTo>
                  <a:pt x="9670" y="38756"/>
                  <a:pt x="0" y="29085"/>
                  <a:pt x="0" y="17156"/>
                </a:cubicBezTo>
                <a:cubicBezTo>
                  <a:pt x="-1" y="10429"/>
                  <a:pt x="3133" y="4087"/>
                  <a:pt x="8476" y="0"/>
                </a:cubicBezTo>
              </a:path>
              <a:path w="22501" h="38756" stroke="0" extrusionOk="0">
                <a:moveTo>
                  <a:pt x="22501" y="38737"/>
                </a:moveTo>
                <a:cubicBezTo>
                  <a:pt x="22200" y="38749"/>
                  <a:pt x="21900" y="38755"/>
                  <a:pt x="21600" y="38756"/>
                </a:cubicBezTo>
                <a:cubicBezTo>
                  <a:pt x="9670" y="38756"/>
                  <a:pt x="0" y="29085"/>
                  <a:pt x="0" y="17156"/>
                </a:cubicBezTo>
                <a:cubicBezTo>
                  <a:pt x="-1" y="10429"/>
                  <a:pt x="3133" y="4087"/>
                  <a:pt x="8476" y="0"/>
                </a:cubicBezTo>
                <a:lnTo>
                  <a:pt x="21600" y="17156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 type="arrow" w="sm" len="lg"/>
            <a:tailEnd type="arrow" w="sm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36" name="Text Box 52"/>
          <p:cNvSpPr txBox="1">
            <a:spLocks noChangeArrowheads="1"/>
          </p:cNvSpPr>
          <p:nvPr/>
        </p:nvSpPr>
        <p:spPr bwMode="auto">
          <a:xfrm>
            <a:off x="2963863" y="2714625"/>
            <a:ext cx="4667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10</a:t>
            </a:r>
            <a:endParaRPr lang="th-TH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0937" name="Text Box 53"/>
          <p:cNvSpPr txBox="1">
            <a:spLocks noChangeArrowheads="1"/>
          </p:cNvSpPr>
          <p:nvPr/>
        </p:nvSpPr>
        <p:spPr bwMode="auto">
          <a:xfrm>
            <a:off x="4225925" y="2722563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27</a:t>
            </a:r>
            <a:endParaRPr lang="th-TH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0938" name="Text Box 54"/>
          <p:cNvSpPr txBox="1">
            <a:spLocks noChangeArrowheads="1"/>
          </p:cNvSpPr>
          <p:nvPr/>
        </p:nvSpPr>
        <p:spPr bwMode="auto">
          <a:xfrm>
            <a:off x="4408488" y="6116638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43</a:t>
            </a:r>
            <a:endParaRPr lang="th-TH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0939" name="Text Box 55"/>
          <p:cNvSpPr txBox="1">
            <a:spLocks noChangeArrowheads="1"/>
          </p:cNvSpPr>
          <p:nvPr/>
        </p:nvSpPr>
        <p:spPr bwMode="auto">
          <a:xfrm rot="-5400000">
            <a:off x="6777038" y="5124450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13</a:t>
            </a:r>
            <a:endParaRPr lang="th-TH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0940" name="Text Box 56"/>
          <p:cNvSpPr txBox="1">
            <a:spLocks noChangeArrowheads="1"/>
          </p:cNvSpPr>
          <p:nvPr/>
        </p:nvSpPr>
        <p:spPr bwMode="auto">
          <a:xfrm rot="4168347">
            <a:off x="1594644" y="5199856"/>
            <a:ext cx="700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123</a:t>
            </a:r>
            <a:r>
              <a:rPr lang="en-US" sz="2000" baseline="30000">
                <a:solidFill>
                  <a:srgbClr val="000000"/>
                </a:solidFill>
                <a:latin typeface="Arial" charset="0"/>
              </a:rPr>
              <a:t>o</a:t>
            </a:r>
            <a:endParaRPr lang="th-TH" sz="2000" baseline="30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9625" name="Text Box 57"/>
          <p:cNvSpPr txBox="1">
            <a:spLocks noChangeArrowheads="1"/>
          </p:cNvSpPr>
          <p:nvPr/>
        </p:nvSpPr>
        <p:spPr bwMode="auto">
          <a:xfrm>
            <a:off x="5899150" y="2782888"/>
            <a:ext cx="1979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10 Drill, 2 Holes</a:t>
            </a:r>
            <a:endParaRPr lang="th-TH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9626" name="Text Box 58"/>
          <p:cNvSpPr txBox="1">
            <a:spLocks noChangeArrowheads="1"/>
          </p:cNvSpPr>
          <p:nvPr/>
        </p:nvSpPr>
        <p:spPr bwMode="auto">
          <a:xfrm>
            <a:off x="6496050" y="3278188"/>
            <a:ext cx="650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R16</a:t>
            </a:r>
            <a:endParaRPr lang="th-TH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EC64-B2A3-4040-92A2-923F4E37081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09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09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09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09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9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9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9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605" grpId="0" animBg="1"/>
      <p:bldP spid="109574" grpId="0"/>
      <p:bldP spid="109589" grpId="0" animBg="1"/>
      <p:bldP spid="109606" grpId="0" animBg="1"/>
      <p:bldP spid="109607" grpId="0" animBg="1"/>
      <p:bldP spid="109609" grpId="0" animBg="1"/>
      <p:bldP spid="109625" grpId="0"/>
      <p:bldP spid="1096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"/>
          <p:cNvSpPr>
            <a:spLocks noChangeArrowheads="1"/>
          </p:cNvSpPr>
          <p:nvPr/>
        </p:nvSpPr>
        <p:spPr bwMode="auto">
          <a:xfrm>
            <a:off x="685800" y="612775"/>
            <a:ext cx="7772400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6600" b="1" i="1">
                <a:solidFill>
                  <a:schemeClr val="accent2"/>
                </a:solidFill>
                <a:latin typeface="Arial" charset="0"/>
                <a:cs typeface="Arial" charset="0"/>
              </a:rPr>
              <a:t>Recommended</a:t>
            </a:r>
            <a:br>
              <a:rPr lang="en-US" sz="6600" b="1" i="1">
                <a:solidFill>
                  <a:schemeClr val="accent2"/>
                </a:solidFill>
                <a:latin typeface="Arial" charset="0"/>
                <a:cs typeface="Arial" charset="0"/>
              </a:rPr>
            </a:br>
            <a:r>
              <a:rPr lang="en-US" sz="6600" b="1" i="1">
                <a:solidFill>
                  <a:schemeClr val="accent2"/>
                </a:solidFill>
                <a:latin typeface="Arial" charset="0"/>
                <a:cs typeface="Arial" charset="0"/>
              </a:rPr>
              <a:t>Practices</a:t>
            </a:r>
          </a:p>
        </p:txBody>
      </p:sp>
      <p:pic>
        <p:nvPicPr>
          <p:cNvPr id="81923" name="Picture 4"/>
          <p:cNvPicPr>
            <a:picLocks noChangeAspect="1" noChangeArrowheads="1"/>
          </p:cNvPicPr>
          <p:nvPr/>
        </p:nvPicPr>
        <p:blipFill>
          <a:blip r:embed="rId2"/>
          <a:srcRect t="14885" b="50000"/>
          <a:stretch>
            <a:fillRect/>
          </a:stretch>
        </p:blipFill>
        <p:spPr bwMode="auto">
          <a:xfrm>
            <a:off x="0" y="4464050"/>
            <a:ext cx="9144000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EC64-B2A3-4040-92A2-923F4E37081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43" name="AutoShape 127"/>
          <p:cNvSpPr>
            <a:spLocks noChangeArrowheads="1"/>
          </p:cNvSpPr>
          <p:nvPr/>
        </p:nvSpPr>
        <p:spPr bwMode="auto">
          <a:xfrm>
            <a:off x="4622800" y="3924300"/>
            <a:ext cx="4216400" cy="26924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103" name="Rectangle 87"/>
          <p:cNvSpPr>
            <a:spLocks noChangeArrowheads="1"/>
          </p:cNvSpPr>
          <p:nvPr/>
        </p:nvSpPr>
        <p:spPr bwMode="auto">
          <a:xfrm>
            <a:off x="317500" y="1168400"/>
            <a:ext cx="8547100" cy="24892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48" name="Text Box 51"/>
          <p:cNvSpPr txBox="1">
            <a:spLocks noChangeArrowheads="1"/>
          </p:cNvSpPr>
          <p:nvPr/>
        </p:nvSpPr>
        <p:spPr bwMode="auto">
          <a:xfrm>
            <a:off x="0" y="1778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4000" b="1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82949" name="Text Box 67"/>
          <p:cNvSpPr txBox="1">
            <a:spLocks noChangeArrowheads="1"/>
          </p:cNvSpPr>
          <p:nvPr/>
        </p:nvSpPr>
        <p:spPr bwMode="auto">
          <a:xfrm>
            <a:off x="152400" y="165100"/>
            <a:ext cx="8991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CC3300"/>
                </a:solidFill>
                <a:latin typeface="Arial" charset="0"/>
              </a:rPr>
              <a:t>EXTENSION  LINES</a:t>
            </a:r>
            <a:endParaRPr lang="th-TH" sz="4000" b="1">
              <a:solidFill>
                <a:srgbClr val="CC3300"/>
              </a:solidFill>
              <a:latin typeface="Arial" charset="0"/>
            </a:endParaRPr>
          </a:p>
        </p:txBody>
      </p:sp>
      <p:grpSp>
        <p:nvGrpSpPr>
          <p:cNvPr id="2" name="Group 128"/>
          <p:cNvGrpSpPr>
            <a:grpSpLocks/>
          </p:cNvGrpSpPr>
          <p:nvPr/>
        </p:nvGrpSpPr>
        <p:grpSpPr bwMode="auto">
          <a:xfrm>
            <a:off x="419100" y="1138238"/>
            <a:ext cx="8523288" cy="1306512"/>
            <a:chOff x="264" y="717"/>
            <a:chExt cx="5369" cy="823"/>
          </a:xfrm>
        </p:grpSpPr>
        <p:sp>
          <p:nvSpPr>
            <p:cNvPr id="82985" name="Text Box 69"/>
            <p:cNvSpPr txBox="1">
              <a:spLocks noChangeArrowheads="1"/>
            </p:cNvSpPr>
            <p:nvPr/>
          </p:nvSpPr>
          <p:spPr bwMode="auto">
            <a:xfrm>
              <a:off x="506" y="717"/>
              <a:ext cx="5127" cy="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3200">
                  <a:solidFill>
                    <a:srgbClr val="000000"/>
                  </a:solidFill>
                  <a:latin typeface="Arial" charset="0"/>
                  <a:cs typeface="Arial" charset="0"/>
                </a:rPr>
                <a:t>Leave a </a:t>
              </a:r>
              <a:r>
                <a:rPr lang="en-US" sz="3200" b="1">
                  <a:solidFill>
                    <a:srgbClr val="FF3300"/>
                  </a:solidFill>
                  <a:latin typeface="Arial" charset="0"/>
                  <a:cs typeface="Arial" charset="0"/>
                </a:rPr>
                <a:t>visible gap</a:t>
              </a:r>
              <a:r>
                <a:rPr lang="en-US" sz="3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sz="3200">
                  <a:solidFill>
                    <a:srgbClr val="000000"/>
                  </a:solidFill>
                  <a:latin typeface="Arial" charset="0"/>
                  <a:cs typeface="Arial" charset="0"/>
                </a:rPr>
                <a:t>(≈ 1 mm) from a view and start drawing an extension line.</a:t>
              </a:r>
            </a:p>
          </p:txBody>
        </p:sp>
        <p:sp>
          <p:nvSpPr>
            <p:cNvPr id="86087" name="Rectangle 71"/>
            <p:cNvSpPr>
              <a:spLocks noChangeArrowheads="1"/>
            </p:cNvSpPr>
            <p:nvPr/>
          </p:nvSpPr>
          <p:spPr bwMode="auto">
            <a:xfrm>
              <a:off x="264" y="872"/>
              <a:ext cx="144" cy="144"/>
            </a:xfrm>
            <a:prstGeom prst="rect">
              <a:avLst/>
            </a:prstGeom>
            <a:solidFill>
              <a:srgbClr val="3333FF"/>
            </a:solidFill>
            <a:ln w="9525">
              <a:solidFill>
                <a:srgbClr val="3333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129"/>
          <p:cNvGrpSpPr>
            <a:grpSpLocks/>
          </p:cNvGrpSpPr>
          <p:nvPr/>
        </p:nvGrpSpPr>
        <p:grpSpPr bwMode="auto">
          <a:xfrm>
            <a:off x="444500" y="2311400"/>
            <a:ext cx="8191500" cy="1457325"/>
            <a:chOff x="280" y="1456"/>
            <a:chExt cx="5160" cy="918"/>
          </a:xfrm>
        </p:grpSpPr>
        <p:sp>
          <p:nvSpPr>
            <p:cNvPr id="82983" name="Text Box 73"/>
            <p:cNvSpPr txBox="1">
              <a:spLocks noChangeArrowheads="1"/>
            </p:cNvSpPr>
            <p:nvPr/>
          </p:nvSpPr>
          <p:spPr bwMode="auto">
            <a:xfrm>
              <a:off x="482" y="1456"/>
              <a:ext cx="4958" cy="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3600">
                  <a:solidFill>
                    <a:srgbClr val="000000"/>
                  </a:solidFill>
                  <a:latin typeface="Arial" charset="0"/>
                  <a:cs typeface="Arial" charset="0"/>
                </a:rPr>
                <a:t>Extend the lines beyond the (last) dimension line 1-2 mm.</a:t>
              </a:r>
            </a:p>
          </p:txBody>
        </p:sp>
        <p:sp>
          <p:nvSpPr>
            <p:cNvPr id="86090" name="Rectangle 74"/>
            <p:cNvSpPr>
              <a:spLocks noChangeArrowheads="1"/>
            </p:cNvSpPr>
            <p:nvPr/>
          </p:nvSpPr>
          <p:spPr bwMode="auto">
            <a:xfrm>
              <a:off x="280" y="1614"/>
              <a:ext cx="144" cy="144"/>
            </a:xfrm>
            <a:prstGeom prst="rect">
              <a:avLst/>
            </a:prstGeom>
            <a:solidFill>
              <a:srgbClr val="3333FF"/>
            </a:solidFill>
            <a:ln w="9525">
              <a:solidFill>
                <a:srgbClr val="3333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3600"/>
            </a:p>
          </p:txBody>
        </p:sp>
      </p:grpSp>
      <p:sp>
        <p:nvSpPr>
          <p:cNvPr id="86092" name="Freeform 76"/>
          <p:cNvSpPr>
            <a:spLocks/>
          </p:cNvSpPr>
          <p:nvPr/>
        </p:nvSpPr>
        <p:spPr bwMode="auto">
          <a:xfrm>
            <a:off x="642938" y="4884738"/>
            <a:ext cx="1957387" cy="1525587"/>
          </a:xfrm>
          <a:custGeom>
            <a:avLst/>
            <a:gdLst>
              <a:gd name="T0" fmla="*/ 2147483647 w 1233"/>
              <a:gd name="T1" fmla="*/ 2147483647 h 961"/>
              <a:gd name="T2" fmla="*/ 2147483647 w 1233"/>
              <a:gd name="T3" fmla="*/ 2147483647 h 961"/>
              <a:gd name="T4" fmla="*/ 2147483647 w 1233"/>
              <a:gd name="T5" fmla="*/ 2147483647 h 961"/>
              <a:gd name="T6" fmla="*/ 2147483647 w 1233"/>
              <a:gd name="T7" fmla="*/ 2147483647 h 961"/>
              <a:gd name="T8" fmla="*/ 2147483647 w 1233"/>
              <a:gd name="T9" fmla="*/ 0 h 961"/>
              <a:gd name="T10" fmla="*/ 0 w 1233"/>
              <a:gd name="T11" fmla="*/ 0 h 961"/>
              <a:gd name="T12" fmla="*/ 2147483647 w 1233"/>
              <a:gd name="T13" fmla="*/ 2147483647 h 96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33"/>
              <a:gd name="T22" fmla="*/ 0 h 961"/>
              <a:gd name="T23" fmla="*/ 1233 w 1233"/>
              <a:gd name="T24" fmla="*/ 961 h 96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33" h="961">
                <a:moveTo>
                  <a:pt x="1" y="961"/>
                </a:moveTo>
                <a:lnTo>
                  <a:pt x="1233" y="961"/>
                </a:lnTo>
                <a:lnTo>
                  <a:pt x="1233" y="513"/>
                </a:lnTo>
                <a:lnTo>
                  <a:pt x="977" y="513"/>
                </a:lnTo>
                <a:lnTo>
                  <a:pt x="978" y="0"/>
                </a:lnTo>
                <a:lnTo>
                  <a:pt x="0" y="0"/>
                </a:lnTo>
                <a:lnTo>
                  <a:pt x="1" y="961"/>
                </a:lnTo>
                <a:close/>
              </a:path>
            </a:pathLst>
          </a:custGeom>
          <a:solidFill>
            <a:srgbClr val="00CC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93" name="Line 77"/>
          <p:cNvSpPr>
            <a:spLocks noChangeShapeType="1"/>
          </p:cNvSpPr>
          <p:nvPr/>
        </p:nvSpPr>
        <p:spPr bwMode="auto">
          <a:xfrm>
            <a:off x="2679700" y="5699125"/>
            <a:ext cx="66357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94" name="Line 78"/>
          <p:cNvSpPr>
            <a:spLocks noChangeShapeType="1"/>
          </p:cNvSpPr>
          <p:nvPr/>
        </p:nvSpPr>
        <p:spPr bwMode="auto">
          <a:xfrm>
            <a:off x="2665413" y="6413500"/>
            <a:ext cx="1058862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95" name="Line 79"/>
          <p:cNvSpPr>
            <a:spLocks noChangeShapeType="1"/>
          </p:cNvSpPr>
          <p:nvPr/>
        </p:nvSpPr>
        <p:spPr bwMode="auto">
          <a:xfrm>
            <a:off x="3197225" y="5659438"/>
            <a:ext cx="0" cy="7905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arrow" w="sm" len="lg"/>
            <a:tailEnd type="arrow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86096" name="Line 80"/>
          <p:cNvSpPr>
            <a:spLocks noChangeShapeType="1"/>
          </p:cNvSpPr>
          <p:nvPr/>
        </p:nvSpPr>
        <p:spPr bwMode="auto">
          <a:xfrm>
            <a:off x="2263775" y="4878388"/>
            <a:ext cx="146685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97" name="Line 81"/>
          <p:cNvSpPr>
            <a:spLocks noChangeShapeType="1"/>
          </p:cNvSpPr>
          <p:nvPr/>
        </p:nvSpPr>
        <p:spPr bwMode="auto">
          <a:xfrm>
            <a:off x="3592513" y="4841875"/>
            <a:ext cx="0" cy="159861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arrow" w="sm" len="lg"/>
            <a:tailEnd type="arrow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86100" name="Oval 84"/>
          <p:cNvSpPr>
            <a:spLocks noChangeArrowheads="1"/>
          </p:cNvSpPr>
          <p:nvPr/>
        </p:nvSpPr>
        <p:spPr bwMode="auto">
          <a:xfrm>
            <a:off x="2492375" y="6264275"/>
            <a:ext cx="276225" cy="276225"/>
          </a:xfrm>
          <a:prstGeom prst="ellipse">
            <a:avLst/>
          </a:prstGeom>
          <a:noFill/>
          <a:ln w="19050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101" name="Oval 85"/>
          <p:cNvSpPr>
            <a:spLocks noChangeArrowheads="1"/>
          </p:cNvSpPr>
          <p:nvPr/>
        </p:nvSpPr>
        <p:spPr bwMode="auto">
          <a:xfrm>
            <a:off x="2482850" y="5578475"/>
            <a:ext cx="276225" cy="276225"/>
          </a:xfrm>
          <a:prstGeom prst="ellipse">
            <a:avLst/>
          </a:prstGeom>
          <a:noFill/>
          <a:ln w="19050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102" name="Oval 86"/>
          <p:cNvSpPr>
            <a:spLocks noChangeArrowheads="1"/>
          </p:cNvSpPr>
          <p:nvPr/>
        </p:nvSpPr>
        <p:spPr bwMode="auto">
          <a:xfrm>
            <a:off x="2054225" y="4740275"/>
            <a:ext cx="276225" cy="276225"/>
          </a:xfrm>
          <a:prstGeom prst="ellipse">
            <a:avLst/>
          </a:prstGeom>
          <a:noFill/>
          <a:ln w="19050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104" name="Text Box 88"/>
          <p:cNvSpPr txBox="1">
            <a:spLocks noChangeArrowheads="1"/>
          </p:cNvSpPr>
          <p:nvPr/>
        </p:nvSpPr>
        <p:spPr bwMode="auto">
          <a:xfrm>
            <a:off x="2435225" y="4160838"/>
            <a:ext cx="1677988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Arial" charset="0"/>
              </a:rPr>
              <a:t>Visible gap</a:t>
            </a:r>
            <a:endParaRPr lang="th-TH" sz="2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6105" name="Line 89"/>
          <p:cNvSpPr>
            <a:spLocks noChangeShapeType="1"/>
          </p:cNvSpPr>
          <p:nvPr/>
        </p:nvSpPr>
        <p:spPr bwMode="auto">
          <a:xfrm flipV="1">
            <a:off x="642938" y="4313238"/>
            <a:ext cx="0" cy="4953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106" name="Line 90"/>
          <p:cNvSpPr>
            <a:spLocks noChangeShapeType="1"/>
          </p:cNvSpPr>
          <p:nvPr/>
        </p:nvSpPr>
        <p:spPr bwMode="auto">
          <a:xfrm flipV="1">
            <a:off x="2195513" y="4313238"/>
            <a:ext cx="0" cy="4953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109" name="Line 93"/>
          <p:cNvSpPr>
            <a:spLocks noChangeShapeType="1"/>
          </p:cNvSpPr>
          <p:nvPr/>
        </p:nvSpPr>
        <p:spPr bwMode="auto">
          <a:xfrm>
            <a:off x="604838" y="4460875"/>
            <a:ext cx="162877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arrow" w="sm" len="lg"/>
            <a:tailEnd type="arrow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86116" name="Oval 100"/>
          <p:cNvSpPr>
            <a:spLocks noChangeArrowheads="1"/>
          </p:cNvSpPr>
          <p:nvPr/>
        </p:nvSpPr>
        <p:spPr bwMode="auto">
          <a:xfrm>
            <a:off x="511175" y="4711700"/>
            <a:ext cx="276225" cy="276225"/>
          </a:xfrm>
          <a:prstGeom prst="ellipse">
            <a:avLst/>
          </a:prstGeom>
          <a:noFill/>
          <a:ln w="19050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117" name="Oval 101"/>
          <p:cNvSpPr>
            <a:spLocks noChangeArrowheads="1"/>
          </p:cNvSpPr>
          <p:nvPr/>
        </p:nvSpPr>
        <p:spPr bwMode="auto">
          <a:xfrm>
            <a:off x="3559175" y="4737100"/>
            <a:ext cx="276225" cy="276225"/>
          </a:xfrm>
          <a:prstGeom prst="ellipse">
            <a:avLst/>
          </a:prstGeom>
          <a:noFill/>
          <a:ln w="19050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118" name="Oval 102"/>
          <p:cNvSpPr>
            <a:spLocks noChangeArrowheads="1"/>
          </p:cNvSpPr>
          <p:nvPr/>
        </p:nvSpPr>
        <p:spPr bwMode="auto">
          <a:xfrm>
            <a:off x="501650" y="4225925"/>
            <a:ext cx="276225" cy="276225"/>
          </a:xfrm>
          <a:prstGeom prst="ellipse">
            <a:avLst/>
          </a:prstGeom>
          <a:noFill/>
          <a:ln w="19050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119" name="Oval 103"/>
          <p:cNvSpPr>
            <a:spLocks noChangeArrowheads="1"/>
          </p:cNvSpPr>
          <p:nvPr/>
        </p:nvSpPr>
        <p:spPr bwMode="auto">
          <a:xfrm>
            <a:off x="2063750" y="4216400"/>
            <a:ext cx="276225" cy="276225"/>
          </a:xfrm>
          <a:prstGeom prst="ellipse">
            <a:avLst/>
          </a:prstGeom>
          <a:noFill/>
          <a:ln w="19050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120" name="Oval 104"/>
          <p:cNvSpPr>
            <a:spLocks noChangeArrowheads="1"/>
          </p:cNvSpPr>
          <p:nvPr/>
        </p:nvSpPr>
        <p:spPr bwMode="auto">
          <a:xfrm>
            <a:off x="3540125" y="6289675"/>
            <a:ext cx="276225" cy="276225"/>
          </a:xfrm>
          <a:prstGeom prst="ellipse">
            <a:avLst/>
          </a:prstGeom>
          <a:noFill/>
          <a:ln w="19050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121" name="Freeform 105"/>
          <p:cNvSpPr>
            <a:spLocks/>
          </p:cNvSpPr>
          <p:nvPr/>
        </p:nvSpPr>
        <p:spPr bwMode="auto">
          <a:xfrm>
            <a:off x="5053013" y="4884738"/>
            <a:ext cx="1957387" cy="1525587"/>
          </a:xfrm>
          <a:custGeom>
            <a:avLst/>
            <a:gdLst>
              <a:gd name="T0" fmla="*/ 2147483647 w 1233"/>
              <a:gd name="T1" fmla="*/ 2147483647 h 961"/>
              <a:gd name="T2" fmla="*/ 2147483647 w 1233"/>
              <a:gd name="T3" fmla="*/ 2147483647 h 961"/>
              <a:gd name="T4" fmla="*/ 2147483647 w 1233"/>
              <a:gd name="T5" fmla="*/ 2147483647 h 961"/>
              <a:gd name="T6" fmla="*/ 2147483647 w 1233"/>
              <a:gd name="T7" fmla="*/ 2147483647 h 961"/>
              <a:gd name="T8" fmla="*/ 2147483647 w 1233"/>
              <a:gd name="T9" fmla="*/ 0 h 961"/>
              <a:gd name="T10" fmla="*/ 0 w 1233"/>
              <a:gd name="T11" fmla="*/ 0 h 961"/>
              <a:gd name="T12" fmla="*/ 2147483647 w 1233"/>
              <a:gd name="T13" fmla="*/ 2147483647 h 96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33"/>
              <a:gd name="T22" fmla="*/ 0 h 961"/>
              <a:gd name="T23" fmla="*/ 1233 w 1233"/>
              <a:gd name="T24" fmla="*/ 961 h 96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33" h="961">
                <a:moveTo>
                  <a:pt x="1" y="961"/>
                </a:moveTo>
                <a:lnTo>
                  <a:pt x="1233" y="961"/>
                </a:lnTo>
                <a:lnTo>
                  <a:pt x="1233" y="513"/>
                </a:lnTo>
                <a:lnTo>
                  <a:pt x="977" y="513"/>
                </a:lnTo>
                <a:lnTo>
                  <a:pt x="978" y="0"/>
                </a:lnTo>
                <a:lnTo>
                  <a:pt x="0" y="0"/>
                </a:lnTo>
                <a:lnTo>
                  <a:pt x="1" y="961"/>
                </a:lnTo>
                <a:close/>
              </a:path>
            </a:pathLst>
          </a:custGeom>
          <a:solidFill>
            <a:schemeClr val="tx2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122" name="Line 106"/>
          <p:cNvSpPr>
            <a:spLocks noChangeShapeType="1"/>
          </p:cNvSpPr>
          <p:nvPr/>
        </p:nvSpPr>
        <p:spPr bwMode="auto">
          <a:xfrm>
            <a:off x="7518400" y="5699125"/>
            <a:ext cx="168275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123" name="Line 107"/>
          <p:cNvSpPr>
            <a:spLocks noChangeShapeType="1"/>
          </p:cNvSpPr>
          <p:nvPr/>
        </p:nvSpPr>
        <p:spPr bwMode="auto">
          <a:xfrm>
            <a:off x="7523163" y="6413500"/>
            <a:ext cx="173037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124" name="Line 108"/>
          <p:cNvSpPr>
            <a:spLocks noChangeShapeType="1"/>
          </p:cNvSpPr>
          <p:nvPr/>
        </p:nvSpPr>
        <p:spPr bwMode="auto">
          <a:xfrm>
            <a:off x="7607300" y="5659438"/>
            <a:ext cx="0" cy="7905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arrow" w="sm" len="lg"/>
            <a:tailEnd type="arrow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86125" name="Line 109"/>
          <p:cNvSpPr>
            <a:spLocks noChangeShapeType="1"/>
          </p:cNvSpPr>
          <p:nvPr/>
        </p:nvSpPr>
        <p:spPr bwMode="auto">
          <a:xfrm>
            <a:off x="7921625" y="4883150"/>
            <a:ext cx="161925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126" name="Line 110"/>
          <p:cNvSpPr>
            <a:spLocks noChangeShapeType="1"/>
          </p:cNvSpPr>
          <p:nvPr/>
        </p:nvSpPr>
        <p:spPr bwMode="auto">
          <a:xfrm>
            <a:off x="8002588" y="4846638"/>
            <a:ext cx="0" cy="159861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arrow" w="sm" len="lg"/>
            <a:tailEnd type="arrow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86131" name="Line 115"/>
          <p:cNvSpPr>
            <a:spLocks noChangeShapeType="1"/>
          </p:cNvSpPr>
          <p:nvPr/>
        </p:nvSpPr>
        <p:spPr bwMode="auto">
          <a:xfrm flipV="1">
            <a:off x="5053013" y="4446588"/>
            <a:ext cx="0" cy="3714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132" name="Line 116"/>
          <p:cNvSpPr>
            <a:spLocks noChangeShapeType="1"/>
          </p:cNvSpPr>
          <p:nvPr/>
        </p:nvSpPr>
        <p:spPr bwMode="auto">
          <a:xfrm flipV="1">
            <a:off x="6605588" y="4446588"/>
            <a:ext cx="0" cy="36671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133" name="Line 117"/>
          <p:cNvSpPr>
            <a:spLocks noChangeShapeType="1"/>
          </p:cNvSpPr>
          <p:nvPr/>
        </p:nvSpPr>
        <p:spPr bwMode="auto">
          <a:xfrm>
            <a:off x="5014913" y="4451350"/>
            <a:ext cx="1628775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arrow" w="sm" len="lg"/>
            <a:tailEnd type="arrow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86141" name="Line 125"/>
          <p:cNvSpPr>
            <a:spLocks noChangeShapeType="1"/>
          </p:cNvSpPr>
          <p:nvPr/>
        </p:nvSpPr>
        <p:spPr bwMode="auto">
          <a:xfrm>
            <a:off x="7913688" y="6413500"/>
            <a:ext cx="173037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142" name="Text Box 126"/>
          <p:cNvSpPr txBox="1">
            <a:spLocks noChangeArrowheads="1"/>
          </p:cNvSpPr>
          <p:nvPr/>
        </p:nvSpPr>
        <p:spPr bwMode="auto">
          <a:xfrm>
            <a:off x="4949825" y="3703638"/>
            <a:ext cx="3649663" cy="52387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Arial" charset="0"/>
              </a:rPr>
              <a:t>COMMON  MISTAKE</a:t>
            </a:r>
            <a:endParaRPr lang="th-TH" sz="28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6146" name="Oval 130"/>
          <p:cNvSpPr>
            <a:spLocks noChangeArrowheads="1"/>
          </p:cNvSpPr>
          <p:nvPr/>
        </p:nvSpPr>
        <p:spPr bwMode="auto">
          <a:xfrm>
            <a:off x="3108325" y="5565775"/>
            <a:ext cx="276225" cy="276225"/>
          </a:xfrm>
          <a:prstGeom prst="ellipse">
            <a:avLst/>
          </a:prstGeom>
          <a:noFill/>
          <a:ln w="19050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147" name="PubCross"/>
          <p:cNvSpPr>
            <a:spLocks noEditPoints="1" noChangeArrowheads="1"/>
          </p:cNvSpPr>
          <p:nvPr/>
        </p:nvSpPr>
        <p:spPr bwMode="auto">
          <a:xfrm rot="-2678910">
            <a:off x="5689600" y="4154488"/>
            <a:ext cx="2265363" cy="2265362"/>
          </a:xfrm>
          <a:custGeom>
            <a:avLst/>
            <a:gdLst>
              <a:gd name="G0" fmla="+- 0 0 0"/>
              <a:gd name="G1" fmla="+- 8794 0 0"/>
              <a:gd name="G2" fmla="+- 21600 0 8794"/>
              <a:gd name="G3" fmla="+- 8625 0 0"/>
              <a:gd name="G4" fmla="+- 21600 0 8625"/>
              <a:gd name="T0" fmla="*/ 10800 w 21600"/>
              <a:gd name="T1" fmla="*/ 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G1 w 21600"/>
              <a:gd name="T9" fmla="*/ G3 h 21600"/>
              <a:gd name="T10" fmla="*/ G2 w 21600"/>
              <a:gd name="T11" fmla="*/ G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8794" y="0"/>
                </a:moveTo>
                <a:lnTo>
                  <a:pt x="8794" y="8625"/>
                </a:lnTo>
                <a:lnTo>
                  <a:pt x="0" y="8625"/>
                </a:lnTo>
                <a:lnTo>
                  <a:pt x="0" y="12975"/>
                </a:lnTo>
                <a:lnTo>
                  <a:pt x="8794" y="12975"/>
                </a:lnTo>
                <a:lnTo>
                  <a:pt x="8794" y="21600"/>
                </a:lnTo>
                <a:lnTo>
                  <a:pt x="12806" y="21600"/>
                </a:lnTo>
                <a:lnTo>
                  <a:pt x="12806" y="12975"/>
                </a:lnTo>
                <a:lnTo>
                  <a:pt x="21600" y="12975"/>
                </a:lnTo>
                <a:lnTo>
                  <a:pt x="21600" y="8625"/>
                </a:lnTo>
                <a:lnTo>
                  <a:pt x="12806" y="8625"/>
                </a:lnTo>
                <a:lnTo>
                  <a:pt x="12806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EC64-B2A3-4040-92A2-923F4E37081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6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6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6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6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6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86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6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86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86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6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86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86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86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86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86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1000"/>
                                        <p:tgtEl>
                                          <p:spTgt spid="86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8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1000"/>
                                        <p:tgtEl>
                                          <p:spTgt spid="86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86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86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86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86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86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86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8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86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86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86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86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1000"/>
                                        <p:tgtEl>
                                          <p:spTgt spid="86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86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86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86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86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86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86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86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86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86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86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2" dur="2000"/>
                                        <p:tgtEl>
                                          <p:spTgt spid="8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000"/>
                            </p:stCondLst>
                            <p:childTnLst>
                              <p:par>
                                <p:cTn id="184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5" dur="1000" fill="hold"/>
                                        <p:tgtEl>
                                          <p:spTgt spid="8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143" grpId="0" animBg="1"/>
      <p:bldP spid="86103" grpId="0" animBg="1"/>
      <p:bldP spid="86092" grpId="0" animBg="1"/>
      <p:bldP spid="86093" grpId="0" animBg="1"/>
      <p:bldP spid="86094" grpId="0" animBg="1"/>
      <p:bldP spid="86095" grpId="0" animBg="1"/>
      <p:bldP spid="86096" grpId="0" animBg="1"/>
      <p:bldP spid="86097" grpId="0" animBg="1"/>
      <p:bldP spid="86100" grpId="0" animBg="1"/>
      <p:bldP spid="86100" grpId="1" animBg="1"/>
      <p:bldP spid="86101" grpId="0" animBg="1"/>
      <p:bldP spid="86101" grpId="1" animBg="1"/>
      <p:bldP spid="86102" grpId="0" animBg="1"/>
      <p:bldP spid="86102" grpId="1" animBg="1"/>
      <p:bldP spid="86104" grpId="0" animBg="1"/>
      <p:bldP spid="86104" grpId="1" animBg="1"/>
      <p:bldP spid="86105" grpId="0" animBg="1"/>
      <p:bldP spid="86106" grpId="0" animBg="1"/>
      <p:bldP spid="86109" grpId="0" animBg="1"/>
      <p:bldP spid="86116" grpId="0" animBg="1"/>
      <p:bldP spid="86116" grpId="1" animBg="1"/>
      <p:bldP spid="86117" grpId="0" animBg="1"/>
      <p:bldP spid="86117" grpId="1" animBg="1"/>
      <p:bldP spid="86118" grpId="0" animBg="1"/>
      <p:bldP spid="86118" grpId="1" animBg="1"/>
      <p:bldP spid="86119" grpId="0" animBg="1"/>
      <p:bldP spid="86119" grpId="1" animBg="1"/>
      <p:bldP spid="86120" grpId="0" animBg="1"/>
      <p:bldP spid="86120" grpId="1" animBg="1"/>
      <p:bldP spid="86121" grpId="0" animBg="1"/>
      <p:bldP spid="86122" grpId="0" animBg="1"/>
      <p:bldP spid="86123" grpId="0" animBg="1"/>
      <p:bldP spid="86124" grpId="0" animBg="1"/>
      <p:bldP spid="86125" grpId="0" animBg="1"/>
      <p:bldP spid="86126" grpId="0" animBg="1"/>
      <p:bldP spid="86131" grpId="0" animBg="1"/>
      <p:bldP spid="86132" grpId="0" animBg="1"/>
      <p:bldP spid="86133" grpId="0" animBg="1"/>
      <p:bldP spid="86141" grpId="0" animBg="1"/>
      <p:bldP spid="86142" grpId="0" animBg="1"/>
      <p:bldP spid="86146" grpId="0" animBg="1"/>
      <p:bldP spid="86146" grpId="1" animBg="1"/>
      <p:bldP spid="86147" grpId="0" animBg="1"/>
      <p:bldP spid="8614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8"/>
          <p:cNvGrpSpPr>
            <a:grpSpLocks/>
          </p:cNvGrpSpPr>
          <p:nvPr/>
        </p:nvGrpSpPr>
        <p:grpSpPr bwMode="auto">
          <a:xfrm>
            <a:off x="909638" y="4249738"/>
            <a:ext cx="2043112" cy="1525587"/>
            <a:chOff x="573" y="2677"/>
            <a:chExt cx="1287" cy="961"/>
          </a:xfrm>
        </p:grpSpPr>
        <p:sp>
          <p:nvSpPr>
            <p:cNvPr id="84004" name="Freeform 14"/>
            <p:cNvSpPr>
              <a:spLocks/>
            </p:cNvSpPr>
            <p:nvPr/>
          </p:nvSpPr>
          <p:spPr bwMode="auto">
            <a:xfrm>
              <a:off x="573" y="2677"/>
              <a:ext cx="1287" cy="961"/>
            </a:xfrm>
            <a:custGeom>
              <a:avLst/>
              <a:gdLst>
                <a:gd name="T0" fmla="*/ 1 w 1287"/>
                <a:gd name="T1" fmla="*/ 961 h 961"/>
                <a:gd name="T2" fmla="*/ 1287 w 1287"/>
                <a:gd name="T3" fmla="*/ 958 h 961"/>
                <a:gd name="T4" fmla="*/ 1284 w 1287"/>
                <a:gd name="T5" fmla="*/ 1 h 961"/>
                <a:gd name="T6" fmla="*/ 969 w 1287"/>
                <a:gd name="T7" fmla="*/ 1 h 961"/>
                <a:gd name="T8" fmla="*/ 969 w 1287"/>
                <a:gd name="T9" fmla="*/ 331 h 961"/>
                <a:gd name="T10" fmla="*/ 717 w 1287"/>
                <a:gd name="T11" fmla="*/ 331 h 961"/>
                <a:gd name="T12" fmla="*/ 723 w 1287"/>
                <a:gd name="T13" fmla="*/ 1 h 961"/>
                <a:gd name="T14" fmla="*/ 0 w 1287"/>
                <a:gd name="T15" fmla="*/ 0 h 961"/>
                <a:gd name="T16" fmla="*/ 1 w 1287"/>
                <a:gd name="T17" fmla="*/ 961 h 9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87"/>
                <a:gd name="T28" fmla="*/ 0 h 961"/>
                <a:gd name="T29" fmla="*/ 1287 w 1287"/>
                <a:gd name="T30" fmla="*/ 961 h 96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87" h="961">
                  <a:moveTo>
                    <a:pt x="1" y="961"/>
                  </a:moveTo>
                  <a:lnTo>
                    <a:pt x="1287" y="958"/>
                  </a:lnTo>
                  <a:lnTo>
                    <a:pt x="1284" y="1"/>
                  </a:lnTo>
                  <a:lnTo>
                    <a:pt x="969" y="1"/>
                  </a:lnTo>
                  <a:lnTo>
                    <a:pt x="969" y="331"/>
                  </a:lnTo>
                  <a:lnTo>
                    <a:pt x="717" y="331"/>
                  </a:lnTo>
                  <a:lnTo>
                    <a:pt x="723" y="1"/>
                  </a:lnTo>
                  <a:lnTo>
                    <a:pt x="0" y="0"/>
                  </a:lnTo>
                  <a:lnTo>
                    <a:pt x="1" y="961"/>
                  </a:lnTo>
                  <a:close/>
                </a:path>
              </a:pathLst>
            </a:custGeom>
            <a:solidFill>
              <a:srgbClr val="00CC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05" name="Oval 32"/>
            <p:cNvSpPr>
              <a:spLocks noChangeArrowheads="1"/>
            </p:cNvSpPr>
            <p:nvPr/>
          </p:nvSpPr>
          <p:spPr bwMode="auto">
            <a:xfrm>
              <a:off x="699" y="2948"/>
              <a:ext cx="429" cy="42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6" name="Line 33"/>
            <p:cNvSpPr>
              <a:spLocks noChangeShapeType="1"/>
            </p:cNvSpPr>
            <p:nvPr/>
          </p:nvSpPr>
          <p:spPr bwMode="auto">
            <a:xfrm>
              <a:off x="915" y="3134"/>
              <a:ext cx="0" cy="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07" name="Line 34"/>
            <p:cNvSpPr>
              <a:spLocks noChangeShapeType="1"/>
            </p:cNvSpPr>
            <p:nvPr/>
          </p:nvSpPr>
          <p:spPr bwMode="auto">
            <a:xfrm>
              <a:off x="915" y="2852"/>
              <a:ext cx="0" cy="2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08" name="Line 35"/>
            <p:cNvSpPr>
              <a:spLocks noChangeShapeType="1"/>
            </p:cNvSpPr>
            <p:nvPr/>
          </p:nvSpPr>
          <p:spPr bwMode="auto">
            <a:xfrm flipH="1">
              <a:off x="978" y="3167"/>
              <a:ext cx="2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09" name="Line 36"/>
            <p:cNvSpPr>
              <a:spLocks noChangeShapeType="1"/>
            </p:cNvSpPr>
            <p:nvPr/>
          </p:nvSpPr>
          <p:spPr bwMode="auto">
            <a:xfrm rot="-5400000">
              <a:off x="915" y="3134"/>
              <a:ext cx="0" cy="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10" name="Line 38"/>
            <p:cNvSpPr>
              <a:spLocks noChangeShapeType="1"/>
            </p:cNvSpPr>
            <p:nvPr/>
          </p:nvSpPr>
          <p:spPr bwMode="auto">
            <a:xfrm>
              <a:off x="915" y="3224"/>
              <a:ext cx="0" cy="2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11" name="Line 39"/>
            <p:cNvSpPr>
              <a:spLocks noChangeShapeType="1"/>
            </p:cNvSpPr>
            <p:nvPr/>
          </p:nvSpPr>
          <p:spPr bwMode="auto">
            <a:xfrm flipH="1">
              <a:off x="600" y="3167"/>
              <a:ext cx="2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122" name="Rectangle 10"/>
          <p:cNvSpPr>
            <a:spLocks noChangeArrowheads="1"/>
          </p:cNvSpPr>
          <p:nvPr/>
        </p:nvSpPr>
        <p:spPr bwMode="auto">
          <a:xfrm>
            <a:off x="317500" y="1168400"/>
            <a:ext cx="8547100" cy="17526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96"/>
          <p:cNvGrpSpPr>
            <a:grpSpLocks/>
          </p:cNvGrpSpPr>
          <p:nvPr/>
        </p:nvGrpSpPr>
        <p:grpSpPr bwMode="auto">
          <a:xfrm>
            <a:off x="419100" y="1125538"/>
            <a:ext cx="8432800" cy="647700"/>
            <a:chOff x="264" y="709"/>
            <a:chExt cx="5312" cy="408"/>
          </a:xfrm>
        </p:grpSpPr>
        <p:sp>
          <p:nvSpPr>
            <p:cNvPr id="84002" name="Text Box 7"/>
            <p:cNvSpPr txBox="1">
              <a:spLocks noChangeArrowheads="1"/>
            </p:cNvSpPr>
            <p:nvPr/>
          </p:nvSpPr>
          <p:spPr bwMode="auto">
            <a:xfrm>
              <a:off x="466" y="709"/>
              <a:ext cx="5110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b="1">
                  <a:solidFill>
                    <a:srgbClr val="FF3300"/>
                  </a:solidFill>
                  <a:latin typeface="Arial" charset="0"/>
                  <a:cs typeface="Arial" charset="0"/>
                </a:rPr>
                <a:t>Do not</a:t>
              </a:r>
              <a:r>
                <a:rPr lang="en-US">
                  <a:solidFill>
                    <a:srgbClr val="000000"/>
                  </a:solidFill>
                  <a:latin typeface="Arial" charset="0"/>
                  <a:cs typeface="Arial" charset="0"/>
                </a:rPr>
                <a:t> break the lines as they cross object lines.</a:t>
              </a:r>
            </a:p>
          </p:txBody>
        </p:sp>
        <p:sp>
          <p:nvSpPr>
            <p:cNvPr id="90124" name="Rectangle 12"/>
            <p:cNvSpPr>
              <a:spLocks noChangeArrowheads="1"/>
            </p:cNvSpPr>
            <p:nvPr/>
          </p:nvSpPr>
          <p:spPr bwMode="auto">
            <a:xfrm>
              <a:off x="264" y="872"/>
              <a:ext cx="144" cy="144"/>
            </a:xfrm>
            <a:prstGeom prst="rect">
              <a:avLst/>
            </a:prstGeom>
            <a:solidFill>
              <a:srgbClr val="3333FF"/>
            </a:solidFill>
            <a:ln w="9525">
              <a:solidFill>
                <a:srgbClr val="3333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90127" name="Line 15"/>
          <p:cNvSpPr>
            <a:spLocks noChangeShapeType="1"/>
          </p:cNvSpPr>
          <p:nvPr/>
        </p:nvSpPr>
        <p:spPr bwMode="auto">
          <a:xfrm>
            <a:off x="2517775" y="4776788"/>
            <a:ext cx="1116013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32" name="Oval 20"/>
          <p:cNvSpPr>
            <a:spLocks noChangeArrowheads="1"/>
          </p:cNvSpPr>
          <p:nvPr/>
        </p:nvSpPr>
        <p:spPr bwMode="auto">
          <a:xfrm>
            <a:off x="2809875" y="4651375"/>
            <a:ext cx="276225" cy="276225"/>
          </a:xfrm>
          <a:prstGeom prst="ellipse">
            <a:avLst/>
          </a:prstGeom>
          <a:noFill/>
          <a:ln w="19050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33" name="Oval 21"/>
          <p:cNvSpPr>
            <a:spLocks noChangeArrowheads="1"/>
          </p:cNvSpPr>
          <p:nvPr/>
        </p:nvSpPr>
        <p:spPr bwMode="auto">
          <a:xfrm>
            <a:off x="1314450" y="4105275"/>
            <a:ext cx="276225" cy="276225"/>
          </a:xfrm>
          <a:prstGeom prst="ellipse">
            <a:avLst/>
          </a:prstGeom>
          <a:noFill/>
          <a:ln w="19050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52" name="Line 40"/>
          <p:cNvSpPr>
            <a:spLocks noChangeShapeType="1"/>
          </p:cNvSpPr>
          <p:nvPr/>
        </p:nvSpPr>
        <p:spPr bwMode="auto">
          <a:xfrm>
            <a:off x="3024188" y="4251325"/>
            <a:ext cx="614362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56" name="Line 44"/>
          <p:cNvSpPr>
            <a:spLocks noChangeShapeType="1"/>
          </p:cNvSpPr>
          <p:nvPr/>
        </p:nvSpPr>
        <p:spPr bwMode="auto">
          <a:xfrm>
            <a:off x="3495675" y="4208463"/>
            <a:ext cx="0" cy="614362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arrow" w="sm" len="lg"/>
            <a:tailEnd type="arrow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90158" name="Line 46"/>
          <p:cNvSpPr>
            <a:spLocks noChangeShapeType="1"/>
          </p:cNvSpPr>
          <p:nvPr/>
        </p:nvSpPr>
        <p:spPr bwMode="auto">
          <a:xfrm flipV="1">
            <a:off x="1452563" y="3760788"/>
            <a:ext cx="0" cy="6953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59" name="Line 47"/>
          <p:cNvSpPr>
            <a:spLocks noChangeShapeType="1"/>
          </p:cNvSpPr>
          <p:nvPr/>
        </p:nvSpPr>
        <p:spPr bwMode="auto">
          <a:xfrm flipV="1">
            <a:off x="909638" y="3765550"/>
            <a:ext cx="0" cy="4095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60" name="Line 48"/>
          <p:cNvSpPr>
            <a:spLocks noChangeShapeType="1"/>
          </p:cNvSpPr>
          <p:nvPr/>
        </p:nvSpPr>
        <p:spPr bwMode="auto">
          <a:xfrm flipH="1">
            <a:off x="876300" y="3903663"/>
            <a:ext cx="614363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arrow" w="sm" len="lg"/>
            <a:tailEnd type="arrow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90164" name="AutoShape 52"/>
          <p:cNvSpPr>
            <a:spLocks noChangeArrowheads="1"/>
          </p:cNvSpPr>
          <p:nvPr/>
        </p:nvSpPr>
        <p:spPr bwMode="auto">
          <a:xfrm>
            <a:off x="4622800" y="3302000"/>
            <a:ext cx="4216400" cy="26924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75" name="Text Box 63"/>
          <p:cNvSpPr txBox="1">
            <a:spLocks noChangeArrowheads="1"/>
          </p:cNvSpPr>
          <p:nvPr/>
        </p:nvSpPr>
        <p:spPr bwMode="auto">
          <a:xfrm>
            <a:off x="4949825" y="3081338"/>
            <a:ext cx="3649663" cy="52387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Arial" charset="0"/>
              </a:rPr>
              <a:t>COMMON  MISTAKE</a:t>
            </a:r>
            <a:endParaRPr lang="th-TH" sz="2800" b="1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4" name="Group 100"/>
          <p:cNvGrpSpPr>
            <a:grpSpLocks/>
          </p:cNvGrpSpPr>
          <p:nvPr/>
        </p:nvGrpSpPr>
        <p:grpSpPr bwMode="auto">
          <a:xfrm>
            <a:off x="5557838" y="4237038"/>
            <a:ext cx="2043112" cy="1525587"/>
            <a:chOff x="3501" y="2669"/>
            <a:chExt cx="1287" cy="961"/>
          </a:xfrm>
        </p:grpSpPr>
        <p:sp>
          <p:nvSpPr>
            <p:cNvPr id="83994" name="Freeform 64"/>
            <p:cNvSpPr>
              <a:spLocks/>
            </p:cNvSpPr>
            <p:nvPr/>
          </p:nvSpPr>
          <p:spPr bwMode="auto">
            <a:xfrm>
              <a:off x="3501" y="2669"/>
              <a:ext cx="1287" cy="961"/>
            </a:xfrm>
            <a:custGeom>
              <a:avLst/>
              <a:gdLst>
                <a:gd name="T0" fmla="*/ 1 w 1287"/>
                <a:gd name="T1" fmla="*/ 961 h 961"/>
                <a:gd name="T2" fmla="*/ 1287 w 1287"/>
                <a:gd name="T3" fmla="*/ 958 h 961"/>
                <a:gd name="T4" fmla="*/ 1284 w 1287"/>
                <a:gd name="T5" fmla="*/ 1 h 961"/>
                <a:gd name="T6" fmla="*/ 969 w 1287"/>
                <a:gd name="T7" fmla="*/ 1 h 961"/>
                <a:gd name="T8" fmla="*/ 969 w 1287"/>
                <a:gd name="T9" fmla="*/ 331 h 961"/>
                <a:gd name="T10" fmla="*/ 717 w 1287"/>
                <a:gd name="T11" fmla="*/ 331 h 961"/>
                <a:gd name="T12" fmla="*/ 723 w 1287"/>
                <a:gd name="T13" fmla="*/ 1 h 961"/>
                <a:gd name="T14" fmla="*/ 0 w 1287"/>
                <a:gd name="T15" fmla="*/ 0 h 961"/>
                <a:gd name="T16" fmla="*/ 1 w 1287"/>
                <a:gd name="T17" fmla="*/ 961 h 9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87"/>
                <a:gd name="T28" fmla="*/ 0 h 961"/>
                <a:gd name="T29" fmla="*/ 1287 w 1287"/>
                <a:gd name="T30" fmla="*/ 961 h 96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87" h="961">
                  <a:moveTo>
                    <a:pt x="1" y="961"/>
                  </a:moveTo>
                  <a:lnTo>
                    <a:pt x="1287" y="958"/>
                  </a:lnTo>
                  <a:lnTo>
                    <a:pt x="1284" y="1"/>
                  </a:lnTo>
                  <a:lnTo>
                    <a:pt x="969" y="1"/>
                  </a:lnTo>
                  <a:lnTo>
                    <a:pt x="969" y="331"/>
                  </a:lnTo>
                  <a:lnTo>
                    <a:pt x="717" y="331"/>
                  </a:lnTo>
                  <a:lnTo>
                    <a:pt x="723" y="1"/>
                  </a:lnTo>
                  <a:lnTo>
                    <a:pt x="0" y="0"/>
                  </a:lnTo>
                  <a:lnTo>
                    <a:pt x="1" y="961"/>
                  </a:lnTo>
                  <a:close/>
                </a:path>
              </a:pathLst>
            </a:custGeom>
            <a:solidFill>
              <a:schemeClr val="tx2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95" name="Oval 68"/>
            <p:cNvSpPr>
              <a:spLocks noChangeArrowheads="1"/>
            </p:cNvSpPr>
            <p:nvPr/>
          </p:nvSpPr>
          <p:spPr bwMode="auto">
            <a:xfrm>
              <a:off x="3627" y="2940"/>
              <a:ext cx="429" cy="42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6" name="Line 69"/>
            <p:cNvSpPr>
              <a:spLocks noChangeShapeType="1"/>
            </p:cNvSpPr>
            <p:nvPr/>
          </p:nvSpPr>
          <p:spPr bwMode="auto">
            <a:xfrm>
              <a:off x="3843" y="3126"/>
              <a:ext cx="0" cy="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97" name="Line 70"/>
            <p:cNvSpPr>
              <a:spLocks noChangeShapeType="1"/>
            </p:cNvSpPr>
            <p:nvPr/>
          </p:nvSpPr>
          <p:spPr bwMode="auto">
            <a:xfrm>
              <a:off x="3843" y="2844"/>
              <a:ext cx="0" cy="2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98" name="Line 71"/>
            <p:cNvSpPr>
              <a:spLocks noChangeShapeType="1"/>
            </p:cNvSpPr>
            <p:nvPr/>
          </p:nvSpPr>
          <p:spPr bwMode="auto">
            <a:xfrm flipH="1">
              <a:off x="3906" y="3159"/>
              <a:ext cx="2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99" name="Line 72"/>
            <p:cNvSpPr>
              <a:spLocks noChangeShapeType="1"/>
            </p:cNvSpPr>
            <p:nvPr/>
          </p:nvSpPr>
          <p:spPr bwMode="auto">
            <a:xfrm rot="-5400000">
              <a:off x="3843" y="3126"/>
              <a:ext cx="0" cy="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00" name="Line 73"/>
            <p:cNvSpPr>
              <a:spLocks noChangeShapeType="1"/>
            </p:cNvSpPr>
            <p:nvPr/>
          </p:nvSpPr>
          <p:spPr bwMode="auto">
            <a:xfrm>
              <a:off x="3843" y="3216"/>
              <a:ext cx="0" cy="2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01" name="Line 74"/>
            <p:cNvSpPr>
              <a:spLocks noChangeShapeType="1"/>
            </p:cNvSpPr>
            <p:nvPr/>
          </p:nvSpPr>
          <p:spPr bwMode="auto">
            <a:xfrm flipH="1">
              <a:off x="3528" y="3159"/>
              <a:ext cx="2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187" name="Line 75"/>
          <p:cNvSpPr>
            <a:spLocks noChangeShapeType="1"/>
          </p:cNvSpPr>
          <p:nvPr/>
        </p:nvSpPr>
        <p:spPr bwMode="auto">
          <a:xfrm>
            <a:off x="7672388" y="4238625"/>
            <a:ext cx="614362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88" name="Line 76"/>
          <p:cNvSpPr>
            <a:spLocks noChangeShapeType="1"/>
          </p:cNvSpPr>
          <p:nvPr/>
        </p:nvSpPr>
        <p:spPr bwMode="auto">
          <a:xfrm>
            <a:off x="8143875" y="4195763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arrow" w="sm" len="lg"/>
            <a:tailEnd type="arrow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90190" name="Line 78"/>
          <p:cNvSpPr>
            <a:spLocks noChangeShapeType="1"/>
          </p:cNvSpPr>
          <p:nvPr/>
        </p:nvSpPr>
        <p:spPr bwMode="auto">
          <a:xfrm flipV="1">
            <a:off x="5557838" y="3752850"/>
            <a:ext cx="0" cy="4095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91" name="Line 79"/>
          <p:cNvSpPr>
            <a:spLocks noChangeShapeType="1"/>
          </p:cNvSpPr>
          <p:nvPr/>
        </p:nvSpPr>
        <p:spPr bwMode="auto">
          <a:xfrm flipH="1">
            <a:off x="5524500" y="3890963"/>
            <a:ext cx="614363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arrow" w="sm" len="lg"/>
            <a:tailEnd type="arrow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90193" name="Line 81"/>
          <p:cNvSpPr>
            <a:spLocks noChangeShapeType="1"/>
          </p:cNvSpPr>
          <p:nvPr/>
        </p:nvSpPr>
        <p:spPr bwMode="auto">
          <a:xfrm>
            <a:off x="6100763" y="3752850"/>
            <a:ext cx="0" cy="38893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203" name="Text Box 91"/>
          <p:cNvSpPr txBox="1">
            <a:spLocks noChangeArrowheads="1"/>
          </p:cNvSpPr>
          <p:nvPr/>
        </p:nvSpPr>
        <p:spPr bwMode="auto">
          <a:xfrm>
            <a:off x="2600325" y="3538538"/>
            <a:ext cx="1728788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Arial" charset="0"/>
              </a:rPr>
              <a:t>Continuous</a:t>
            </a:r>
            <a:endParaRPr lang="th-TH" sz="2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3990" name="Text Box 93"/>
          <p:cNvSpPr txBox="1">
            <a:spLocks noChangeArrowheads="1"/>
          </p:cNvSpPr>
          <p:nvPr/>
        </p:nvSpPr>
        <p:spPr bwMode="auto">
          <a:xfrm>
            <a:off x="152400" y="165100"/>
            <a:ext cx="8991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CC3300"/>
                </a:solidFill>
                <a:latin typeface="Arial" charset="0"/>
              </a:rPr>
              <a:t>EXTENSION  LINES</a:t>
            </a:r>
            <a:endParaRPr lang="th-TH" sz="4000" b="1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90206" name="Line 94"/>
          <p:cNvSpPr>
            <a:spLocks noChangeShapeType="1"/>
          </p:cNvSpPr>
          <p:nvPr/>
        </p:nvSpPr>
        <p:spPr bwMode="auto">
          <a:xfrm>
            <a:off x="7680325" y="4764088"/>
            <a:ext cx="620713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211" name="Line 99"/>
          <p:cNvSpPr>
            <a:spLocks noChangeShapeType="1"/>
          </p:cNvSpPr>
          <p:nvPr/>
        </p:nvSpPr>
        <p:spPr bwMode="auto">
          <a:xfrm>
            <a:off x="7204075" y="4764088"/>
            <a:ext cx="296863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213" name="PubCross"/>
          <p:cNvSpPr>
            <a:spLocks noEditPoints="1" noChangeArrowheads="1"/>
          </p:cNvSpPr>
          <p:nvPr/>
        </p:nvSpPr>
        <p:spPr bwMode="auto">
          <a:xfrm rot="-2678910">
            <a:off x="5592763" y="3649663"/>
            <a:ext cx="2265362" cy="2265362"/>
          </a:xfrm>
          <a:custGeom>
            <a:avLst/>
            <a:gdLst>
              <a:gd name="G0" fmla="+- 0 0 0"/>
              <a:gd name="G1" fmla="+- 8794 0 0"/>
              <a:gd name="G2" fmla="+- 21600 0 8794"/>
              <a:gd name="G3" fmla="+- 8625 0 0"/>
              <a:gd name="G4" fmla="+- 21600 0 8625"/>
              <a:gd name="T0" fmla="*/ 10800 w 21600"/>
              <a:gd name="T1" fmla="*/ 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G1 w 21600"/>
              <a:gd name="T9" fmla="*/ G3 h 21600"/>
              <a:gd name="T10" fmla="*/ G2 w 21600"/>
              <a:gd name="T11" fmla="*/ G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8794" y="0"/>
                </a:moveTo>
                <a:lnTo>
                  <a:pt x="8794" y="8625"/>
                </a:lnTo>
                <a:lnTo>
                  <a:pt x="0" y="8625"/>
                </a:lnTo>
                <a:lnTo>
                  <a:pt x="0" y="12975"/>
                </a:lnTo>
                <a:lnTo>
                  <a:pt x="8794" y="12975"/>
                </a:lnTo>
                <a:lnTo>
                  <a:pt x="8794" y="21600"/>
                </a:lnTo>
                <a:lnTo>
                  <a:pt x="12806" y="21600"/>
                </a:lnTo>
                <a:lnTo>
                  <a:pt x="12806" y="12975"/>
                </a:lnTo>
                <a:lnTo>
                  <a:pt x="21600" y="12975"/>
                </a:lnTo>
                <a:lnTo>
                  <a:pt x="21600" y="8625"/>
                </a:lnTo>
                <a:lnTo>
                  <a:pt x="12806" y="8625"/>
                </a:lnTo>
                <a:lnTo>
                  <a:pt x="12806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EC64-B2A3-4040-92A2-923F4E37081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0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0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0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0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0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0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90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90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0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0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90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90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0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90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90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9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90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90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9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000"/>
                                        <p:tgtEl>
                                          <p:spTgt spid="90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1000"/>
                                        <p:tgtEl>
                                          <p:spTgt spid="9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9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90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5" dur="1000" fill="hold"/>
                                        <p:tgtEl>
                                          <p:spTgt spid="90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2" grpId="0" animBg="1"/>
      <p:bldP spid="90127" grpId="0" animBg="1"/>
      <p:bldP spid="90132" grpId="0" animBg="1"/>
      <p:bldP spid="90132" grpId="1" animBg="1"/>
      <p:bldP spid="90133" grpId="0" animBg="1"/>
      <p:bldP spid="90133" grpId="1" animBg="1"/>
      <p:bldP spid="90152" grpId="0" animBg="1"/>
      <p:bldP spid="90156" grpId="0" animBg="1"/>
      <p:bldP spid="90158" grpId="0" animBg="1"/>
      <p:bldP spid="90159" grpId="0" animBg="1"/>
      <p:bldP spid="90160" grpId="0" animBg="1"/>
      <p:bldP spid="90164" grpId="0" animBg="1"/>
      <p:bldP spid="90175" grpId="0" animBg="1"/>
      <p:bldP spid="90187" grpId="0" animBg="1"/>
      <p:bldP spid="90188" grpId="0" animBg="1"/>
      <p:bldP spid="90190" grpId="0" animBg="1"/>
      <p:bldP spid="90191" grpId="0" animBg="1"/>
      <p:bldP spid="90193" grpId="0" animBg="1"/>
      <p:bldP spid="90203" grpId="0" animBg="1"/>
      <p:bldP spid="90203" grpId="1" animBg="1"/>
      <p:bldP spid="90206" grpId="0" animBg="1"/>
      <p:bldP spid="90211" grpId="0" animBg="1"/>
      <p:bldP spid="90213" grpId="0" animBg="1"/>
      <p:bldP spid="9021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48" name="Rectangle 80"/>
          <p:cNvSpPr>
            <a:spLocks noChangeArrowheads="1"/>
          </p:cNvSpPr>
          <p:nvPr/>
        </p:nvSpPr>
        <p:spPr bwMode="auto">
          <a:xfrm>
            <a:off x="317500" y="1014413"/>
            <a:ext cx="8547100" cy="1171575"/>
          </a:xfrm>
          <a:prstGeom prst="rect">
            <a:avLst/>
          </a:prstGeom>
          <a:solidFill>
            <a:srgbClr val="00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18"/>
          <p:cNvGrpSpPr>
            <a:grpSpLocks/>
          </p:cNvGrpSpPr>
          <p:nvPr/>
        </p:nvGrpSpPr>
        <p:grpSpPr bwMode="auto">
          <a:xfrm>
            <a:off x="419100" y="949325"/>
            <a:ext cx="8151813" cy="1154113"/>
            <a:chOff x="264" y="703"/>
            <a:chExt cx="5135" cy="727"/>
          </a:xfrm>
        </p:grpSpPr>
        <p:sp>
          <p:nvSpPr>
            <p:cNvPr id="85019" name="Rectangle 81"/>
            <p:cNvSpPr>
              <a:spLocks noChangeArrowheads="1"/>
            </p:cNvSpPr>
            <p:nvPr/>
          </p:nvSpPr>
          <p:spPr bwMode="auto">
            <a:xfrm>
              <a:off x="458" y="703"/>
              <a:ext cx="4941" cy="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800">
                  <a:solidFill>
                    <a:srgbClr val="000000"/>
                  </a:solidFill>
                  <a:latin typeface="Arial" charset="0"/>
                </a:rPr>
                <a:t>Dimension lines should </a:t>
              </a:r>
              <a:r>
                <a:rPr lang="en-US" sz="2800" b="1">
                  <a:solidFill>
                    <a:srgbClr val="FF3300"/>
                  </a:solidFill>
                  <a:latin typeface="Arial" charset="0"/>
                </a:rPr>
                <a:t>not</a:t>
              </a:r>
              <a:r>
                <a:rPr lang="en-US" sz="2800">
                  <a:solidFill>
                    <a:srgbClr val="000000"/>
                  </a:solidFill>
                  <a:latin typeface="Arial" charset="0"/>
                </a:rPr>
                <a:t> be spaced too close</a:t>
              </a:r>
              <a:br>
                <a:rPr lang="en-US" sz="2800">
                  <a:solidFill>
                    <a:srgbClr val="000000"/>
                  </a:solidFill>
                  <a:latin typeface="Arial" charset="0"/>
                </a:rPr>
              </a:br>
              <a:r>
                <a:rPr lang="en-US" sz="2800">
                  <a:solidFill>
                    <a:srgbClr val="000000"/>
                  </a:solidFill>
                  <a:latin typeface="Arial" charset="0"/>
                </a:rPr>
                <a:t>to each other and to the view.</a:t>
              </a:r>
            </a:p>
          </p:txBody>
        </p:sp>
        <p:sp>
          <p:nvSpPr>
            <p:cNvPr id="84050" name="Rectangle 82"/>
            <p:cNvSpPr>
              <a:spLocks noChangeArrowheads="1"/>
            </p:cNvSpPr>
            <p:nvPr/>
          </p:nvSpPr>
          <p:spPr bwMode="auto">
            <a:xfrm>
              <a:off x="264" y="856"/>
              <a:ext cx="144" cy="144"/>
            </a:xfrm>
            <a:prstGeom prst="rect">
              <a:avLst/>
            </a:prstGeom>
            <a:solidFill>
              <a:srgbClr val="3333FF"/>
            </a:solidFill>
            <a:ln w="9525">
              <a:solidFill>
                <a:srgbClr val="3333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800"/>
            </a:p>
          </p:txBody>
        </p:sp>
      </p:grpSp>
      <p:sp>
        <p:nvSpPr>
          <p:cNvPr id="84054" name="Freeform 86"/>
          <p:cNvSpPr>
            <a:spLocks/>
          </p:cNvSpPr>
          <p:nvPr/>
        </p:nvSpPr>
        <p:spPr bwMode="auto">
          <a:xfrm>
            <a:off x="3082925" y="3511550"/>
            <a:ext cx="2286000" cy="2108200"/>
          </a:xfrm>
          <a:custGeom>
            <a:avLst/>
            <a:gdLst>
              <a:gd name="T0" fmla="*/ 2147483647 w 1536"/>
              <a:gd name="T1" fmla="*/ 2147483647 h 1416"/>
              <a:gd name="T2" fmla="*/ 2147483647 w 1536"/>
              <a:gd name="T3" fmla="*/ 0 h 1416"/>
              <a:gd name="T4" fmla="*/ 2147483647 w 1536"/>
              <a:gd name="T5" fmla="*/ 0 h 1416"/>
              <a:gd name="T6" fmla="*/ 2147483647 w 1536"/>
              <a:gd name="T7" fmla="*/ 2147483647 h 1416"/>
              <a:gd name="T8" fmla="*/ 2147483647 w 1536"/>
              <a:gd name="T9" fmla="*/ 2147483647 h 1416"/>
              <a:gd name="T10" fmla="*/ 2147483647 w 1536"/>
              <a:gd name="T11" fmla="*/ 2147483647 h 1416"/>
              <a:gd name="T12" fmla="*/ 2147483647 w 1536"/>
              <a:gd name="T13" fmla="*/ 2147483647 h 1416"/>
              <a:gd name="T14" fmla="*/ 2147483647 w 1536"/>
              <a:gd name="T15" fmla="*/ 2147483647 h 1416"/>
              <a:gd name="T16" fmla="*/ 2147483647 w 1536"/>
              <a:gd name="T17" fmla="*/ 2147483647 h 1416"/>
              <a:gd name="T18" fmla="*/ 2147483647 w 1536"/>
              <a:gd name="T19" fmla="*/ 2147483647 h 1416"/>
              <a:gd name="T20" fmla="*/ 2147483647 w 1536"/>
              <a:gd name="T21" fmla="*/ 2147483647 h 1416"/>
              <a:gd name="T22" fmla="*/ 2147483647 w 1536"/>
              <a:gd name="T23" fmla="*/ 2147483647 h 1416"/>
              <a:gd name="T24" fmla="*/ 0 w 1536"/>
              <a:gd name="T25" fmla="*/ 2147483647 h 1416"/>
              <a:gd name="T26" fmla="*/ 0 w 1536"/>
              <a:gd name="T27" fmla="*/ 2147483647 h 1416"/>
              <a:gd name="T28" fmla="*/ 2147483647 w 1536"/>
              <a:gd name="T29" fmla="*/ 2147483647 h 141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536"/>
              <a:gd name="T46" fmla="*/ 0 h 1416"/>
              <a:gd name="T47" fmla="*/ 1536 w 1536"/>
              <a:gd name="T48" fmla="*/ 1416 h 141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536" h="1416">
                <a:moveTo>
                  <a:pt x="408" y="288"/>
                </a:moveTo>
                <a:lnTo>
                  <a:pt x="408" y="0"/>
                </a:lnTo>
                <a:lnTo>
                  <a:pt x="928" y="0"/>
                </a:lnTo>
                <a:lnTo>
                  <a:pt x="928" y="288"/>
                </a:lnTo>
                <a:lnTo>
                  <a:pt x="1240" y="288"/>
                </a:lnTo>
                <a:lnTo>
                  <a:pt x="1240" y="648"/>
                </a:lnTo>
                <a:lnTo>
                  <a:pt x="1536" y="648"/>
                </a:lnTo>
                <a:lnTo>
                  <a:pt x="1536" y="1024"/>
                </a:lnTo>
                <a:lnTo>
                  <a:pt x="952" y="1024"/>
                </a:lnTo>
                <a:lnTo>
                  <a:pt x="952" y="1416"/>
                </a:lnTo>
                <a:lnTo>
                  <a:pt x="264" y="1416"/>
                </a:lnTo>
                <a:lnTo>
                  <a:pt x="264" y="784"/>
                </a:lnTo>
                <a:lnTo>
                  <a:pt x="0" y="784"/>
                </a:lnTo>
                <a:lnTo>
                  <a:pt x="0" y="288"/>
                </a:lnTo>
                <a:lnTo>
                  <a:pt x="408" y="288"/>
                </a:lnTo>
                <a:close/>
              </a:path>
            </a:pathLst>
          </a:custGeom>
          <a:solidFill>
            <a:srgbClr val="00CC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57" name="Line 89"/>
          <p:cNvSpPr>
            <a:spLocks noChangeShapeType="1"/>
          </p:cNvSpPr>
          <p:nvPr/>
        </p:nvSpPr>
        <p:spPr bwMode="auto">
          <a:xfrm>
            <a:off x="5422900" y="4478338"/>
            <a:ext cx="66675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58" name="Line 90"/>
          <p:cNvSpPr>
            <a:spLocks noChangeShapeType="1"/>
          </p:cNvSpPr>
          <p:nvPr/>
        </p:nvSpPr>
        <p:spPr bwMode="auto">
          <a:xfrm>
            <a:off x="5422900" y="5035550"/>
            <a:ext cx="661988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59" name="Text Box 91"/>
          <p:cNvSpPr txBox="1">
            <a:spLocks noChangeArrowheads="1"/>
          </p:cNvSpPr>
          <p:nvPr/>
        </p:nvSpPr>
        <p:spPr bwMode="auto">
          <a:xfrm rot="-5400000">
            <a:off x="5575300" y="4557713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  <a:latin typeface="Arial" charset="0"/>
              </a:rPr>
              <a:t>11</a:t>
            </a:r>
            <a:endParaRPr lang="th-TH" sz="2000" b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84063" name="Line 95"/>
          <p:cNvSpPr>
            <a:spLocks noChangeShapeType="1"/>
          </p:cNvSpPr>
          <p:nvPr/>
        </p:nvSpPr>
        <p:spPr bwMode="auto">
          <a:xfrm>
            <a:off x="5967413" y="4454525"/>
            <a:ext cx="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arrow" w="sm" len="lg"/>
            <a:tailEnd type="arrow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84064" name="Line 96"/>
          <p:cNvSpPr>
            <a:spLocks noChangeShapeType="1"/>
          </p:cNvSpPr>
          <p:nvPr/>
        </p:nvSpPr>
        <p:spPr bwMode="auto">
          <a:xfrm>
            <a:off x="4994275" y="3940175"/>
            <a:ext cx="1493838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65" name="Line 97"/>
          <p:cNvSpPr>
            <a:spLocks noChangeShapeType="1"/>
          </p:cNvSpPr>
          <p:nvPr/>
        </p:nvSpPr>
        <p:spPr bwMode="auto">
          <a:xfrm>
            <a:off x="4560888" y="5616575"/>
            <a:ext cx="192722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66" name="Text Box 98"/>
          <p:cNvSpPr txBox="1">
            <a:spLocks noChangeArrowheads="1"/>
          </p:cNvSpPr>
          <p:nvPr/>
        </p:nvSpPr>
        <p:spPr bwMode="auto">
          <a:xfrm rot="-5400000">
            <a:off x="5999163" y="4568825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3300"/>
                </a:solidFill>
                <a:latin typeface="Arial" charset="0"/>
              </a:rPr>
              <a:t>34</a:t>
            </a:r>
            <a:endParaRPr lang="th-TH" sz="2000" b="1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84067" name="Line 99"/>
          <p:cNvSpPr>
            <a:spLocks noChangeShapeType="1"/>
          </p:cNvSpPr>
          <p:nvPr/>
        </p:nvSpPr>
        <p:spPr bwMode="auto">
          <a:xfrm>
            <a:off x="6383338" y="3906838"/>
            <a:ext cx="0" cy="173831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arrow" w="sm" len="lg"/>
            <a:tailEnd type="arrow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84072" name="Text Box 104"/>
          <p:cNvSpPr txBox="1">
            <a:spLocks noChangeArrowheads="1"/>
          </p:cNvSpPr>
          <p:nvPr/>
        </p:nvSpPr>
        <p:spPr bwMode="auto">
          <a:xfrm>
            <a:off x="2943225" y="2439988"/>
            <a:ext cx="3521075" cy="8223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Arial" charset="0"/>
              </a:rPr>
              <a:t>Leave a space </a:t>
            </a:r>
            <a:r>
              <a:rPr lang="en-US" sz="2400">
                <a:solidFill>
                  <a:schemeClr val="tx2"/>
                </a:solidFill>
                <a:latin typeface="Arial" charset="0"/>
              </a:rPr>
              <a:t>at least</a:t>
            </a:r>
          </a:p>
          <a:p>
            <a:r>
              <a:rPr lang="en-US" sz="2400">
                <a:solidFill>
                  <a:schemeClr val="bg1"/>
                </a:solidFill>
                <a:latin typeface="Arial" charset="0"/>
              </a:rPr>
              <a:t>2 times of a letter height.</a:t>
            </a:r>
            <a:endParaRPr lang="th-TH" sz="2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4073" name="Line 105"/>
          <p:cNvSpPr>
            <a:spLocks noChangeShapeType="1"/>
          </p:cNvSpPr>
          <p:nvPr/>
        </p:nvSpPr>
        <p:spPr bwMode="auto">
          <a:xfrm flipH="1">
            <a:off x="2168525" y="3935413"/>
            <a:ext cx="84455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74" name="Line 106"/>
          <p:cNvSpPr>
            <a:spLocks noChangeShapeType="1"/>
          </p:cNvSpPr>
          <p:nvPr/>
        </p:nvSpPr>
        <p:spPr bwMode="auto">
          <a:xfrm flipH="1">
            <a:off x="2584450" y="4678363"/>
            <a:ext cx="43815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75" name="Line 107"/>
          <p:cNvSpPr>
            <a:spLocks noChangeShapeType="1"/>
          </p:cNvSpPr>
          <p:nvPr/>
        </p:nvSpPr>
        <p:spPr bwMode="auto">
          <a:xfrm>
            <a:off x="2711450" y="3902075"/>
            <a:ext cx="0" cy="80486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arrow" w="sm" len="lg"/>
            <a:tailEnd type="arrow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84076" name="Text Box 108"/>
          <p:cNvSpPr txBox="1">
            <a:spLocks noChangeArrowheads="1"/>
          </p:cNvSpPr>
          <p:nvPr/>
        </p:nvSpPr>
        <p:spPr bwMode="auto">
          <a:xfrm rot="-5400000">
            <a:off x="2338388" y="4124325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  <a:latin typeface="Arial" charset="0"/>
              </a:rPr>
              <a:t>16</a:t>
            </a:r>
            <a:endParaRPr lang="th-TH" sz="2000" b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84077" name="Line 109"/>
          <p:cNvSpPr>
            <a:spLocks noChangeShapeType="1"/>
          </p:cNvSpPr>
          <p:nvPr/>
        </p:nvSpPr>
        <p:spPr bwMode="auto">
          <a:xfrm>
            <a:off x="2279650" y="3911600"/>
            <a:ext cx="0" cy="1738313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arrow" w="sm" len="lg"/>
            <a:tailEnd type="arrow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84078" name="Line 110"/>
          <p:cNvSpPr>
            <a:spLocks noChangeShapeType="1"/>
          </p:cNvSpPr>
          <p:nvPr/>
        </p:nvSpPr>
        <p:spPr bwMode="auto">
          <a:xfrm flipH="1">
            <a:off x="2176463" y="5621338"/>
            <a:ext cx="123507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79" name="Text Box 111"/>
          <p:cNvSpPr txBox="1">
            <a:spLocks noChangeArrowheads="1"/>
          </p:cNvSpPr>
          <p:nvPr/>
        </p:nvSpPr>
        <p:spPr bwMode="auto">
          <a:xfrm rot="-5400000">
            <a:off x="1901825" y="4598988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3300"/>
                </a:solidFill>
                <a:latin typeface="Arial" charset="0"/>
              </a:rPr>
              <a:t>35</a:t>
            </a:r>
            <a:endParaRPr lang="th-TH" sz="2000" b="1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85013" name="Text Box 115"/>
          <p:cNvSpPr txBox="1">
            <a:spLocks noChangeArrowheads="1"/>
          </p:cNvSpPr>
          <p:nvPr/>
        </p:nvSpPr>
        <p:spPr bwMode="auto">
          <a:xfrm>
            <a:off x="152400" y="165100"/>
            <a:ext cx="8991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CC3300"/>
                </a:solidFill>
                <a:latin typeface="Arial" charset="0"/>
              </a:rPr>
              <a:t>DIMENSION  LINES</a:t>
            </a:r>
            <a:endParaRPr lang="th-TH" sz="4000" b="1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84087" name="Line 119"/>
          <p:cNvSpPr>
            <a:spLocks noChangeShapeType="1"/>
          </p:cNvSpPr>
          <p:nvPr/>
        </p:nvSpPr>
        <p:spPr bwMode="auto">
          <a:xfrm>
            <a:off x="5092700" y="3213100"/>
            <a:ext cx="469900" cy="1536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oval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84088" name="Line 120"/>
          <p:cNvSpPr>
            <a:spLocks noChangeShapeType="1"/>
          </p:cNvSpPr>
          <p:nvPr/>
        </p:nvSpPr>
        <p:spPr bwMode="auto">
          <a:xfrm flipH="1">
            <a:off x="2870200" y="3251200"/>
            <a:ext cx="520700" cy="889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oval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84089" name="Line 121"/>
          <p:cNvSpPr>
            <a:spLocks noChangeShapeType="1"/>
          </p:cNvSpPr>
          <p:nvPr/>
        </p:nvSpPr>
        <p:spPr bwMode="auto">
          <a:xfrm>
            <a:off x="2413000" y="4445000"/>
            <a:ext cx="609600" cy="1435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oval" w="lg" len="lg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90" name="Line 122"/>
          <p:cNvSpPr>
            <a:spLocks noChangeShapeType="1"/>
          </p:cNvSpPr>
          <p:nvPr/>
        </p:nvSpPr>
        <p:spPr bwMode="auto">
          <a:xfrm flipH="1">
            <a:off x="5626100" y="4927600"/>
            <a:ext cx="444500" cy="965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oval" w="lg" len="lg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70" name="Text Box 102"/>
          <p:cNvSpPr txBox="1">
            <a:spLocks noChangeArrowheads="1"/>
          </p:cNvSpPr>
          <p:nvPr/>
        </p:nvSpPr>
        <p:spPr bwMode="auto">
          <a:xfrm>
            <a:off x="2905125" y="5824538"/>
            <a:ext cx="3400425" cy="8223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Arial" charset="0"/>
              </a:rPr>
              <a:t>Leave a space </a:t>
            </a:r>
            <a:r>
              <a:rPr lang="en-US" sz="2400">
                <a:solidFill>
                  <a:schemeClr val="tx2"/>
                </a:solidFill>
                <a:latin typeface="Arial" charset="0"/>
              </a:rPr>
              <a:t>at least</a:t>
            </a:r>
          </a:p>
          <a:p>
            <a:r>
              <a:rPr lang="en-US" sz="2400">
                <a:solidFill>
                  <a:schemeClr val="bg1"/>
                </a:solidFill>
                <a:latin typeface="Arial" charset="0"/>
              </a:rPr>
              <a:t>1 time of a letter height.</a:t>
            </a:r>
            <a:endParaRPr lang="th-TH" sz="2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EC64-B2A3-4040-92A2-923F4E37081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4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4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4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84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84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4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1000"/>
                                        <p:tgtEl>
                                          <p:spTgt spid="84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4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1" dur="1000"/>
                                        <p:tgtEl>
                                          <p:spTgt spid="84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4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84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84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84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84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84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84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84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1000"/>
                                        <p:tgtEl>
                                          <p:spTgt spid="84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4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6" dur="1000"/>
                                        <p:tgtEl>
                                          <p:spTgt spid="84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84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5" dur="1000"/>
                                        <p:tgtEl>
                                          <p:spTgt spid="84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84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1000"/>
                                        <p:tgtEl>
                                          <p:spTgt spid="84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1000"/>
                                        <p:tgtEl>
                                          <p:spTgt spid="84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48" grpId="0" animBg="1"/>
      <p:bldP spid="84054" grpId="0" animBg="1"/>
      <p:bldP spid="84057" grpId="0" animBg="1"/>
      <p:bldP spid="84058" grpId="0" animBg="1"/>
      <p:bldP spid="84059" grpId="0"/>
      <p:bldP spid="84063" grpId="0" animBg="1"/>
      <p:bldP spid="84064" grpId="0" animBg="1"/>
      <p:bldP spid="84065" grpId="0" animBg="1"/>
      <p:bldP spid="84066" grpId="0"/>
      <p:bldP spid="84067" grpId="0" animBg="1"/>
      <p:bldP spid="84072" grpId="0" animBg="1"/>
      <p:bldP spid="84072" grpId="1" animBg="1"/>
      <p:bldP spid="84073" grpId="0" animBg="1"/>
      <p:bldP spid="84074" grpId="0" animBg="1"/>
      <p:bldP spid="84075" grpId="0" animBg="1"/>
      <p:bldP spid="84076" grpId="0"/>
      <p:bldP spid="84077" grpId="0" animBg="1"/>
      <p:bldP spid="84078" grpId="0" animBg="1"/>
      <p:bldP spid="84079" grpId="0"/>
      <p:bldP spid="84087" grpId="0" animBg="1"/>
      <p:bldP spid="84087" grpId="1" animBg="1"/>
      <p:bldP spid="84088" grpId="0" animBg="1"/>
      <p:bldP spid="84088" grpId="1" animBg="1"/>
      <p:bldP spid="84089" grpId="0" animBg="1"/>
      <p:bldP spid="84090" grpId="0" animBg="1"/>
      <p:bldP spid="8407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07" name="Rectangle 119"/>
          <p:cNvSpPr>
            <a:spLocks noChangeArrowheads="1"/>
          </p:cNvSpPr>
          <p:nvPr/>
        </p:nvSpPr>
        <p:spPr bwMode="auto">
          <a:xfrm>
            <a:off x="260350" y="1036638"/>
            <a:ext cx="8666163" cy="192087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19" name="Text Box 121"/>
          <p:cNvSpPr txBox="1">
            <a:spLocks noChangeArrowheads="1"/>
          </p:cNvSpPr>
          <p:nvPr/>
        </p:nvSpPr>
        <p:spPr bwMode="auto">
          <a:xfrm>
            <a:off x="0" y="1651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CC3300"/>
                </a:solidFill>
                <a:latin typeface="Arial" charset="0"/>
              </a:rPr>
              <a:t>DIMENSION  FIGURES</a:t>
            </a:r>
            <a:endParaRPr lang="th-TH" sz="4000" b="1">
              <a:solidFill>
                <a:srgbClr val="CC3300"/>
              </a:solidFill>
              <a:latin typeface="Arial" charset="0"/>
            </a:endParaRPr>
          </a:p>
        </p:txBody>
      </p:sp>
      <p:grpSp>
        <p:nvGrpSpPr>
          <p:cNvPr id="2" name="Group 155"/>
          <p:cNvGrpSpPr>
            <a:grpSpLocks/>
          </p:cNvGrpSpPr>
          <p:nvPr/>
        </p:nvGrpSpPr>
        <p:grpSpPr bwMode="auto">
          <a:xfrm>
            <a:off x="319088" y="1101725"/>
            <a:ext cx="8631237" cy="523875"/>
            <a:chOff x="264" y="785"/>
            <a:chExt cx="5437" cy="330"/>
          </a:xfrm>
        </p:grpSpPr>
        <p:sp>
          <p:nvSpPr>
            <p:cNvPr id="63608" name="Rectangle 120"/>
            <p:cNvSpPr>
              <a:spLocks noChangeArrowheads="1"/>
            </p:cNvSpPr>
            <p:nvPr/>
          </p:nvSpPr>
          <p:spPr bwMode="auto">
            <a:xfrm>
              <a:off x="264" y="856"/>
              <a:ext cx="144" cy="144"/>
            </a:xfrm>
            <a:prstGeom prst="rect">
              <a:avLst/>
            </a:prstGeom>
            <a:solidFill>
              <a:srgbClr val="3333FF"/>
            </a:solidFill>
            <a:ln w="9525">
              <a:solidFill>
                <a:srgbClr val="3333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6046" name="Text Box 112"/>
            <p:cNvSpPr txBox="1">
              <a:spLocks noChangeArrowheads="1"/>
            </p:cNvSpPr>
            <p:nvPr/>
          </p:nvSpPr>
          <p:spPr bwMode="auto">
            <a:xfrm>
              <a:off x="478" y="785"/>
              <a:ext cx="522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  <a:latin typeface="Arial" charset="0"/>
                </a:rPr>
                <a:t>The height of figures is suggested to be 2.5~3 mm.</a:t>
              </a:r>
            </a:p>
          </p:txBody>
        </p:sp>
      </p:grpSp>
      <p:grpSp>
        <p:nvGrpSpPr>
          <p:cNvPr id="3" name="Group 156"/>
          <p:cNvGrpSpPr>
            <a:grpSpLocks/>
          </p:cNvGrpSpPr>
          <p:nvPr/>
        </p:nvGrpSpPr>
        <p:grpSpPr bwMode="auto">
          <a:xfrm>
            <a:off x="319088" y="1684338"/>
            <a:ext cx="8742362" cy="1154112"/>
            <a:chOff x="264" y="1152"/>
            <a:chExt cx="5507" cy="727"/>
          </a:xfrm>
        </p:grpSpPr>
        <p:sp>
          <p:nvSpPr>
            <p:cNvPr id="63610" name="Rectangle 122"/>
            <p:cNvSpPr>
              <a:spLocks noChangeArrowheads="1"/>
            </p:cNvSpPr>
            <p:nvPr/>
          </p:nvSpPr>
          <p:spPr bwMode="auto">
            <a:xfrm>
              <a:off x="264" y="1304"/>
              <a:ext cx="144" cy="144"/>
            </a:xfrm>
            <a:prstGeom prst="rect">
              <a:avLst/>
            </a:prstGeom>
            <a:solidFill>
              <a:srgbClr val="3333FF"/>
            </a:solidFill>
            <a:ln w="9525">
              <a:solidFill>
                <a:srgbClr val="3333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800"/>
            </a:p>
          </p:txBody>
        </p:sp>
        <p:sp>
          <p:nvSpPr>
            <p:cNvPr id="86044" name="Text Box 123"/>
            <p:cNvSpPr txBox="1">
              <a:spLocks noChangeArrowheads="1"/>
            </p:cNvSpPr>
            <p:nvPr/>
          </p:nvSpPr>
          <p:spPr bwMode="auto">
            <a:xfrm>
              <a:off x="478" y="1152"/>
              <a:ext cx="5293" cy="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800">
                  <a:solidFill>
                    <a:srgbClr val="000000"/>
                  </a:solidFill>
                  <a:latin typeface="Arial" charset="0"/>
                </a:rPr>
                <a:t>Place the numbers at about 1 mm </a:t>
              </a:r>
              <a:r>
                <a:rPr lang="en-US" sz="2800" i="1">
                  <a:solidFill>
                    <a:schemeClr val="accent2"/>
                  </a:solidFill>
                  <a:latin typeface="Arial" charset="0"/>
                </a:rPr>
                <a:t>above dimension</a:t>
              </a:r>
              <a:br>
                <a:rPr lang="en-US" sz="2800" i="1">
                  <a:solidFill>
                    <a:schemeClr val="accent2"/>
                  </a:solidFill>
                  <a:latin typeface="Arial" charset="0"/>
                </a:rPr>
              </a:br>
              <a:r>
                <a:rPr lang="en-US" sz="2800" i="1">
                  <a:solidFill>
                    <a:schemeClr val="accent2"/>
                  </a:solidFill>
                  <a:latin typeface="Arial" charset="0"/>
                </a:rPr>
                <a:t>line</a:t>
              </a:r>
              <a:r>
                <a:rPr lang="en-US" sz="2800">
                  <a:solidFill>
                    <a:srgbClr val="000000"/>
                  </a:solidFill>
                  <a:latin typeface="Arial" charset="0"/>
                </a:rPr>
                <a:t> and </a:t>
              </a:r>
              <a:r>
                <a:rPr lang="en-US" sz="2800" i="1">
                  <a:solidFill>
                    <a:schemeClr val="accent2"/>
                  </a:solidFill>
                  <a:latin typeface="Arial" charset="0"/>
                </a:rPr>
                <a:t>between extension lines</a:t>
              </a:r>
              <a:r>
                <a:rPr lang="en-US" sz="2800">
                  <a:solidFill>
                    <a:srgbClr val="000000"/>
                  </a:solidFill>
                  <a:latin typeface="Arial" charset="0"/>
                </a:rPr>
                <a:t>.</a:t>
              </a:r>
            </a:p>
          </p:txBody>
        </p:sp>
      </p:grpSp>
      <p:sp>
        <p:nvSpPr>
          <p:cNvPr id="63621" name="AutoShape 133"/>
          <p:cNvSpPr>
            <a:spLocks noChangeArrowheads="1"/>
          </p:cNvSpPr>
          <p:nvPr/>
        </p:nvSpPr>
        <p:spPr bwMode="auto">
          <a:xfrm>
            <a:off x="4622800" y="3619500"/>
            <a:ext cx="4216400" cy="28575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622" name="Text Box 134"/>
          <p:cNvSpPr txBox="1">
            <a:spLocks noChangeArrowheads="1"/>
          </p:cNvSpPr>
          <p:nvPr/>
        </p:nvSpPr>
        <p:spPr bwMode="auto">
          <a:xfrm>
            <a:off x="4949825" y="3398838"/>
            <a:ext cx="3649663" cy="52387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Arial" charset="0"/>
              </a:rPr>
              <a:t>COMMON  MISTAKE</a:t>
            </a:r>
            <a:endParaRPr lang="th-TH" sz="28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3626" name="Text Box 138"/>
          <p:cNvSpPr txBox="1">
            <a:spLocks noChangeArrowheads="1"/>
          </p:cNvSpPr>
          <p:nvPr/>
        </p:nvSpPr>
        <p:spPr bwMode="auto">
          <a:xfrm rot="-5400000">
            <a:off x="7545388" y="5184775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3300"/>
                </a:solidFill>
                <a:latin typeface="Arial" charset="0"/>
              </a:rPr>
              <a:t>11</a:t>
            </a:r>
            <a:endParaRPr lang="th-TH" sz="2000" b="1">
              <a:solidFill>
                <a:srgbClr val="FF3300"/>
              </a:solidFill>
              <a:latin typeface="Arial" charset="0"/>
            </a:endParaRPr>
          </a:p>
        </p:txBody>
      </p:sp>
      <p:grpSp>
        <p:nvGrpSpPr>
          <p:cNvPr id="4" name="Group 157"/>
          <p:cNvGrpSpPr>
            <a:grpSpLocks/>
          </p:cNvGrpSpPr>
          <p:nvPr/>
        </p:nvGrpSpPr>
        <p:grpSpPr bwMode="auto">
          <a:xfrm>
            <a:off x="542925" y="3856038"/>
            <a:ext cx="3432175" cy="2144712"/>
            <a:chOff x="342" y="2429"/>
            <a:chExt cx="2162" cy="1351"/>
          </a:xfrm>
        </p:grpSpPr>
        <p:sp>
          <p:nvSpPr>
            <p:cNvPr id="86035" name="Freeform 124"/>
            <p:cNvSpPr>
              <a:spLocks/>
            </p:cNvSpPr>
            <p:nvPr/>
          </p:nvSpPr>
          <p:spPr bwMode="auto">
            <a:xfrm>
              <a:off x="342" y="2452"/>
              <a:ext cx="1440" cy="1328"/>
            </a:xfrm>
            <a:custGeom>
              <a:avLst/>
              <a:gdLst>
                <a:gd name="T0" fmla="*/ 146 w 1536"/>
                <a:gd name="T1" fmla="*/ 103 h 1416"/>
                <a:gd name="T2" fmla="*/ 146 w 1536"/>
                <a:gd name="T3" fmla="*/ 0 h 1416"/>
                <a:gd name="T4" fmla="*/ 331 w 1536"/>
                <a:gd name="T5" fmla="*/ 0 h 1416"/>
                <a:gd name="T6" fmla="*/ 331 w 1536"/>
                <a:gd name="T7" fmla="*/ 103 h 1416"/>
                <a:gd name="T8" fmla="*/ 442 w 1536"/>
                <a:gd name="T9" fmla="*/ 103 h 1416"/>
                <a:gd name="T10" fmla="*/ 442 w 1536"/>
                <a:gd name="T11" fmla="*/ 233 h 1416"/>
                <a:gd name="T12" fmla="*/ 548 w 1536"/>
                <a:gd name="T13" fmla="*/ 233 h 1416"/>
                <a:gd name="T14" fmla="*/ 548 w 1536"/>
                <a:gd name="T15" fmla="*/ 367 h 1416"/>
                <a:gd name="T16" fmla="*/ 339 w 1536"/>
                <a:gd name="T17" fmla="*/ 367 h 1416"/>
                <a:gd name="T18" fmla="*/ 339 w 1536"/>
                <a:gd name="T19" fmla="*/ 507 h 1416"/>
                <a:gd name="T20" fmla="*/ 93 w 1536"/>
                <a:gd name="T21" fmla="*/ 507 h 1416"/>
                <a:gd name="T22" fmla="*/ 93 w 1536"/>
                <a:gd name="T23" fmla="*/ 280 h 1416"/>
                <a:gd name="T24" fmla="*/ 0 w 1536"/>
                <a:gd name="T25" fmla="*/ 280 h 1416"/>
                <a:gd name="T26" fmla="*/ 0 w 1536"/>
                <a:gd name="T27" fmla="*/ 103 h 1416"/>
                <a:gd name="T28" fmla="*/ 146 w 1536"/>
                <a:gd name="T29" fmla="*/ 103 h 14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36"/>
                <a:gd name="T46" fmla="*/ 0 h 1416"/>
                <a:gd name="T47" fmla="*/ 1536 w 1536"/>
                <a:gd name="T48" fmla="*/ 1416 h 14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36" h="1416">
                  <a:moveTo>
                    <a:pt x="408" y="288"/>
                  </a:moveTo>
                  <a:lnTo>
                    <a:pt x="408" y="0"/>
                  </a:lnTo>
                  <a:lnTo>
                    <a:pt x="928" y="0"/>
                  </a:lnTo>
                  <a:lnTo>
                    <a:pt x="928" y="288"/>
                  </a:lnTo>
                  <a:lnTo>
                    <a:pt x="1240" y="288"/>
                  </a:lnTo>
                  <a:lnTo>
                    <a:pt x="1240" y="648"/>
                  </a:lnTo>
                  <a:lnTo>
                    <a:pt x="1536" y="648"/>
                  </a:lnTo>
                  <a:lnTo>
                    <a:pt x="1536" y="1024"/>
                  </a:lnTo>
                  <a:lnTo>
                    <a:pt x="952" y="1024"/>
                  </a:lnTo>
                  <a:lnTo>
                    <a:pt x="952" y="1416"/>
                  </a:lnTo>
                  <a:lnTo>
                    <a:pt x="264" y="1416"/>
                  </a:lnTo>
                  <a:lnTo>
                    <a:pt x="264" y="784"/>
                  </a:lnTo>
                  <a:lnTo>
                    <a:pt x="0" y="784"/>
                  </a:lnTo>
                  <a:lnTo>
                    <a:pt x="0" y="288"/>
                  </a:lnTo>
                  <a:lnTo>
                    <a:pt x="408" y="288"/>
                  </a:lnTo>
                  <a:close/>
                </a:path>
              </a:pathLst>
            </a:custGeom>
            <a:solidFill>
              <a:srgbClr val="00CC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36" name="Line 125"/>
            <p:cNvSpPr>
              <a:spLocks noChangeShapeType="1"/>
            </p:cNvSpPr>
            <p:nvPr/>
          </p:nvSpPr>
          <p:spPr bwMode="auto">
            <a:xfrm>
              <a:off x="1816" y="3061"/>
              <a:ext cx="420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37" name="Line 126"/>
            <p:cNvSpPr>
              <a:spLocks noChangeShapeType="1"/>
            </p:cNvSpPr>
            <p:nvPr/>
          </p:nvSpPr>
          <p:spPr bwMode="auto">
            <a:xfrm>
              <a:off x="1816" y="3412"/>
              <a:ext cx="68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38" name="Text Box 127"/>
            <p:cNvSpPr txBox="1">
              <a:spLocks noChangeArrowheads="1"/>
            </p:cNvSpPr>
            <p:nvPr/>
          </p:nvSpPr>
          <p:spPr bwMode="auto">
            <a:xfrm rot="-5400000">
              <a:off x="1905" y="3111"/>
              <a:ext cx="2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accent2"/>
                  </a:solidFill>
                  <a:latin typeface="Arial" charset="0"/>
                </a:rPr>
                <a:t>11</a:t>
              </a:r>
              <a:endParaRPr lang="th-TH" sz="2000" b="1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86039" name="Line 128"/>
            <p:cNvSpPr>
              <a:spLocks noChangeShapeType="1"/>
            </p:cNvSpPr>
            <p:nvPr/>
          </p:nvSpPr>
          <p:spPr bwMode="auto">
            <a:xfrm>
              <a:off x="2152" y="3046"/>
              <a:ext cx="0" cy="38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arrow" w="sm" len="lg"/>
              <a:tailEnd type="arrow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40" name="Line 144"/>
            <p:cNvSpPr>
              <a:spLocks noChangeShapeType="1"/>
            </p:cNvSpPr>
            <p:nvPr/>
          </p:nvSpPr>
          <p:spPr bwMode="auto">
            <a:xfrm>
              <a:off x="1249" y="2452"/>
              <a:ext cx="1253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41" name="Line 146"/>
            <p:cNvSpPr>
              <a:spLocks noChangeShapeType="1"/>
            </p:cNvSpPr>
            <p:nvPr/>
          </p:nvSpPr>
          <p:spPr bwMode="auto">
            <a:xfrm>
              <a:off x="2420" y="2429"/>
              <a:ext cx="0" cy="100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arrow" w="sm" len="lg"/>
              <a:tailEnd type="arrow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42" name="Text Box 147"/>
            <p:cNvSpPr txBox="1">
              <a:spLocks noChangeArrowheads="1"/>
            </p:cNvSpPr>
            <p:nvPr/>
          </p:nvSpPr>
          <p:spPr bwMode="auto">
            <a:xfrm rot="-5400000">
              <a:off x="2180" y="2803"/>
              <a:ext cx="2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accent2"/>
                  </a:solidFill>
                  <a:latin typeface="Arial" charset="0"/>
                </a:rPr>
                <a:t>34</a:t>
              </a:r>
              <a:endParaRPr lang="th-TH" sz="2000" b="1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grpSp>
        <p:nvGrpSpPr>
          <p:cNvPr id="5" name="Group 158"/>
          <p:cNvGrpSpPr>
            <a:grpSpLocks/>
          </p:cNvGrpSpPr>
          <p:nvPr/>
        </p:nvGrpSpPr>
        <p:grpSpPr bwMode="auto">
          <a:xfrm>
            <a:off x="5000625" y="4105275"/>
            <a:ext cx="3438525" cy="2141538"/>
            <a:chOff x="3150" y="2495"/>
            <a:chExt cx="2166" cy="1349"/>
          </a:xfrm>
        </p:grpSpPr>
        <p:sp>
          <p:nvSpPr>
            <p:cNvPr id="86029" name="Freeform 135"/>
            <p:cNvSpPr>
              <a:spLocks/>
            </p:cNvSpPr>
            <p:nvPr/>
          </p:nvSpPr>
          <p:spPr bwMode="auto">
            <a:xfrm>
              <a:off x="3150" y="2516"/>
              <a:ext cx="1440" cy="1328"/>
            </a:xfrm>
            <a:custGeom>
              <a:avLst/>
              <a:gdLst>
                <a:gd name="T0" fmla="*/ 146 w 1536"/>
                <a:gd name="T1" fmla="*/ 103 h 1416"/>
                <a:gd name="T2" fmla="*/ 146 w 1536"/>
                <a:gd name="T3" fmla="*/ 0 h 1416"/>
                <a:gd name="T4" fmla="*/ 331 w 1536"/>
                <a:gd name="T5" fmla="*/ 0 h 1416"/>
                <a:gd name="T6" fmla="*/ 331 w 1536"/>
                <a:gd name="T7" fmla="*/ 103 h 1416"/>
                <a:gd name="T8" fmla="*/ 442 w 1536"/>
                <a:gd name="T9" fmla="*/ 103 h 1416"/>
                <a:gd name="T10" fmla="*/ 442 w 1536"/>
                <a:gd name="T11" fmla="*/ 233 h 1416"/>
                <a:gd name="T12" fmla="*/ 548 w 1536"/>
                <a:gd name="T13" fmla="*/ 233 h 1416"/>
                <a:gd name="T14" fmla="*/ 548 w 1536"/>
                <a:gd name="T15" fmla="*/ 367 h 1416"/>
                <a:gd name="T16" fmla="*/ 339 w 1536"/>
                <a:gd name="T17" fmla="*/ 367 h 1416"/>
                <a:gd name="T18" fmla="*/ 339 w 1536"/>
                <a:gd name="T19" fmla="*/ 507 h 1416"/>
                <a:gd name="T20" fmla="*/ 93 w 1536"/>
                <a:gd name="T21" fmla="*/ 507 h 1416"/>
                <a:gd name="T22" fmla="*/ 93 w 1536"/>
                <a:gd name="T23" fmla="*/ 280 h 1416"/>
                <a:gd name="T24" fmla="*/ 0 w 1536"/>
                <a:gd name="T25" fmla="*/ 280 h 1416"/>
                <a:gd name="T26" fmla="*/ 0 w 1536"/>
                <a:gd name="T27" fmla="*/ 103 h 1416"/>
                <a:gd name="T28" fmla="*/ 146 w 1536"/>
                <a:gd name="T29" fmla="*/ 103 h 14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36"/>
                <a:gd name="T46" fmla="*/ 0 h 1416"/>
                <a:gd name="T47" fmla="*/ 1536 w 1536"/>
                <a:gd name="T48" fmla="*/ 1416 h 14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36" h="1416">
                  <a:moveTo>
                    <a:pt x="408" y="288"/>
                  </a:moveTo>
                  <a:lnTo>
                    <a:pt x="408" y="0"/>
                  </a:lnTo>
                  <a:lnTo>
                    <a:pt x="928" y="0"/>
                  </a:lnTo>
                  <a:lnTo>
                    <a:pt x="928" y="288"/>
                  </a:lnTo>
                  <a:lnTo>
                    <a:pt x="1240" y="288"/>
                  </a:lnTo>
                  <a:lnTo>
                    <a:pt x="1240" y="648"/>
                  </a:lnTo>
                  <a:lnTo>
                    <a:pt x="1536" y="648"/>
                  </a:lnTo>
                  <a:lnTo>
                    <a:pt x="1536" y="1024"/>
                  </a:lnTo>
                  <a:lnTo>
                    <a:pt x="952" y="1024"/>
                  </a:lnTo>
                  <a:lnTo>
                    <a:pt x="952" y="1416"/>
                  </a:lnTo>
                  <a:lnTo>
                    <a:pt x="264" y="1416"/>
                  </a:lnTo>
                  <a:lnTo>
                    <a:pt x="264" y="784"/>
                  </a:lnTo>
                  <a:lnTo>
                    <a:pt x="0" y="784"/>
                  </a:lnTo>
                  <a:lnTo>
                    <a:pt x="0" y="288"/>
                  </a:lnTo>
                  <a:lnTo>
                    <a:pt x="408" y="288"/>
                  </a:lnTo>
                  <a:close/>
                </a:path>
              </a:pathLst>
            </a:custGeom>
            <a:solidFill>
              <a:schemeClr val="tx2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30" name="Line 136"/>
            <p:cNvSpPr>
              <a:spLocks noChangeShapeType="1"/>
            </p:cNvSpPr>
            <p:nvPr/>
          </p:nvSpPr>
          <p:spPr bwMode="auto">
            <a:xfrm>
              <a:off x="4624" y="3125"/>
              <a:ext cx="420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31" name="Line 139"/>
            <p:cNvSpPr>
              <a:spLocks noChangeShapeType="1"/>
            </p:cNvSpPr>
            <p:nvPr/>
          </p:nvSpPr>
          <p:spPr bwMode="auto">
            <a:xfrm>
              <a:off x="4960" y="3110"/>
              <a:ext cx="0" cy="38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arrow" w="sm" len="lg"/>
              <a:tailEnd type="arrow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32" name="Line 150"/>
            <p:cNvSpPr>
              <a:spLocks noChangeShapeType="1"/>
            </p:cNvSpPr>
            <p:nvPr/>
          </p:nvSpPr>
          <p:spPr bwMode="auto">
            <a:xfrm>
              <a:off x="4628" y="3478"/>
              <a:ext cx="68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33" name="Line 151"/>
            <p:cNvSpPr>
              <a:spLocks noChangeShapeType="1"/>
            </p:cNvSpPr>
            <p:nvPr/>
          </p:nvSpPr>
          <p:spPr bwMode="auto">
            <a:xfrm>
              <a:off x="4061" y="2518"/>
              <a:ext cx="1253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34" name="Line 152"/>
            <p:cNvSpPr>
              <a:spLocks noChangeShapeType="1"/>
            </p:cNvSpPr>
            <p:nvPr/>
          </p:nvSpPr>
          <p:spPr bwMode="auto">
            <a:xfrm>
              <a:off x="5232" y="2495"/>
              <a:ext cx="0" cy="100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arrow" w="sm" len="lg"/>
              <a:tailEnd type="arrow" w="sm" len="lg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641" name="Text Box 153"/>
          <p:cNvSpPr txBox="1">
            <a:spLocks noChangeArrowheads="1"/>
          </p:cNvSpPr>
          <p:nvPr/>
        </p:nvSpPr>
        <p:spPr bwMode="auto">
          <a:xfrm rot="-5400000">
            <a:off x="7924800" y="5184775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3300"/>
                </a:solidFill>
                <a:latin typeface="Arial" charset="0"/>
              </a:rPr>
              <a:t>34</a:t>
            </a:r>
            <a:endParaRPr lang="th-TH" sz="2000" b="1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63647" name="PubCross"/>
          <p:cNvSpPr>
            <a:spLocks noEditPoints="1" noChangeArrowheads="1"/>
          </p:cNvSpPr>
          <p:nvPr/>
        </p:nvSpPr>
        <p:spPr bwMode="auto">
          <a:xfrm rot="-2678910">
            <a:off x="5648325" y="4097338"/>
            <a:ext cx="2265363" cy="2265362"/>
          </a:xfrm>
          <a:custGeom>
            <a:avLst/>
            <a:gdLst>
              <a:gd name="G0" fmla="+- 0 0 0"/>
              <a:gd name="G1" fmla="+- 8794 0 0"/>
              <a:gd name="G2" fmla="+- 21600 0 8794"/>
              <a:gd name="G3" fmla="+- 8625 0 0"/>
              <a:gd name="G4" fmla="+- 21600 0 8625"/>
              <a:gd name="T0" fmla="*/ 10800 w 21600"/>
              <a:gd name="T1" fmla="*/ 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G1 w 21600"/>
              <a:gd name="T9" fmla="*/ G3 h 21600"/>
              <a:gd name="T10" fmla="*/ G2 w 21600"/>
              <a:gd name="T11" fmla="*/ G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8794" y="0"/>
                </a:moveTo>
                <a:lnTo>
                  <a:pt x="8794" y="8625"/>
                </a:lnTo>
                <a:lnTo>
                  <a:pt x="0" y="8625"/>
                </a:lnTo>
                <a:lnTo>
                  <a:pt x="0" y="12975"/>
                </a:lnTo>
                <a:lnTo>
                  <a:pt x="8794" y="12975"/>
                </a:lnTo>
                <a:lnTo>
                  <a:pt x="8794" y="21600"/>
                </a:lnTo>
                <a:lnTo>
                  <a:pt x="12806" y="21600"/>
                </a:lnTo>
                <a:lnTo>
                  <a:pt x="12806" y="12975"/>
                </a:lnTo>
                <a:lnTo>
                  <a:pt x="21600" y="12975"/>
                </a:lnTo>
                <a:lnTo>
                  <a:pt x="21600" y="8625"/>
                </a:lnTo>
                <a:lnTo>
                  <a:pt x="12806" y="8625"/>
                </a:lnTo>
                <a:lnTo>
                  <a:pt x="12806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EC64-B2A3-4040-92A2-923F4E37081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3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63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500"/>
                                        <p:tgtEl>
                                          <p:spTgt spid="63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8" dur="500"/>
                                        <p:tgtEl>
                                          <p:spTgt spid="63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3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63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607" grpId="0" animBg="1"/>
      <p:bldP spid="63621" grpId="0" animBg="1"/>
      <p:bldP spid="63622" grpId="0" animBg="1"/>
      <p:bldP spid="63626" grpId="0"/>
      <p:bldP spid="63641" grpId="0"/>
      <p:bldP spid="63647" grpId="0" animBg="1"/>
      <p:bldP spid="6364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30188"/>
            <a:ext cx="7772400" cy="884237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CC3300"/>
                </a:solidFill>
                <a:latin typeface="Arial" charset="0"/>
                <a:cs typeface="Arial" charset="0"/>
              </a:rPr>
              <a:t>LECTURE OBJECTIVES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804863" y="1552575"/>
            <a:ext cx="3159125" cy="701675"/>
            <a:chOff x="507" y="978"/>
            <a:chExt cx="1990" cy="442"/>
          </a:xfrm>
        </p:grpSpPr>
        <p:sp>
          <p:nvSpPr>
            <p:cNvPr id="68621" name="Text Box 5"/>
            <p:cNvSpPr txBox="1">
              <a:spLocks noChangeArrowheads="1"/>
            </p:cNvSpPr>
            <p:nvPr/>
          </p:nvSpPr>
          <p:spPr bwMode="auto">
            <a:xfrm>
              <a:off x="708" y="978"/>
              <a:ext cx="178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>
                  <a:solidFill>
                    <a:srgbClr val="000000"/>
                  </a:solidFill>
                  <a:latin typeface="Arial" charset="0"/>
                </a:rPr>
                <a:t>Introduction</a:t>
              </a:r>
              <a:endParaRPr lang="th-TH" sz="4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489" name="Rectangle 9"/>
            <p:cNvSpPr>
              <a:spLocks noChangeArrowheads="1"/>
            </p:cNvSpPr>
            <p:nvPr/>
          </p:nvSpPr>
          <p:spPr bwMode="auto">
            <a:xfrm>
              <a:off x="507" y="1144"/>
              <a:ext cx="161" cy="16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804863" y="2538413"/>
            <a:ext cx="6503987" cy="701675"/>
            <a:chOff x="507" y="1599"/>
            <a:chExt cx="4097" cy="442"/>
          </a:xfrm>
        </p:grpSpPr>
        <p:sp>
          <p:nvSpPr>
            <p:cNvPr id="68619" name="Text Box 6"/>
            <p:cNvSpPr txBox="1">
              <a:spLocks noChangeArrowheads="1"/>
            </p:cNvSpPr>
            <p:nvPr/>
          </p:nvSpPr>
          <p:spPr bwMode="auto">
            <a:xfrm>
              <a:off x="716" y="1599"/>
              <a:ext cx="388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>
                  <a:solidFill>
                    <a:srgbClr val="000000"/>
                  </a:solidFill>
                  <a:latin typeface="Arial" charset="0"/>
                </a:rPr>
                <a:t>Dimensioning components</a:t>
              </a:r>
              <a:endParaRPr lang="th-TH" sz="4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490" name="Rectangle 10"/>
            <p:cNvSpPr>
              <a:spLocks noChangeArrowheads="1"/>
            </p:cNvSpPr>
            <p:nvPr/>
          </p:nvSpPr>
          <p:spPr bwMode="auto">
            <a:xfrm>
              <a:off x="507" y="1748"/>
              <a:ext cx="161" cy="16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804863" y="3519488"/>
            <a:ext cx="7589837" cy="701675"/>
            <a:chOff x="507" y="2217"/>
            <a:chExt cx="4781" cy="442"/>
          </a:xfrm>
        </p:grpSpPr>
        <p:sp>
          <p:nvSpPr>
            <p:cNvPr id="68617" name="Text Box 7"/>
            <p:cNvSpPr txBox="1">
              <a:spLocks noChangeArrowheads="1"/>
            </p:cNvSpPr>
            <p:nvPr/>
          </p:nvSpPr>
          <p:spPr bwMode="auto">
            <a:xfrm>
              <a:off x="724" y="2217"/>
              <a:ext cx="456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>
                  <a:solidFill>
                    <a:srgbClr val="000000"/>
                  </a:solidFill>
                  <a:latin typeface="Arial" charset="0"/>
                </a:rPr>
                <a:t>Dimensioning object’ s features</a:t>
              </a:r>
              <a:endParaRPr lang="th-TH" sz="4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491" name="Rectangle 11"/>
            <p:cNvSpPr>
              <a:spLocks noChangeArrowheads="1"/>
            </p:cNvSpPr>
            <p:nvPr/>
          </p:nvSpPr>
          <p:spPr bwMode="auto">
            <a:xfrm>
              <a:off x="507" y="2374"/>
              <a:ext cx="161" cy="16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804863" y="4598988"/>
            <a:ext cx="6373812" cy="701675"/>
            <a:chOff x="507" y="2897"/>
            <a:chExt cx="4015" cy="442"/>
          </a:xfrm>
        </p:grpSpPr>
        <p:sp>
          <p:nvSpPr>
            <p:cNvPr id="68615" name="Text Box 8"/>
            <p:cNvSpPr txBox="1">
              <a:spLocks noChangeArrowheads="1"/>
            </p:cNvSpPr>
            <p:nvPr/>
          </p:nvSpPr>
          <p:spPr bwMode="auto">
            <a:xfrm>
              <a:off x="742" y="2897"/>
              <a:ext cx="378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>
                  <a:solidFill>
                    <a:srgbClr val="000000"/>
                  </a:solidFill>
                  <a:latin typeface="Arial" charset="0"/>
                </a:rPr>
                <a:t>Placement of dimensions.</a:t>
              </a:r>
              <a:endParaRPr lang="th-TH" sz="4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492" name="Rectangle 12"/>
            <p:cNvSpPr>
              <a:spLocks noChangeArrowheads="1"/>
            </p:cNvSpPr>
            <p:nvPr/>
          </p:nvSpPr>
          <p:spPr bwMode="auto">
            <a:xfrm>
              <a:off x="507" y="3054"/>
              <a:ext cx="161" cy="16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EC64-B2A3-4040-92A2-923F4E37081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733675" y="5092700"/>
            <a:ext cx="822325" cy="901700"/>
            <a:chOff x="2104" y="3376"/>
            <a:chExt cx="1031" cy="568"/>
          </a:xfrm>
        </p:grpSpPr>
        <p:sp>
          <p:nvSpPr>
            <p:cNvPr id="87088" name="Freeform 5"/>
            <p:cNvSpPr>
              <a:spLocks/>
            </p:cNvSpPr>
            <p:nvPr/>
          </p:nvSpPr>
          <p:spPr bwMode="auto">
            <a:xfrm>
              <a:off x="2104" y="3376"/>
              <a:ext cx="1031" cy="568"/>
            </a:xfrm>
            <a:custGeom>
              <a:avLst/>
              <a:gdLst>
                <a:gd name="T0" fmla="*/ 0 w 2064"/>
                <a:gd name="T1" fmla="*/ 8 h 568"/>
                <a:gd name="T2" fmla="*/ 0 w 2064"/>
                <a:gd name="T3" fmla="*/ 8 h 568"/>
                <a:gd name="T4" fmla="*/ 0 w 2064"/>
                <a:gd name="T5" fmla="*/ 256 h 568"/>
                <a:gd name="T6" fmla="*/ 0 w 2064"/>
                <a:gd name="T7" fmla="*/ 256 h 568"/>
                <a:gd name="T8" fmla="*/ 0 w 2064"/>
                <a:gd name="T9" fmla="*/ 0 h 568"/>
                <a:gd name="T10" fmla="*/ 0 w 2064"/>
                <a:gd name="T11" fmla="*/ 0 h 568"/>
                <a:gd name="T12" fmla="*/ 0 w 2064"/>
                <a:gd name="T13" fmla="*/ 112 h 568"/>
                <a:gd name="T14" fmla="*/ 0 w 2064"/>
                <a:gd name="T15" fmla="*/ 240 h 568"/>
                <a:gd name="T16" fmla="*/ 0 w 2064"/>
                <a:gd name="T17" fmla="*/ 392 h 568"/>
                <a:gd name="T18" fmla="*/ 0 w 2064"/>
                <a:gd name="T19" fmla="*/ 496 h 568"/>
                <a:gd name="T20" fmla="*/ 0 w 2064"/>
                <a:gd name="T21" fmla="*/ 472 h 568"/>
                <a:gd name="T22" fmla="*/ 0 w 2064"/>
                <a:gd name="T23" fmla="*/ 544 h 568"/>
                <a:gd name="T24" fmla="*/ 0 w 2064"/>
                <a:gd name="T25" fmla="*/ 520 h 568"/>
                <a:gd name="T26" fmla="*/ 0 w 2064"/>
                <a:gd name="T27" fmla="*/ 560 h 568"/>
                <a:gd name="T28" fmla="*/ 0 w 2064"/>
                <a:gd name="T29" fmla="*/ 504 h 568"/>
                <a:gd name="T30" fmla="*/ 0 w 2064"/>
                <a:gd name="T31" fmla="*/ 552 h 568"/>
                <a:gd name="T32" fmla="*/ 0 w 2064"/>
                <a:gd name="T33" fmla="*/ 504 h 568"/>
                <a:gd name="T34" fmla="*/ 0 w 2064"/>
                <a:gd name="T35" fmla="*/ 568 h 568"/>
                <a:gd name="T36" fmla="*/ 0 w 2064"/>
                <a:gd name="T37" fmla="*/ 512 h 568"/>
                <a:gd name="T38" fmla="*/ 0 w 2064"/>
                <a:gd name="T39" fmla="*/ 544 h 568"/>
                <a:gd name="T40" fmla="*/ 0 w 2064"/>
                <a:gd name="T41" fmla="*/ 520 h 568"/>
                <a:gd name="T42" fmla="*/ 0 w 2064"/>
                <a:gd name="T43" fmla="*/ 536 h 568"/>
                <a:gd name="T44" fmla="*/ 0 w 2064"/>
                <a:gd name="T45" fmla="*/ 440 h 568"/>
                <a:gd name="T46" fmla="*/ 0 w 2064"/>
                <a:gd name="T47" fmla="*/ 320 h 568"/>
                <a:gd name="T48" fmla="*/ 0 w 2064"/>
                <a:gd name="T49" fmla="*/ 256 h 568"/>
                <a:gd name="T50" fmla="*/ 0 w 2064"/>
                <a:gd name="T51" fmla="*/ 120 h 568"/>
                <a:gd name="T52" fmla="*/ 0 w 2064"/>
                <a:gd name="T53" fmla="*/ 8 h 56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64"/>
                <a:gd name="T82" fmla="*/ 0 h 568"/>
                <a:gd name="T83" fmla="*/ 2064 w 2064"/>
                <a:gd name="T84" fmla="*/ 568 h 56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64" h="568">
                  <a:moveTo>
                    <a:pt x="56" y="8"/>
                  </a:moveTo>
                  <a:lnTo>
                    <a:pt x="480" y="8"/>
                  </a:lnTo>
                  <a:lnTo>
                    <a:pt x="480" y="256"/>
                  </a:lnTo>
                  <a:lnTo>
                    <a:pt x="1656" y="256"/>
                  </a:lnTo>
                  <a:lnTo>
                    <a:pt x="1656" y="0"/>
                  </a:lnTo>
                  <a:lnTo>
                    <a:pt x="2048" y="0"/>
                  </a:lnTo>
                  <a:lnTo>
                    <a:pt x="2064" y="112"/>
                  </a:lnTo>
                  <a:lnTo>
                    <a:pt x="1984" y="240"/>
                  </a:lnTo>
                  <a:lnTo>
                    <a:pt x="2024" y="392"/>
                  </a:lnTo>
                  <a:lnTo>
                    <a:pt x="1904" y="496"/>
                  </a:lnTo>
                  <a:lnTo>
                    <a:pt x="1760" y="472"/>
                  </a:lnTo>
                  <a:lnTo>
                    <a:pt x="1640" y="544"/>
                  </a:lnTo>
                  <a:lnTo>
                    <a:pt x="1504" y="520"/>
                  </a:lnTo>
                  <a:lnTo>
                    <a:pt x="1416" y="560"/>
                  </a:lnTo>
                  <a:lnTo>
                    <a:pt x="1280" y="504"/>
                  </a:lnTo>
                  <a:lnTo>
                    <a:pt x="1104" y="552"/>
                  </a:lnTo>
                  <a:lnTo>
                    <a:pt x="1008" y="504"/>
                  </a:lnTo>
                  <a:lnTo>
                    <a:pt x="824" y="568"/>
                  </a:lnTo>
                  <a:lnTo>
                    <a:pt x="720" y="512"/>
                  </a:lnTo>
                  <a:lnTo>
                    <a:pt x="448" y="544"/>
                  </a:lnTo>
                  <a:lnTo>
                    <a:pt x="248" y="520"/>
                  </a:lnTo>
                  <a:lnTo>
                    <a:pt x="112" y="536"/>
                  </a:lnTo>
                  <a:lnTo>
                    <a:pt x="40" y="440"/>
                  </a:lnTo>
                  <a:lnTo>
                    <a:pt x="64" y="320"/>
                  </a:lnTo>
                  <a:lnTo>
                    <a:pt x="0" y="256"/>
                  </a:lnTo>
                  <a:lnTo>
                    <a:pt x="32" y="120"/>
                  </a:lnTo>
                  <a:lnTo>
                    <a:pt x="56" y="8"/>
                  </a:lnTo>
                  <a:close/>
                </a:path>
              </a:pathLst>
            </a:custGeom>
            <a:gradFill rotWithShape="1">
              <a:gsLst>
                <a:gs pos="0">
                  <a:srgbClr val="33CCFF"/>
                </a:gs>
                <a:gs pos="100000">
                  <a:srgbClr val="CCEC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89" name="Freeform 6"/>
            <p:cNvSpPr>
              <a:spLocks/>
            </p:cNvSpPr>
            <p:nvPr/>
          </p:nvSpPr>
          <p:spPr bwMode="auto">
            <a:xfrm>
              <a:off x="2128" y="3384"/>
              <a:ext cx="1003" cy="248"/>
            </a:xfrm>
            <a:custGeom>
              <a:avLst/>
              <a:gdLst>
                <a:gd name="T0" fmla="*/ 0 w 2008"/>
                <a:gd name="T1" fmla="*/ 0 h 248"/>
                <a:gd name="T2" fmla="*/ 0 w 2008"/>
                <a:gd name="T3" fmla="*/ 0 h 248"/>
                <a:gd name="T4" fmla="*/ 0 w 2008"/>
                <a:gd name="T5" fmla="*/ 248 h 248"/>
                <a:gd name="T6" fmla="*/ 0 w 2008"/>
                <a:gd name="T7" fmla="*/ 248 h 248"/>
                <a:gd name="T8" fmla="*/ 0 w 2008"/>
                <a:gd name="T9" fmla="*/ 0 h 248"/>
                <a:gd name="T10" fmla="*/ 0 w 2008"/>
                <a:gd name="T11" fmla="*/ 0 h 2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8"/>
                <a:gd name="T19" fmla="*/ 0 h 248"/>
                <a:gd name="T20" fmla="*/ 2008 w 2008"/>
                <a:gd name="T21" fmla="*/ 248 h 2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8" h="248">
                  <a:moveTo>
                    <a:pt x="0" y="0"/>
                  </a:moveTo>
                  <a:lnTo>
                    <a:pt x="432" y="0"/>
                  </a:lnTo>
                  <a:lnTo>
                    <a:pt x="432" y="248"/>
                  </a:lnTo>
                  <a:lnTo>
                    <a:pt x="1608" y="248"/>
                  </a:lnTo>
                  <a:lnTo>
                    <a:pt x="1608" y="0"/>
                  </a:lnTo>
                  <a:lnTo>
                    <a:pt x="2008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6263" name="Line 7"/>
          <p:cNvSpPr>
            <a:spLocks noChangeShapeType="1"/>
          </p:cNvSpPr>
          <p:nvPr/>
        </p:nvSpPr>
        <p:spPr bwMode="auto">
          <a:xfrm flipV="1">
            <a:off x="2924175" y="4346575"/>
            <a:ext cx="0" cy="6826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64" name="Line 8"/>
          <p:cNvSpPr>
            <a:spLocks noChangeShapeType="1"/>
          </p:cNvSpPr>
          <p:nvPr/>
        </p:nvSpPr>
        <p:spPr bwMode="auto">
          <a:xfrm flipV="1">
            <a:off x="3394075" y="4346575"/>
            <a:ext cx="0" cy="6826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65" name="Line 9"/>
          <p:cNvSpPr>
            <a:spLocks noChangeShapeType="1"/>
          </p:cNvSpPr>
          <p:nvPr/>
        </p:nvSpPr>
        <p:spPr bwMode="auto">
          <a:xfrm>
            <a:off x="2894013" y="4495800"/>
            <a:ext cx="531812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arrow" w="sm" len="lg"/>
            <a:tailEnd type="arrow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96266" name="Text Box 10"/>
          <p:cNvSpPr txBox="1">
            <a:spLocks noChangeArrowheads="1"/>
          </p:cNvSpPr>
          <p:nvPr/>
        </p:nvSpPr>
        <p:spPr bwMode="auto">
          <a:xfrm>
            <a:off x="2127250" y="4143375"/>
            <a:ext cx="819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16.25</a:t>
            </a:r>
            <a:endParaRPr lang="th-TH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6267" name="Line 11"/>
          <p:cNvSpPr>
            <a:spLocks noChangeShapeType="1"/>
          </p:cNvSpPr>
          <p:nvPr/>
        </p:nvSpPr>
        <p:spPr bwMode="auto">
          <a:xfrm>
            <a:off x="2292350" y="4497388"/>
            <a:ext cx="642938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393700" y="5130800"/>
            <a:ext cx="822325" cy="901700"/>
            <a:chOff x="2104" y="3376"/>
            <a:chExt cx="1031" cy="568"/>
          </a:xfrm>
        </p:grpSpPr>
        <p:sp>
          <p:nvSpPr>
            <p:cNvPr id="87086" name="Freeform 22"/>
            <p:cNvSpPr>
              <a:spLocks/>
            </p:cNvSpPr>
            <p:nvPr/>
          </p:nvSpPr>
          <p:spPr bwMode="auto">
            <a:xfrm>
              <a:off x="2104" y="3376"/>
              <a:ext cx="1031" cy="568"/>
            </a:xfrm>
            <a:custGeom>
              <a:avLst/>
              <a:gdLst>
                <a:gd name="T0" fmla="*/ 0 w 2064"/>
                <a:gd name="T1" fmla="*/ 8 h 568"/>
                <a:gd name="T2" fmla="*/ 0 w 2064"/>
                <a:gd name="T3" fmla="*/ 8 h 568"/>
                <a:gd name="T4" fmla="*/ 0 w 2064"/>
                <a:gd name="T5" fmla="*/ 256 h 568"/>
                <a:gd name="T6" fmla="*/ 0 w 2064"/>
                <a:gd name="T7" fmla="*/ 256 h 568"/>
                <a:gd name="T8" fmla="*/ 0 w 2064"/>
                <a:gd name="T9" fmla="*/ 0 h 568"/>
                <a:gd name="T10" fmla="*/ 0 w 2064"/>
                <a:gd name="T11" fmla="*/ 0 h 568"/>
                <a:gd name="T12" fmla="*/ 0 w 2064"/>
                <a:gd name="T13" fmla="*/ 112 h 568"/>
                <a:gd name="T14" fmla="*/ 0 w 2064"/>
                <a:gd name="T15" fmla="*/ 240 h 568"/>
                <a:gd name="T16" fmla="*/ 0 w 2064"/>
                <a:gd name="T17" fmla="*/ 392 h 568"/>
                <a:gd name="T18" fmla="*/ 0 w 2064"/>
                <a:gd name="T19" fmla="*/ 496 h 568"/>
                <a:gd name="T20" fmla="*/ 0 w 2064"/>
                <a:gd name="T21" fmla="*/ 472 h 568"/>
                <a:gd name="T22" fmla="*/ 0 w 2064"/>
                <a:gd name="T23" fmla="*/ 544 h 568"/>
                <a:gd name="T24" fmla="*/ 0 w 2064"/>
                <a:gd name="T25" fmla="*/ 520 h 568"/>
                <a:gd name="T26" fmla="*/ 0 w 2064"/>
                <a:gd name="T27" fmla="*/ 560 h 568"/>
                <a:gd name="T28" fmla="*/ 0 w 2064"/>
                <a:gd name="T29" fmla="*/ 504 h 568"/>
                <a:gd name="T30" fmla="*/ 0 w 2064"/>
                <a:gd name="T31" fmla="*/ 552 h 568"/>
                <a:gd name="T32" fmla="*/ 0 w 2064"/>
                <a:gd name="T33" fmla="*/ 504 h 568"/>
                <a:gd name="T34" fmla="*/ 0 w 2064"/>
                <a:gd name="T35" fmla="*/ 568 h 568"/>
                <a:gd name="T36" fmla="*/ 0 w 2064"/>
                <a:gd name="T37" fmla="*/ 512 h 568"/>
                <a:gd name="T38" fmla="*/ 0 w 2064"/>
                <a:gd name="T39" fmla="*/ 544 h 568"/>
                <a:gd name="T40" fmla="*/ 0 w 2064"/>
                <a:gd name="T41" fmla="*/ 520 h 568"/>
                <a:gd name="T42" fmla="*/ 0 w 2064"/>
                <a:gd name="T43" fmla="*/ 536 h 568"/>
                <a:gd name="T44" fmla="*/ 0 w 2064"/>
                <a:gd name="T45" fmla="*/ 440 h 568"/>
                <a:gd name="T46" fmla="*/ 0 w 2064"/>
                <a:gd name="T47" fmla="*/ 320 h 568"/>
                <a:gd name="T48" fmla="*/ 0 w 2064"/>
                <a:gd name="T49" fmla="*/ 256 h 568"/>
                <a:gd name="T50" fmla="*/ 0 w 2064"/>
                <a:gd name="T51" fmla="*/ 120 h 568"/>
                <a:gd name="T52" fmla="*/ 0 w 2064"/>
                <a:gd name="T53" fmla="*/ 8 h 56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64"/>
                <a:gd name="T82" fmla="*/ 0 h 568"/>
                <a:gd name="T83" fmla="*/ 2064 w 2064"/>
                <a:gd name="T84" fmla="*/ 568 h 56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64" h="568">
                  <a:moveTo>
                    <a:pt x="56" y="8"/>
                  </a:moveTo>
                  <a:lnTo>
                    <a:pt x="480" y="8"/>
                  </a:lnTo>
                  <a:lnTo>
                    <a:pt x="480" y="256"/>
                  </a:lnTo>
                  <a:lnTo>
                    <a:pt x="1656" y="256"/>
                  </a:lnTo>
                  <a:lnTo>
                    <a:pt x="1656" y="0"/>
                  </a:lnTo>
                  <a:lnTo>
                    <a:pt x="2048" y="0"/>
                  </a:lnTo>
                  <a:lnTo>
                    <a:pt x="2064" y="112"/>
                  </a:lnTo>
                  <a:lnTo>
                    <a:pt x="1984" y="240"/>
                  </a:lnTo>
                  <a:lnTo>
                    <a:pt x="2024" y="392"/>
                  </a:lnTo>
                  <a:lnTo>
                    <a:pt x="1904" y="496"/>
                  </a:lnTo>
                  <a:lnTo>
                    <a:pt x="1760" y="472"/>
                  </a:lnTo>
                  <a:lnTo>
                    <a:pt x="1640" y="544"/>
                  </a:lnTo>
                  <a:lnTo>
                    <a:pt x="1504" y="520"/>
                  </a:lnTo>
                  <a:lnTo>
                    <a:pt x="1416" y="560"/>
                  </a:lnTo>
                  <a:lnTo>
                    <a:pt x="1280" y="504"/>
                  </a:lnTo>
                  <a:lnTo>
                    <a:pt x="1104" y="552"/>
                  </a:lnTo>
                  <a:lnTo>
                    <a:pt x="1008" y="504"/>
                  </a:lnTo>
                  <a:lnTo>
                    <a:pt x="824" y="568"/>
                  </a:lnTo>
                  <a:lnTo>
                    <a:pt x="720" y="512"/>
                  </a:lnTo>
                  <a:lnTo>
                    <a:pt x="448" y="544"/>
                  </a:lnTo>
                  <a:lnTo>
                    <a:pt x="248" y="520"/>
                  </a:lnTo>
                  <a:lnTo>
                    <a:pt x="112" y="536"/>
                  </a:lnTo>
                  <a:lnTo>
                    <a:pt x="40" y="440"/>
                  </a:lnTo>
                  <a:lnTo>
                    <a:pt x="64" y="320"/>
                  </a:lnTo>
                  <a:lnTo>
                    <a:pt x="0" y="256"/>
                  </a:lnTo>
                  <a:lnTo>
                    <a:pt x="32" y="120"/>
                  </a:lnTo>
                  <a:lnTo>
                    <a:pt x="56" y="8"/>
                  </a:lnTo>
                  <a:close/>
                </a:path>
              </a:pathLst>
            </a:custGeom>
            <a:gradFill rotWithShape="1">
              <a:gsLst>
                <a:gs pos="0">
                  <a:srgbClr val="33CCFF"/>
                </a:gs>
                <a:gs pos="100000">
                  <a:srgbClr val="CCEC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87" name="Freeform 23"/>
            <p:cNvSpPr>
              <a:spLocks/>
            </p:cNvSpPr>
            <p:nvPr/>
          </p:nvSpPr>
          <p:spPr bwMode="auto">
            <a:xfrm>
              <a:off x="2128" y="3384"/>
              <a:ext cx="1003" cy="248"/>
            </a:xfrm>
            <a:custGeom>
              <a:avLst/>
              <a:gdLst>
                <a:gd name="T0" fmla="*/ 0 w 2008"/>
                <a:gd name="T1" fmla="*/ 0 h 248"/>
                <a:gd name="T2" fmla="*/ 0 w 2008"/>
                <a:gd name="T3" fmla="*/ 0 h 248"/>
                <a:gd name="T4" fmla="*/ 0 w 2008"/>
                <a:gd name="T5" fmla="*/ 248 h 248"/>
                <a:gd name="T6" fmla="*/ 0 w 2008"/>
                <a:gd name="T7" fmla="*/ 248 h 248"/>
                <a:gd name="T8" fmla="*/ 0 w 2008"/>
                <a:gd name="T9" fmla="*/ 0 h 248"/>
                <a:gd name="T10" fmla="*/ 0 w 2008"/>
                <a:gd name="T11" fmla="*/ 0 h 2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8"/>
                <a:gd name="T19" fmla="*/ 0 h 248"/>
                <a:gd name="T20" fmla="*/ 2008 w 2008"/>
                <a:gd name="T21" fmla="*/ 248 h 2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8" h="248">
                  <a:moveTo>
                    <a:pt x="0" y="0"/>
                  </a:moveTo>
                  <a:lnTo>
                    <a:pt x="432" y="0"/>
                  </a:lnTo>
                  <a:lnTo>
                    <a:pt x="432" y="248"/>
                  </a:lnTo>
                  <a:lnTo>
                    <a:pt x="1608" y="248"/>
                  </a:lnTo>
                  <a:lnTo>
                    <a:pt x="1608" y="0"/>
                  </a:lnTo>
                  <a:lnTo>
                    <a:pt x="2008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6280" name="Line 24"/>
          <p:cNvSpPr>
            <a:spLocks noChangeShapeType="1"/>
          </p:cNvSpPr>
          <p:nvPr/>
        </p:nvSpPr>
        <p:spPr bwMode="auto">
          <a:xfrm flipV="1">
            <a:off x="584200" y="4384675"/>
            <a:ext cx="0" cy="6826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81" name="Line 25"/>
          <p:cNvSpPr>
            <a:spLocks noChangeShapeType="1"/>
          </p:cNvSpPr>
          <p:nvPr/>
        </p:nvSpPr>
        <p:spPr bwMode="auto">
          <a:xfrm flipV="1">
            <a:off x="1054100" y="4384675"/>
            <a:ext cx="0" cy="6826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82" name="Line 26"/>
          <p:cNvSpPr>
            <a:spLocks noChangeShapeType="1"/>
          </p:cNvSpPr>
          <p:nvPr/>
        </p:nvSpPr>
        <p:spPr bwMode="auto">
          <a:xfrm>
            <a:off x="554038" y="4533900"/>
            <a:ext cx="531812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arrow" w="sm" len="lg"/>
            <a:tailEnd type="arrow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96283" name="Text Box 27"/>
          <p:cNvSpPr txBox="1">
            <a:spLocks noChangeArrowheads="1"/>
          </p:cNvSpPr>
          <p:nvPr/>
        </p:nvSpPr>
        <p:spPr bwMode="auto">
          <a:xfrm>
            <a:off x="409575" y="3990975"/>
            <a:ext cx="819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16.25</a:t>
            </a:r>
            <a:endParaRPr lang="th-TH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6285" name="Rectangle 29"/>
          <p:cNvSpPr>
            <a:spLocks noChangeArrowheads="1"/>
          </p:cNvSpPr>
          <p:nvPr/>
        </p:nvSpPr>
        <p:spPr bwMode="auto">
          <a:xfrm>
            <a:off x="7200900" y="5289550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Arial" charset="0"/>
              </a:rPr>
              <a:t>or</a:t>
            </a:r>
            <a:endParaRPr lang="th-TH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6286" name="AutoShape 30"/>
          <p:cNvSpPr>
            <a:spLocks noChangeArrowheads="1"/>
          </p:cNvSpPr>
          <p:nvPr/>
        </p:nvSpPr>
        <p:spPr bwMode="auto">
          <a:xfrm>
            <a:off x="1489075" y="5092700"/>
            <a:ext cx="609600" cy="8636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55" name="Text Box 32"/>
          <p:cNvSpPr txBox="1">
            <a:spLocks noChangeArrowheads="1"/>
          </p:cNvSpPr>
          <p:nvPr/>
        </p:nvSpPr>
        <p:spPr bwMode="auto">
          <a:xfrm>
            <a:off x="0" y="1651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CC3300"/>
                </a:solidFill>
                <a:latin typeface="Arial" charset="0"/>
              </a:rPr>
              <a:t>DIMENSION  FIGURES</a:t>
            </a:r>
            <a:endParaRPr lang="th-TH" sz="4000" b="1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96289" name="Rectangle 33"/>
          <p:cNvSpPr>
            <a:spLocks noChangeArrowheads="1"/>
          </p:cNvSpPr>
          <p:nvPr/>
        </p:nvSpPr>
        <p:spPr bwMode="auto">
          <a:xfrm>
            <a:off x="317500" y="1181100"/>
            <a:ext cx="8547100" cy="128587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71"/>
          <p:cNvGrpSpPr>
            <a:grpSpLocks/>
          </p:cNvGrpSpPr>
          <p:nvPr/>
        </p:nvGrpSpPr>
        <p:grpSpPr bwMode="auto">
          <a:xfrm>
            <a:off x="419100" y="1130300"/>
            <a:ext cx="8655050" cy="1152525"/>
            <a:chOff x="264" y="712"/>
            <a:chExt cx="5452" cy="726"/>
          </a:xfrm>
        </p:grpSpPr>
        <p:sp>
          <p:nvSpPr>
            <p:cNvPr id="87084" name="Text Box 28"/>
            <p:cNvSpPr txBox="1">
              <a:spLocks noChangeArrowheads="1"/>
            </p:cNvSpPr>
            <p:nvPr/>
          </p:nvSpPr>
          <p:spPr bwMode="auto">
            <a:xfrm>
              <a:off x="488" y="712"/>
              <a:ext cx="5228" cy="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800">
                  <a:solidFill>
                    <a:srgbClr val="000000"/>
                  </a:solidFill>
                  <a:latin typeface="Arial" charset="0"/>
                </a:rPr>
                <a:t>When there is </a:t>
              </a:r>
              <a:r>
                <a:rPr lang="en-US" sz="2800" b="1">
                  <a:solidFill>
                    <a:srgbClr val="FF3300"/>
                  </a:solidFill>
                  <a:latin typeface="Arial" charset="0"/>
                </a:rPr>
                <a:t>not </a:t>
              </a:r>
              <a:r>
                <a:rPr lang="en-US" sz="2800">
                  <a:solidFill>
                    <a:srgbClr val="000000"/>
                  </a:solidFill>
                  <a:latin typeface="Arial" charset="0"/>
                </a:rPr>
                <a:t>enough space for figure or</a:t>
              </a:r>
            </a:p>
            <a:p>
              <a:pPr>
                <a:lnSpc>
                  <a:spcPct val="130000"/>
                </a:lnSpc>
              </a:pPr>
              <a:r>
                <a:rPr lang="en-US" sz="2800">
                  <a:solidFill>
                    <a:srgbClr val="000000"/>
                  </a:solidFill>
                  <a:latin typeface="Arial" charset="0"/>
                </a:rPr>
                <a:t>arrows, put it </a:t>
              </a:r>
              <a:r>
                <a:rPr lang="en-US" sz="2800" b="1">
                  <a:solidFill>
                    <a:schemeClr val="accent2"/>
                  </a:solidFill>
                  <a:latin typeface="Arial" charset="0"/>
                </a:rPr>
                <a:t>outside</a:t>
              </a:r>
              <a:r>
                <a:rPr lang="en-US" sz="2800">
                  <a:solidFill>
                    <a:srgbClr val="000000"/>
                  </a:solidFill>
                  <a:latin typeface="Arial" charset="0"/>
                </a:rPr>
                <a:t> either of the extension lines. </a:t>
              </a:r>
              <a:endParaRPr lang="th-TH" sz="2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6290" name="Rectangle 34"/>
            <p:cNvSpPr>
              <a:spLocks noChangeArrowheads="1"/>
            </p:cNvSpPr>
            <p:nvPr/>
          </p:nvSpPr>
          <p:spPr bwMode="auto">
            <a:xfrm>
              <a:off x="264" y="856"/>
              <a:ext cx="144" cy="144"/>
            </a:xfrm>
            <a:prstGeom prst="rect">
              <a:avLst/>
            </a:prstGeom>
            <a:solidFill>
              <a:srgbClr val="3333FF"/>
            </a:solidFill>
            <a:ln w="9525">
              <a:solidFill>
                <a:srgbClr val="3333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5" name="Group 72"/>
          <p:cNvGrpSpPr>
            <a:grpSpLocks/>
          </p:cNvGrpSpPr>
          <p:nvPr/>
        </p:nvGrpSpPr>
        <p:grpSpPr bwMode="auto">
          <a:xfrm>
            <a:off x="4495800" y="5092700"/>
            <a:ext cx="822325" cy="901700"/>
            <a:chOff x="2832" y="3208"/>
            <a:chExt cx="518" cy="568"/>
          </a:xfrm>
        </p:grpSpPr>
        <p:sp>
          <p:nvSpPr>
            <p:cNvPr id="87082" name="Freeform 44"/>
            <p:cNvSpPr>
              <a:spLocks/>
            </p:cNvSpPr>
            <p:nvPr/>
          </p:nvSpPr>
          <p:spPr bwMode="auto">
            <a:xfrm>
              <a:off x="2832" y="3208"/>
              <a:ext cx="518" cy="568"/>
            </a:xfrm>
            <a:custGeom>
              <a:avLst/>
              <a:gdLst>
                <a:gd name="T0" fmla="*/ 14 w 518"/>
                <a:gd name="T1" fmla="*/ 8 h 568"/>
                <a:gd name="T2" fmla="*/ 226 w 518"/>
                <a:gd name="T3" fmla="*/ 9 h 568"/>
                <a:gd name="T4" fmla="*/ 232 w 518"/>
                <a:gd name="T5" fmla="*/ 261 h 568"/>
                <a:gd name="T6" fmla="*/ 334 w 518"/>
                <a:gd name="T7" fmla="*/ 255 h 568"/>
                <a:gd name="T8" fmla="*/ 334 w 518"/>
                <a:gd name="T9" fmla="*/ 9 h 568"/>
                <a:gd name="T10" fmla="*/ 514 w 518"/>
                <a:gd name="T11" fmla="*/ 0 h 568"/>
                <a:gd name="T12" fmla="*/ 518 w 518"/>
                <a:gd name="T13" fmla="*/ 112 h 568"/>
                <a:gd name="T14" fmla="*/ 498 w 518"/>
                <a:gd name="T15" fmla="*/ 240 h 568"/>
                <a:gd name="T16" fmla="*/ 508 w 518"/>
                <a:gd name="T17" fmla="*/ 392 h 568"/>
                <a:gd name="T18" fmla="*/ 478 w 518"/>
                <a:gd name="T19" fmla="*/ 496 h 568"/>
                <a:gd name="T20" fmla="*/ 442 w 518"/>
                <a:gd name="T21" fmla="*/ 472 h 568"/>
                <a:gd name="T22" fmla="*/ 412 w 518"/>
                <a:gd name="T23" fmla="*/ 544 h 568"/>
                <a:gd name="T24" fmla="*/ 377 w 518"/>
                <a:gd name="T25" fmla="*/ 520 h 568"/>
                <a:gd name="T26" fmla="*/ 355 w 518"/>
                <a:gd name="T27" fmla="*/ 560 h 568"/>
                <a:gd name="T28" fmla="*/ 321 w 518"/>
                <a:gd name="T29" fmla="*/ 504 h 568"/>
                <a:gd name="T30" fmla="*/ 277 w 518"/>
                <a:gd name="T31" fmla="*/ 552 h 568"/>
                <a:gd name="T32" fmla="*/ 253 w 518"/>
                <a:gd name="T33" fmla="*/ 504 h 568"/>
                <a:gd name="T34" fmla="*/ 207 w 518"/>
                <a:gd name="T35" fmla="*/ 568 h 568"/>
                <a:gd name="T36" fmla="*/ 181 w 518"/>
                <a:gd name="T37" fmla="*/ 512 h 568"/>
                <a:gd name="T38" fmla="*/ 112 w 518"/>
                <a:gd name="T39" fmla="*/ 544 h 568"/>
                <a:gd name="T40" fmla="*/ 62 w 518"/>
                <a:gd name="T41" fmla="*/ 520 h 568"/>
                <a:gd name="T42" fmla="*/ 28 w 518"/>
                <a:gd name="T43" fmla="*/ 536 h 568"/>
                <a:gd name="T44" fmla="*/ 10 w 518"/>
                <a:gd name="T45" fmla="*/ 440 h 568"/>
                <a:gd name="T46" fmla="*/ 16 w 518"/>
                <a:gd name="T47" fmla="*/ 320 h 568"/>
                <a:gd name="T48" fmla="*/ 0 w 518"/>
                <a:gd name="T49" fmla="*/ 256 h 568"/>
                <a:gd name="T50" fmla="*/ 8 w 518"/>
                <a:gd name="T51" fmla="*/ 120 h 568"/>
                <a:gd name="T52" fmla="*/ 14 w 518"/>
                <a:gd name="T53" fmla="*/ 8 h 56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18"/>
                <a:gd name="T82" fmla="*/ 0 h 568"/>
                <a:gd name="T83" fmla="*/ 518 w 518"/>
                <a:gd name="T84" fmla="*/ 568 h 56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18" h="568">
                  <a:moveTo>
                    <a:pt x="14" y="8"/>
                  </a:moveTo>
                  <a:lnTo>
                    <a:pt x="226" y="9"/>
                  </a:lnTo>
                  <a:lnTo>
                    <a:pt x="232" y="261"/>
                  </a:lnTo>
                  <a:lnTo>
                    <a:pt x="334" y="255"/>
                  </a:lnTo>
                  <a:lnTo>
                    <a:pt x="334" y="9"/>
                  </a:lnTo>
                  <a:lnTo>
                    <a:pt x="514" y="0"/>
                  </a:lnTo>
                  <a:lnTo>
                    <a:pt x="518" y="112"/>
                  </a:lnTo>
                  <a:lnTo>
                    <a:pt x="498" y="240"/>
                  </a:lnTo>
                  <a:lnTo>
                    <a:pt x="508" y="392"/>
                  </a:lnTo>
                  <a:lnTo>
                    <a:pt x="478" y="496"/>
                  </a:lnTo>
                  <a:lnTo>
                    <a:pt x="442" y="472"/>
                  </a:lnTo>
                  <a:lnTo>
                    <a:pt x="412" y="544"/>
                  </a:lnTo>
                  <a:lnTo>
                    <a:pt x="377" y="520"/>
                  </a:lnTo>
                  <a:lnTo>
                    <a:pt x="355" y="560"/>
                  </a:lnTo>
                  <a:lnTo>
                    <a:pt x="321" y="504"/>
                  </a:lnTo>
                  <a:lnTo>
                    <a:pt x="277" y="552"/>
                  </a:lnTo>
                  <a:lnTo>
                    <a:pt x="253" y="504"/>
                  </a:lnTo>
                  <a:lnTo>
                    <a:pt x="207" y="568"/>
                  </a:lnTo>
                  <a:lnTo>
                    <a:pt x="181" y="512"/>
                  </a:lnTo>
                  <a:lnTo>
                    <a:pt x="112" y="544"/>
                  </a:lnTo>
                  <a:lnTo>
                    <a:pt x="62" y="520"/>
                  </a:lnTo>
                  <a:lnTo>
                    <a:pt x="28" y="536"/>
                  </a:lnTo>
                  <a:lnTo>
                    <a:pt x="10" y="440"/>
                  </a:lnTo>
                  <a:lnTo>
                    <a:pt x="16" y="320"/>
                  </a:lnTo>
                  <a:lnTo>
                    <a:pt x="0" y="256"/>
                  </a:lnTo>
                  <a:lnTo>
                    <a:pt x="8" y="120"/>
                  </a:lnTo>
                  <a:lnTo>
                    <a:pt x="14" y="8"/>
                  </a:lnTo>
                  <a:close/>
                </a:path>
              </a:pathLst>
            </a:custGeom>
            <a:gradFill rotWithShape="1">
              <a:gsLst>
                <a:gs pos="0">
                  <a:srgbClr val="33CCFF"/>
                </a:gs>
                <a:gs pos="100000">
                  <a:srgbClr val="CCEC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83" name="Freeform 45"/>
            <p:cNvSpPr>
              <a:spLocks/>
            </p:cNvSpPr>
            <p:nvPr/>
          </p:nvSpPr>
          <p:spPr bwMode="auto">
            <a:xfrm>
              <a:off x="2844" y="3216"/>
              <a:ext cx="504" cy="247"/>
            </a:xfrm>
            <a:custGeom>
              <a:avLst/>
              <a:gdLst>
                <a:gd name="T0" fmla="*/ 0 w 504"/>
                <a:gd name="T1" fmla="*/ 0 h 247"/>
                <a:gd name="T2" fmla="*/ 223 w 504"/>
                <a:gd name="T3" fmla="*/ 1 h 247"/>
                <a:gd name="T4" fmla="*/ 223 w 504"/>
                <a:gd name="T5" fmla="*/ 247 h 247"/>
                <a:gd name="T6" fmla="*/ 322 w 504"/>
                <a:gd name="T7" fmla="*/ 247 h 247"/>
                <a:gd name="T8" fmla="*/ 322 w 504"/>
                <a:gd name="T9" fmla="*/ 1 h 247"/>
                <a:gd name="T10" fmla="*/ 504 w 504"/>
                <a:gd name="T11" fmla="*/ 0 h 2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4"/>
                <a:gd name="T19" fmla="*/ 0 h 247"/>
                <a:gd name="T20" fmla="*/ 504 w 504"/>
                <a:gd name="T21" fmla="*/ 247 h 2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4" h="247">
                  <a:moveTo>
                    <a:pt x="0" y="0"/>
                  </a:moveTo>
                  <a:lnTo>
                    <a:pt x="223" y="1"/>
                  </a:lnTo>
                  <a:lnTo>
                    <a:pt x="223" y="247"/>
                  </a:lnTo>
                  <a:lnTo>
                    <a:pt x="322" y="247"/>
                  </a:lnTo>
                  <a:lnTo>
                    <a:pt x="322" y="1"/>
                  </a:lnTo>
                  <a:lnTo>
                    <a:pt x="504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6302" name="Line 46"/>
          <p:cNvSpPr>
            <a:spLocks noChangeShapeType="1"/>
          </p:cNvSpPr>
          <p:nvPr/>
        </p:nvSpPr>
        <p:spPr bwMode="auto">
          <a:xfrm flipV="1">
            <a:off x="4862513" y="4346575"/>
            <a:ext cx="0" cy="6826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303" name="Line 47"/>
          <p:cNvSpPr>
            <a:spLocks noChangeShapeType="1"/>
          </p:cNvSpPr>
          <p:nvPr/>
        </p:nvSpPr>
        <p:spPr bwMode="auto">
          <a:xfrm flipV="1">
            <a:off x="5027613" y="4346575"/>
            <a:ext cx="0" cy="6826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304" name="Line 48"/>
          <p:cNvSpPr>
            <a:spLocks noChangeShapeType="1"/>
          </p:cNvSpPr>
          <p:nvPr/>
        </p:nvSpPr>
        <p:spPr bwMode="auto">
          <a:xfrm>
            <a:off x="4827588" y="4495800"/>
            <a:ext cx="23177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arrow" w="sm" len="lg"/>
            <a:tailEnd type="arrow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96305" name="Text Box 49"/>
          <p:cNvSpPr txBox="1">
            <a:spLocks noChangeArrowheads="1"/>
          </p:cNvSpPr>
          <p:nvPr/>
        </p:nvSpPr>
        <p:spPr bwMode="auto">
          <a:xfrm>
            <a:off x="4789488" y="4117975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1</a:t>
            </a:r>
            <a:endParaRPr lang="th-TH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6306" name="AutoShape 50"/>
          <p:cNvSpPr>
            <a:spLocks noChangeArrowheads="1"/>
          </p:cNvSpPr>
          <p:nvPr/>
        </p:nvSpPr>
        <p:spPr bwMode="auto">
          <a:xfrm>
            <a:off x="5499100" y="5054600"/>
            <a:ext cx="609600" cy="8636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307" name="Text Box 51"/>
          <p:cNvSpPr txBox="1">
            <a:spLocks noChangeArrowheads="1"/>
          </p:cNvSpPr>
          <p:nvPr/>
        </p:nvSpPr>
        <p:spPr bwMode="auto">
          <a:xfrm>
            <a:off x="454025" y="3100388"/>
            <a:ext cx="3028950" cy="82232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Not enough space</a:t>
            </a:r>
          </a:p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for </a:t>
            </a:r>
            <a:r>
              <a:rPr lang="en-US" sz="2400" b="1" i="1">
                <a:solidFill>
                  <a:schemeClr val="bg1"/>
                </a:solidFill>
                <a:latin typeface="Arial" charset="0"/>
              </a:rPr>
              <a:t>figures</a:t>
            </a:r>
            <a:endParaRPr lang="th-TH" sz="2400" b="1" i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6308" name="Text Box 52"/>
          <p:cNvSpPr txBox="1">
            <a:spLocks noChangeArrowheads="1"/>
          </p:cNvSpPr>
          <p:nvPr/>
        </p:nvSpPr>
        <p:spPr bwMode="auto">
          <a:xfrm>
            <a:off x="4492625" y="3100388"/>
            <a:ext cx="4197350" cy="82232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Not enough space</a:t>
            </a:r>
          </a:p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for </a:t>
            </a:r>
            <a:r>
              <a:rPr lang="en-US" sz="2400" b="1" i="1">
                <a:solidFill>
                  <a:schemeClr val="bg1"/>
                </a:solidFill>
                <a:latin typeface="Arial" charset="0"/>
              </a:rPr>
              <a:t>arrows</a:t>
            </a:r>
            <a:endParaRPr lang="th-TH" sz="2400" b="1" i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6312" name="Line 56"/>
          <p:cNvSpPr>
            <a:spLocks noChangeShapeType="1"/>
          </p:cNvSpPr>
          <p:nvPr/>
        </p:nvSpPr>
        <p:spPr bwMode="auto">
          <a:xfrm flipV="1">
            <a:off x="6665913" y="4333875"/>
            <a:ext cx="0" cy="6826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313" name="Line 57"/>
          <p:cNvSpPr>
            <a:spLocks noChangeShapeType="1"/>
          </p:cNvSpPr>
          <p:nvPr/>
        </p:nvSpPr>
        <p:spPr bwMode="auto">
          <a:xfrm flipV="1">
            <a:off x="6811963" y="4333875"/>
            <a:ext cx="0" cy="6826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314" name="Line 58"/>
          <p:cNvSpPr>
            <a:spLocks noChangeShapeType="1"/>
          </p:cNvSpPr>
          <p:nvPr/>
        </p:nvSpPr>
        <p:spPr bwMode="auto">
          <a:xfrm>
            <a:off x="6237288" y="4483100"/>
            <a:ext cx="4572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none" w="sm" len="lg"/>
            <a:tailEnd type="arrow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96315" name="Text Box 59"/>
          <p:cNvSpPr txBox="1">
            <a:spLocks noChangeArrowheads="1"/>
          </p:cNvSpPr>
          <p:nvPr/>
        </p:nvSpPr>
        <p:spPr bwMode="auto">
          <a:xfrm>
            <a:off x="6575425" y="4125913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1</a:t>
            </a:r>
            <a:endParaRPr lang="th-TH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6316" name="Line 60"/>
          <p:cNvSpPr>
            <a:spLocks noChangeShapeType="1"/>
          </p:cNvSpPr>
          <p:nvPr/>
        </p:nvSpPr>
        <p:spPr bwMode="auto">
          <a:xfrm flipH="1">
            <a:off x="6775450" y="4478338"/>
            <a:ext cx="4572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none" w="sm" len="lg"/>
            <a:tailEnd type="arrow" w="sm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73"/>
          <p:cNvGrpSpPr>
            <a:grpSpLocks/>
          </p:cNvGrpSpPr>
          <p:nvPr/>
        </p:nvGrpSpPr>
        <p:grpSpPr bwMode="auto">
          <a:xfrm>
            <a:off x="6283325" y="5092700"/>
            <a:ext cx="823913" cy="901700"/>
            <a:chOff x="3958" y="3208"/>
            <a:chExt cx="519" cy="568"/>
          </a:xfrm>
        </p:grpSpPr>
        <p:sp>
          <p:nvSpPr>
            <p:cNvPr id="87080" name="Freeform 61"/>
            <p:cNvSpPr>
              <a:spLocks/>
            </p:cNvSpPr>
            <p:nvPr/>
          </p:nvSpPr>
          <p:spPr bwMode="auto">
            <a:xfrm>
              <a:off x="3958" y="3208"/>
              <a:ext cx="518" cy="568"/>
            </a:xfrm>
            <a:custGeom>
              <a:avLst/>
              <a:gdLst>
                <a:gd name="T0" fmla="*/ 14 w 518"/>
                <a:gd name="T1" fmla="*/ 8 h 568"/>
                <a:gd name="T2" fmla="*/ 226 w 518"/>
                <a:gd name="T3" fmla="*/ 9 h 568"/>
                <a:gd name="T4" fmla="*/ 232 w 518"/>
                <a:gd name="T5" fmla="*/ 261 h 568"/>
                <a:gd name="T6" fmla="*/ 334 w 518"/>
                <a:gd name="T7" fmla="*/ 255 h 568"/>
                <a:gd name="T8" fmla="*/ 334 w 518"/>
                <a:gd name="T9" fmla="*/ 9 h 568"/>
                <a:gd name="T10" fmla="*/ 514 w 518"/>
                <a:gd name="T11" fmla="*/ 0 h 568"/>
                <a:gd name="T12" fmla="*/ 518 w 518"/>
                <a:gd name="T13" fmla="*/ 112 h 568"/>
                <a:gd name="T14" fmla="*/ 498 w 518"/>
                <a:gd name="T15" fmla="*/ 240 h 568"/>
                <a:gd name="T16" fmla="*/ 508 w 518"/>
                <a:gd name="T17" fmla="*/ 392 h 568"/>
                <a:gd name="T18" fmla="*/ 478 w 518"/>
                <a:gd name="T19" fmla="*/ 496 h 568"/>
                <a:gd name="T20" fmla="*/ 442 w 518"/>
                <a:gd name="T21" fmla="*/ 472 h 568"/>
                <a:gd name="T22" fmla="*/ 412 w 518"/>
                <a:gd name="T23" fmla="*/ 544 h 568"/>
                <a:gd name="T24" fmla="*/ 377 w 518"/>
                <a:gd name="T25" fmla="*/ 520 h 568"/>
                <a:gd name="T26" fmla="*/ 355 w 518"/>
                <a:gd name="T27" fmla="*/ 560 h 568"/>
                <a:gd name="T28" fmla="*/ 321 w 518"/>
                <a:gd name="T29" fmla="*/ 504 h 568"/>
                <a:gd name="T30" fmla="*/ 277 w 518"/>
                <a:gd name="T31" fmla="*/ 552 h 568"/>
                <a:gd name="T32" fmla="*/ 253 w 518"/>
                <a:gd name="T33" fmla="*/ 504 h 568"/>
                <a:gd name="T34" fmla="*/ 207 w 518"/>
                <a:gd name="T35" fmla="*/ 568 h 568"/>
                <a:gd name="T36" fmla="*/ 181 w 518"/>
                <a:gd name="T37" fmla="*/ 512 h 568"/>
                <a:gd name="T38" fmla="*/ 112 w 518"/>
                <a:gd name="T39" fmla="*/ 544 h 568"/>
                <a:gd name="T40" fmla="*/ 62 w 518"/>
                <a:gd name="T41" fmla="*/ 520 h 568"/>
                <a:gd name="T42" fmla="*/ 28 w 518"/>
                <a:gd name="T43" fmla="*/ 536 h 568"/>
                <a:gd name="T44" fmla="*/ 10 w 518"/>
                <a:gd name="T45" fmla="*/ 440 h 568"/>
                <a:gd name="T46" fmla="*/ 16 w 518"/>
                <a:gd name="T47" fmla="*/ 320 h 568"/>
                <a:gd name="T48" fmla="*/ 0 w 518"/>
                <a:gd name="T49" fmla="*/ 256 h 568"/>
                <a:gd name="T50" fmla="*/ 8 w 518"/>
                <a:gd name="T51" fmla="*/ 120 h 568"/>
                <a:gd name="T52" fmla="*/ 14 w 518"/>
                <a:gd name="T53" fmla="*/ 8 h 56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18"/>
                <a:gd name="T82" fmla="*/ 0 h 568"/>
                <a:gd name="T83" fmla="*/ 518 w 518"/>
                <a:gd name="T84" fmla="*/ 568 h 56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18" h="568">
                  <a:moveTo>
                    <a:pt x="14" y="8"/>
                  </a:moveTo>
                  <a:lnTo>
                    <a:pt x="226" y="9"/>
                  </a:lnTo>
                  <a:lnTo>
                    <a:pt x="232" y="261"/>
                  </a:lnTo>
                  <a:lnTo>
                    <a:pt x="334" y="255"/>
                  </a:lnTo>
                  <a:lnTo>
                    <a:pt x="334" y="9"/>
                  </a:lnTo>
                  <a:lnTo>
                    <a:pt x="514" y="0"/>
                  </a:lnTo>
                  <a:lnTo>
                    <a:pt x="518" y="112"/>
                  </a:lnTo>
                  <a:lnTo>
                    <a:pt x="498" y="240"/>
                  </a:lnTo>
                  <a:lnTo>
                    <a:pt x="508" y="392"/>
                  </a:lnTo>
                  <a:lnTo>
                    <a:pt x="478" y="496"/>
                  </a:lnTo>
                  <a:lnTo>
                    <a:pt x="442" y="472"/>
                  </a:lnTo>
                  <a:lnTo>
                    <a:pt x="412" y="544"/>
                  </a:lnTo>
                  <a:lnTo>
                    <a:pt x="377" y="520"/>
                  </a:lnTo>
                  <a:lnTo>
                    <a:pt x="355" y="560"/>
                  </a:lnTo>
                  <a:lnTo>
                    <a:pt x="321" y="504"/>
                  </a:lnTo>
                  <a:lnTo>
                    <a:pt x="277" y="552"/>
                  </a:lnTo>
                  <a:lnTo>
                    <a:pt x="253" y="504"/>
                  </a:lnTo>
                  <a:lnTo>
                    <a:pt x="207" y="568"/>
                  </a:lnTo>
                  <a:lnTo>
                    <a:pt x="181" y="512"/>
                  </a:lnTo>
                  <a:lnTo>
                    <a:pt x="112" y="544"/>
                  </a:lnTo>
                  <a:lnTo>
                    <a:pt x="62" y="520"/>
                  </a:lnTo>
                  <a:lnTo>
                    <a:pt x="28" y="536"/>
                  </a:lnTo>
                  <a:lnTo>
                    <a:pt x="10" y="440"/>
                  </a:lnTo>
                  <a:lnTo>
                    <a:pt x="16" y="320"/>
                  </a:lnTo>
                  <a:lnTo>
                    <a:pt x="0" y="256"/>
                  </a:lnTo>
                  <a:lnTo>
                    <a:pt x="8" y="120"/>
                  </a:lnTo>
                  <a:lnTo>
                    <a:pt x="14" y="8"/>
                  </a:lnTo>
                  <a:close/>
                </a:path>
              </a:pathLst>
            </a:custGeom>
            <a:gradFill rotWithShape="1">
              <a:gsLst>
                <a:gs pos="0">
                  <a:srgbClr val="33CCFF"/>
                </a:gs>
                <a:gs pos="100000">
                  <a:srgbClr val="CCEC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81" name="Freeform 62"/>
            <p:cNvSpPr>
              <a:spLocks/>
            </p:cNvSpPr>
            <p:nvPr/>
          </p:nvSpPr>
          <p:spPr bwMode="auto">
            <a:xfrm>
              <a:off x="3973" y="3210"/>
              <a:ext cx="504" cy="247"/>
            </a:xfrm>
            <a:custGeom>
              <a:avLst/>
              <a:gdLst>
                <a:gd name="T0" fmla="*/ 0 w 504"/>
                <a:gd name="T1" fmla="*/ 0 h 247"/>
                <a:gd name="T2" fmla="*/ 223 w 504"/>
                <a:gd name="T3" fmla="*/ 1 h 247"/>
                <a:gd name="T4" fmla="*/ 223 w 504"/>
                <a:gd name="T5" fmla="*/ 247 h 247"/>
                <a:gd name="T6" fmla="*/ 322 w 504"/>
                <a:gd name="T7" fmla="*/ 247 h 247"/>
                <a:gd name="T8" fmla="*/ 322 w 504"/>
                <a:gd name="T9" fmla="*/ 1 h 247"/>
                <a:gd name="T10" fmla="*/ 504 w 504"/>
                <a:gd name="T11" fmla="*/ 0 h 2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4"/>
                <a:gd name="T19" fmla="*/ 0 h 247"/>
                <a:gd name="T20" fmla="*/ 504 w 504"/>
                <a:gd name="T21" fmla="*/ 247 h 2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4" h="247">
                  <a:moveTo>
                    <a:pt x="0" y="0"/>
                  </a:moveTo>
                  <a:lnTo>
                    <a:pt x="223" y="1"/>
                  </a:lnTo>
                  <a:lnTo>
                    <a:pt x="223" y="247"/>
                  </a:lnTo>
                  <a:lnTo>
                    <a:pt x="322" y="247"/>
                  </a:lnTo>
                  <a:lnTo>
                    <a:pt x="322" y="1"/>
                  </a:lnTo>
                  <a:lnTo>
                    <a:pt x="504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6319" name="Line 63"/>
          <p:cNvSpPr>
            <a:spLocks noChangeShapeType="1"/>
          </p:cNvSpPr>
          <p:nvPr/>
        </p:nvSpPr>
        <p:spPr bwMode="auto">
          <a:xfrm flipV="1">
            <a:off x="8153400" y="4333875"/>
            <a:ext cx="0" cy="6826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320" name="Line 64"/>
          <p:cNvSpPr>
            <a:spLocks noChangeShapeType="1"/>
          </p:cNvSpPr>
          <p:nvPr/>
        </p:nvSpPr>
        <p:spPr bwMode="auto">
          <a:xfrm flipV="1">
            <a:off x="8299450" y="4333875"/>
            <a:ext cx="0" cy="6826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321" name="Line 65"/>
          <p:cNvSpPr>
            <a:spLocks noChangeShapeType="1"/>
          </p:cNvSpPr>
          <p:nvPr/>
        </p:nvSpPr>
        <p:spPr bwMode="auto">
          <a:xfrm>
            <a:off x="7724775" y="4483100"/>
            <a:ext cx="4572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none" w="sm" len="lg"/>
            <a:tailEnd type="arrow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96322" name="Text Box 66"/>
          <p:cNvSpPr txBox="1">
            <a:spLocks noChangeArrowheads="1"/>
          </p:cNvSpPr>
          <p:nvPr/>
        </p:nvSpPr>
        <p:spPr bwMode="auto">
          <a:xfrm>
            <a:off x="8382000" y="4125913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1</a:t>
            </a:r>
            <a:endParaRPr lang="th-TH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6323" name="Line 67"/>
          <p:cNvSpPr>
            <a:spLocks noChangeShapeType="1"/>
          </p:cNvSpPr>
          <p:nvPr/>
        </p:nvSpPr>
        <p:spPr bwMode="auto">
          <a:xfrm flipH="1">
            <a:off x="8262938" y="4478338"/>
            <a:ext cx="4572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none" w="sm" len="lg"/>
            <a:tailEnd type="arrow" w="sm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7770813" y="5092700"/>
            <a:ext cx="823912" cy="901700"/>
            <a:chOff x="4895" y="3208"/>
            <a:chExt cx="519" cy="568"/>
          </a:xfrm>
        </p:grpSpPr>
        <p:sp>
          <p:nvSpPr>
            <p:cNvPr id="87078" name="Freeform 68"/>
            <p:cNvSpPr>
              <a:spLocks/>
            </p:cNvSpPr>
            <p:nvPr/>
          </p:nvSpPr>
          <p:spPr bwMode="auto">
            <a:xfrm>
              <a:off x="4895" y="3208"/>
              <a:ext cx="518" cy="568"/>
            </a:xfrm>
            <a:custGeom>
              <a:avLst/>
              <a:gdLst>
                <a:gd name="T0" fmla="*/ 14 w 518"/>
                <a:gd name="T1" fmla="*/ 8 h 568"/>
                <a:gd name="T2" fmla="*/ 226 w 518"/>
                <a:gd name="T3" fmla="*/ 9 h 568"/>
                <a:gd name="T4" fmla="*/ 232 w 518"/>
                <a:gd name="T5" fmla="*/ 261 h 568"/>
                <a:gd name="T6" fmla="*/ 334 w 518"/>
                <a:gd name="T7" fmla="*/ 255 h 568"/>
                <a:gd name="T8" fmla="*/ 334 w 518"/>
                <a:gd name="T9" fmla="*/ 9 h 568"/>
                <a:gd name="T10" fmla="*/ 514 w 518"/>
                <a:gd name="T11" fmla="*/ 0 h 568"/>
                <a:gd name="T12" fmla="*/ 518 w 518"/>
                <a:gd name="T13" fmla="*/ 112 h 568"/>
                <a:gd name="T14" fmla="*/ 498 w 518"/>
                <a:gd name="T15" fmla="*/ 240 h 568"/>
                <a:gd name="T16" fmla="*/ 508 w 518"/>
                <a:gd name="T17" fmla="*/ 392 h 568"/>
                <a:gd name="T18" fmla="*/ 478 w 518"/>
                <a:gd name="T19" fmla="*/ 496 h 568"/>
                <a:gd name="T20" fmla="*/ 442 w 518"/>
                <a:gd name="T21" fmla="*/ 472 h 568"/>
                <a:gd name="T22" fmla="*/ 412 w 518"/>
                <a:gd name="T23" fmla="*/ 544 h 568"/>
                <a:gd name="T24" fmla="*/ 377 w 518"/>
                <a:gd name="T25" fmla="*/ 520 h 568"/>
                <a:gd name="T26" fmla="*/ 355 w 518"/>
                <a:gd name="T27" fmla="*/ 560 h 568"/>
                <a:gd name="T28" fmla="*/ 321 w 518"/>
                <a:gd name="T29" fmla="*/ 504 h 568"/>
                <a:gd name="T30" fmla="*/ 277 w 518"/>
                <a:gd name="T31" fmla="*/ 552 h 568"/>
                <a:gd name="T32" fmla="*/ 253 w 518"/>
                <a:gd name="T33" fmla="*/ 504 h 568"/>
                <a:gd name="T34" fmla="*/ 207 w 518"/>
                <a:gd name="T35" fmla="*/ 568 h 568"/>
                <a:gd name="T36" fmla="*/ 181 w 518"/>
                <a:gd name="T37" fmla="*/ 512 h 568"/>
                <a:gd name="T38" fmla="*/ 112 w 518"/>
                <a:gd name="T39" fmla="*/ 544 h 568"/>
                <a:gd name="T40" fmla="*/ 62 w 518"/>
                <a:gd name="T41" fmla="*/ 520 h 568"/>
                <a:gd name="T42" fmla="*/ 28 w 518"/>
                <a:gd name="T43" fmla="*/ 536 h 568"/>
                <a:gd name="T44" fmla="*/ 10 w 518"/>
                <a:gd name="T45" fmla="*/ 440 h 568"/>
                <a:gd name="T46" fmla="*/ 16 w 518"/>
                <a:gd name="T47" fmla="*/ 320 h 568"/>
                <a:gd name="T48" fmla="*/ 0 w 518"/>
                <a:gd name="T49" fmla="*/ 256 h 568"/>
                <a:gd name="T50" fmla="*/ 8 w 518"/>
                <a:gd name="T51" fmla="*/ 120 h 568"/>
                <a:gd name="T52" fmla="*/ 14 w 518"/>
                <a:gd name="T53" fmla="*/ 8 h 56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18"/>
                <a:gd name="T82" fmla="*/ 0 h 568"/>
                <a:gd name="T83" fmla="*/ 518 w 518"/>
                <a:gd name="T84" fmla="*/ 568 h 56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18" h="568">
                  <a:moveTo>
                    <a:pt x="14" y="8"/>
                  </a:moveTo>
                  <a:lnTo>
                    <a:pt x="226" y="9"/>
                  </a:lnTo>
                  <a:lnTo>
                    <a:pt x="232" y="261"/>
                  </a:lnTo>
                  <a:lnTo>
                    <a:pt x="334" y="255"/>
                  </a:lnTo>
                  <a:lnTo>
                    <a:pt x="334" y="9"/>
                  </a:lnTo>
                  <a:lnTo>
                    <a:pt x="514" y="0"/>
                  </a:lnTo>
                  <a:lnTo>
                    <a:pt x="518" y="112"/>
                  </a:lnTo>
                  <a:lnTo>
                    <a:pt x="498" y="240"/>
                  </a:lnTo>
                  <a:lnTo>
                    <a:pt x="508" y="392"/>
                  </a:lnTo>
                  <a:lnTo>
                    <a:pt x="478" y="496"/>
                  </a:lnTo>
                  <a:lnTo>
                    <a:pt x="442" y="472"/>
                  </a:lnTo>
                  <a:lnTo>
                    <a:pt x="412" y="544"/>
                  </a:lnTo>
                  <a:lnTo>
                    <a:pt x="377" y="520"/>
                  </a:lnTo>
                  <a:lnTo>
                    <a:pt x="355" y="560"/>
                  </a:lnTo>
                  <a:lnTo>
                    <a:pt x="321" y="504"/>
                  </a:lnTo>
                  <a:lnTo>
                    <a:pt x="277" y="552"/>
                  </a:lnTo>
                  <a:lnTo>
                    <a:pt x="253" y="504"/>
                  </a:lnTo>
                  <a:lnTo>
                    <a:pt x="207" y="568"/>
                  </a:lnTo>
                  <a:lnTo>
                    <a:pt x="181" y="512"/>
                  </a:lnTo>
                  <a:lnTo>
                    <a:pt x="112" y="544"/>
                  </a:lnTo>
                  <a:lnTo>
                    <a:pt x="62" y="520"/>
                  </a:lnTo>
                  <a:lnTo>
                    <a:pt x="28" y="536"/>
                  </a:lnTo>
                  <a:lnTo>
                    <a:pt x="10" y="440"/>
                  </a:lnTo>
                  <a:lnTo>
                    <a:pt x="16" y="320"/>
                  </a:lnTo>
                  <a:lnTo>
                    <a:pt x="0" y="256"/>
                  </a:lnTo>
                  <a:lnTo>
                    <a:pt x="8" y="120"/>
                  </a:lnTo>
                  <a:lnTo>
                    <a:pt x="14" y="8"/>
                  </a:lnTo>
                  <a:close/>
                </a:path>
              </a:pathLst>
            </a:custGeom>
            <a:gradFill rotWithShape="1">
              <a:gsLst>
                <a:gs pos="0">
                  <a:srgbClr val="33CCFF"/>
                </a:gs>
                <a:gs pos="100000">
                  <a:srgbClr val="CCEC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79" name="Freeform 69"/>
            <p:cNvSpPr>
              <a:spLocks/>
            </p:cNvSpPr>
            <p:nvPr/>
          </p:nvSpPr>
          <p:spPr bwMode="auto">
            <a:xfrm>
              <a:off x="4910" y="3210"/>
              <a:ext cx="504" cy="247"/>
            </a:xfrm>
            <a:custGeom>
              <a:avLst/>
              <a:gdLst>
                <a:gd name="T0" fmla="*/ 0 w 504"/>
                <a:gd name="T1" fmla="*/ 0 h 247"/>
                <a:gd name="T2" fmla="*/ 223 w 504"/>
                <a:gd name="T3" fmla="*/ 1 h 247"/>
                <a:gd name="T4" fmla="*/ 223 w 504"/>
                <a:gd name="T5" fmla="*/ 247 h 247"/>
                <a:gd name="T6" fmla="*/ 322 w 504"/>
                <a:gd name="T7" fmla="*/ 247 h 247"/>
                <a:gd name="T8" fmla="*/ 322 w 504"/>
                <a:gd name="T9" fmla="*/ 1 h 247"/>
                <a:gd name="T10" fmla="*/ 504 w 504"/>
                <a:gd name="T11" fmla="*/ 0 h 2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4"/>
                <a:gd name="T19" fmla="*/ 0 h 247"/>
                <a:gd name="T20" fmla="*/ 504 w 504"/>
                <a:gd name="T21" fmla="*/ 247 h 2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4" h="247">
                  <a:moveTo>
                    <a:pt x="0" y="0"/>
                  </a:moveTo>
                  <a:lnTo>
                    <a:pt x="223" y="1"/>
                  </a:lnTo>
                  <a:lnTo>
                    <a:pt x="223" y="247"/>
                  </a:lnTo>
                  <a:lnTo>
                    <a:pt x="322" y="247"/>
                  </a:lnTo>
                  <a:lnTo>
                    <a:pt x="322" y="1"/>
                  </a:lnTo>
                  <a:lnTo>
                    <a:pt x="504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EC64-B2A3-4040-92A2-923F4E37081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6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6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96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96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6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6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6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6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96283"/>
                                        </p:tgtEl>
                                      </p:cBhvr>
                                      <p:by x="6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3.33333E-6 0.0256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962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3" dur="1000"/>
                                        <p:tgtEl>
                                          <p:spTgt spid="96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9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6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9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96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96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000"/>
                                        <p:tgtEl>
                                          <p:spTgt spid="96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1000"/>
                                        <p:tgtEl>
                                          <p:spTgt spid="96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96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963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96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6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7" dur="1000"/>
                                        <p:tgtEl>
                                          <p:spTgt spid="96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1000"/>
                                        <p:tgtEl>
                                          <p:spTgt spid="96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1000"/>
                                        <p:tgtEl>
                                          <p:spTgt spid="96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96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96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000"/>
                            </p:stCondLst>
                            <p:childTnLst>
                              <p:par>
                                <p:cTn id="1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96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96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96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6" dur="500"/>
                                        <p:tgtEl>
                                          <p:spTgt spid="96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00"/>
                            </p:stCondLst>
                            <p:childTnLst>
                              <p:par>
                                <p:cTn id="1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1000"/>
                                        <p:tgtEl>
                                          <p:spTgt spid="96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1000"/>
                                        <p:tgtEl>
                                          <p:spTgt spid="96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500"/>
                            </p:stCondLst>
                            <p:childTnLst>
                              <p:par>
                                <p:cTn id="1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96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9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96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9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9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3" grpId="0" animBg="1"/>
      <p:bldP spid="96264" grpId="0" animBg="1"/>
      <p:bldP spid="96265" grpId="0" animBg="1"/>
      <p:bldP spid="96266" grpId="0"/>
      <p:bldP spid="96267" grpId="0" animBg="1"/>
      <p:bldP spid="96280" grpId="0" animBg="1"/>
      <p:bldP spid="96281" grpId="0" animBg="1"/>
      <p:bldP spid="96282" grpId="0" animBg="1"/>
      <p:bldP spid="96283" grpId="0"/>
      <p:bldP spid="96283" grpId="1"/>
      <p:bldP spid="96283" grpId="2"/>
      <p:bldP spid="96285" grpId="0"/>
      <p:bldP spid="96286" grpId="0" animBg="1"/>
      <p:bldP spid="96289" grpId="0" animBg="1"/>
      <p:bldP spid="96302" grpId="0" animBg="1"/>
      <p:bldP spid="96303" grpId="0" animBg="1"/>
      <p:bldP spid="96304" grpId="0" animBg="1"/>
      <p:bldP spid="96305" grpId="0"/>
      <p:bldP spid="96306" grpId="0" animBg="1"/>
      <p:bldP spid="96307" grpId="0" animBg="1"/>
      <p:bldP spid="96308" grpId="0" animBg="1"/>
      <p:bldP spid="96312" grpId="0" animBg="1"/>
      <p:bldP spid="96313" grpId="0" animBg="1"/>
      <p:bldP spid="96314" grpId="0" animBg="1"/>
      <p:bldP spid="96315" grpId="0"/>
      <p:bldP spid="96316" grpId="0" animBg="1"/>
      <p:bldP spid="96319" grpId="0" animBg="1"/>
      <p:bldP spid="96320" grpId="0" animBg="1"/>
      <p:bldP spid="96321" grpId="0" animBg="1"/>
      <p:bldP spid="96322" grpId="0"/>
      <p:bldP spid="963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84" name="Rectangle 20"/>
          <p:cNvSpPr>
            <a:spLocks noChangeArrowheads="1"/>
          </p:cNvSpPr>
          <p:nvPr/>
        </p:nvSpPr>
        <p:spPr bwMode="auto">
          <a:xfrm>
            <a:off x="317500" y="3695700"/>
            <a:ext cx="8547100" cy="1933575"/>
          </a:xfrm>
          <a:prstGeom prst="rect">
            <a:avLst/>
          </a:prstGeom>
          <a:solidFill>
            <a:srgbClr val="00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7" name="Rectangle 13"/>
          <p:cNvSpPr>
            <a:spLocks noChangeArrowheads="1"/>
          </p:cNvSpPr>
          <p:nvPr/>
        </p:nvSpPr>
        <p:spPr bwMode="auto">
          <a:xfrm>
            <a:off x="317500" y="2057400"/>
            <a:ext cx="8547100" cy="123507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339725" y="1104900"/>
            <a:ext cx="8177213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The JIS and ISO standards adopt the unit of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419100" y="3657600"/>
            <a:ext cx="8099425" cy="1712913"/>
            <a:chOff x="264" y="2304"/>
            <a:chExt cx="5102" cy="1079"/>
          </a:xfrm>
        </p:grpSpPr>
        <p:sp>
          <p:nvSpPr>
            <p:cNvPr id="88074" name="Text Box 5"/>
            <p:cNvSpPr txBox="1">
              <a:spLocks noChangeArrowheads="1"/>
            </p:cNvSpPr>
            <p:nvPr/>
          </p:nvSpPr>
          <p:spPr bwMode="auto">
            <a:xfrm>
              <a:off x="502" y="2304"/>
              <a:ext cx="4864" cy="1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800" b="1">
                  <a:solidFill>
                    <a:srgbClr val="000000"/>
                  </a:solidFill>
                  <a:latin typeface="Arial" charset="0"/>
                </a:rPr>
                <a:t>Angular </a:t>
              </a:r>
              <a:r>
                <a:rPr lang="en-US" sz="2800">
                  <a:solidFill>
                    <a:srgbClr val="000000"/>
                  </a:solidFill>
                  <a:latin typeface="Arial" charset="0"/>
                </a:rPr>
                <a:t>dimension in </a:t>
              </a:r>
              <a:r>
                <a:rPr lang="en-US" sz="2800" b="1">
                  <a:solidFill>
                    <a:schemeClr val="accent2"/>
                  </a:solidFill>
                  <a:latin typeface="Arial" charset="0"/>
                </a:rPr>
                <a:t>degree </a:t>
              </a:r>
              <a:r>
                <a:rPr lang="en-US" sz="2800">
                  <a:solidFill>
                    <a:srgbClr val="000000"/>
                  </a:solidFill>
                  <a:latin typeface="Arial" charset="0"/>
                </a:rPr>
                <a:t>with a symbol “</a:t>
              </a:r>
              <a:r>
                <a:rPr lang="en-US" sz="2800" baseline="30000">
                  <a:solidFill>
                    <a:srgbClr val="000000"/>
                  </a:solidFill>
                  <a:latin typeface="Arial" charset="0"/>
                </a:rPr>
                <a:t>o</a:t>
              </a:r>
              <a:r>
                <a:rPr lang="en-US" sz="2800">
                  <a:solidFill>
                    <a:srgbClr val="000000"/>
                  </a:solidFill>
                  <a:latin typeface="Arial" charset="0"/>
                </a:rPr>
                <a:t>”</a:t>
              </a:r>
            </a:p>
            <a:p>
              <a:pPr>
                <a:lnSpc>
                  <a:spcPct val="130000"/>
                </a:lnSpc>
              </a:pPr>
              <a:r>
                <a:rPr lang="en-US" sz="2800">
                  <a:solidFill>
                    <a:srgbClr val="000000"/>
                  </a:solidFill>
                  <a:latin typeface="Arial" charset="0"/>
                </a:rPr>
                <a:t>place behind the figures (and if necessary</a:t>
              </a:r>
            </a:p>
            <a:p>
              <a:pPr>
                <a:lnSpc>
                  <a:spcPct val="130000"/>
                </a:lnSpc>
              </a:pPr>
              <a:r>
                <a:rPr lang="en-US" sz="2800" b="1">
                  <a:solidFill>
                    <a:schemeClr val="accent2"/>
                  </a:solidFill>
                  <a:latin typeface="Arial" charset="0"/>
                </a:rPr>
                <a:t>minutes </a:t>
              </a:r>
              <a:r>
                <a:rPr lang="en-US" sz="2800">
                  <a:solidFill>
                    <a:srgbClr val="000000"/>
                  </a:solidFill>
                  <a:latin typeface="Arial" charset="0"/>
                </a:rPr>
                <a:t>and </a:t>
              </a:r>
              <a:r>
                <a:rPr lang="en-US" sz="2800" b="1">
                  <a:solidFill>
                    <a:schemeClr val="accent2"/>
                  </a:solidFill>
                  <a:latin typeface="Arial" charset="0"/>
                </a:rPr>
                <a:t>seconds </a:t>
              </a:r>
              <a:r>
                <a:rPr lang="en-US" sz="2800">
                  <a:solidFill>
                    <a:srgbClr val="000000"/>
                  </a:solidFill>
                  <a:latin typeface="Arial" charset="0"/>
                </a:rPr>
                <a:t>may be used together). </a:t>
              </a:r>
              <a:endParaRPr lang="th-TH" sz="2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8081" name="Rectangle 17"/>
            <p:cNvSpPr>
              <a:spLocks noChangeArrowheads="1"/>
            </p:cNvSpPr>
            <p:nvPr/>
          </p:nvSpPr>
          <p:spPr bwMode="auto">
            <a:xfrm>
              <a:off x="264" y="2464"/>
              <a:ext cx="144" cy="144"/>
            </a:xfrm>
            <a:prstGeom prst="rect">
              <a:avLst/>
            </a:prstGeom>
            <a:solidFill>
              <a:srgbClr val="3333FF"/>
            </a:solidFill>
            <a:ln w="9525">
              <a:solidFill>
                <a:srgbClr val="3333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88070" name="Text Box 18"/>
          <p:cNvSpPr txBox="1">
            <a:spLocks noChangeArrowheads="1"/>
          </p:cNvSpPr>
          <p:nvPr/>
        </p:nvSpPr>
        <p:spPr bwMode="auto">
          <a:xfrm>
            <a:off x="0" y="1651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CC3300"/>
                </a:solidFill>
                <a:latin typeface="Arial" charset="0"/>
              </a:rPr>
              <a:t>DIMENSION  FIGURES : </a:t>
            </a:r>
            <a:r>
              <a:rPr lang="en-US" sz="3200" b="1">
                <a:solidFill>
                  <a:schemeClr val="accent2"/>
                </a:solidFill>
                <a:latin typeface="Arial" charset="0"/>
              </a:rPr>
              <a:t>UNITS</a:t>
            </a:r>
            <a:endParaRPr lang="th-TH" sz="3200" b="1">
              <a:solidFill>
                <a:schemeClr val="accent2"/>
              </a:solidFill>
              <a:latin typeface="Arial" charset="0"/>
            </a:endParaRP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419100" y="2033588"/>
            <a:ext cx="7404100" cy="1152525"/>
            <a:chOff x="264" y="1281"/>
            <a:chExt cx="4664" cy="726"/>
          </a:xfrm>
        </p:grpSpPr>
        <p:sp>
          <p:nvSpPr>
            <p:cNvPr id="88078" name="Rectangle 14"/>
            <p:cNvSpPr>
              <a:spLocks noChangeArrowheads="1"/>
            </p:cNvSpPr>
            <p:nvPr/>
          </p:nvSpPr>
          <p:spPr bwMode="auto">
            <a:xfrm>
              <a:off x="264" y="1432"/>
              <a:ext cx="144" cy="144"/>
            </a:xfrm>
            <a:prstGeom prst="rect">
              <a:avLst/>
            </a:prstGeom>
            <a:solidFill>
              <a:srgbClr val="3333FF"/>
            </a:solidFill>
            <a:ln w="9525">
              <a:solidFill>
                <a:srgbClr val="3333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4000"/>
            </a:p>
          </p:txBody>
        </p:sp>
        <p:sp>
          <p:nvSpPr>
            <p:cNvPr id="88073" name="Rectangle 19"/>
            <p:cNvSpPr>
              <a:spLocks noChangeArrowheads="1"/>
            </p:cNvSpPr>
            <p:nvPr/>
          </p:nvSpPr>
          <p:spPr bwMode="auto">
            <a:xfrm>
              <a:off x="528" y="1281"/>
              <a:ext cx="4400" cy="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800" b="1">
                  <a:solidFill>
                    <a:srgbClr val="000000"/>
                  </a:solidFill>
                  <a:latin typeface="Arial" charset="0"/>
                </a:rPr>
                <a:t>Length </a:t>
              </a:r>
              <a:r>
                <a:rPr lang="en-US" sz="2800">
                  <a:solidFill>
                    <a:srgbClr val="000000"/>
                  </a:solidFill>
                  <a:latin typeface="Arial" charset="0"/>
                </a:rPr>
                <a:t>dimension in  </a:t>
              </a:r>
              <a:r>
                <a:rPr lang="en-US" sz="2800" b="1">
                  <a:solidFill>
                    <a:schemeClr val="accent2"/>
                  </a:solidFill>
                  <a:latin typeface="Arial" charset="0"/>
                </a:rPr>
                <a:t>millimeters </a:t>
              </a:r>
              <a:r>
                <a:rPr lang="en-US" sz="2800" b="1">
                  <a:solidFill>
                    <a:srgbClr val="FF3300"/>
                  </a:solidFill>
                  <a:latin typeface="Arial" charset="0"/>
                </a:rPr>
                <a:t>without</a:t>
              </a:r>
            </a:p>
            <a:p>
              <a:pPr>
                <a:lnSpc>
                  <a:spcPct val="130000"/>
                </a:lnSpc>
              </a:pPr>
              <a:r>
                <a:rPr lang="en-US" sz="2800">
                  <a:solidFill>
                    <a:srgbClr val="000000"/>
                  </a:solidFill>
                  <a:latin typeface="Arial" charset="0"/>
                </a:rPr>
                <a:t>specifying a unit symbol “mm”.</a:t>
              </a:r>
              <a:endParaRPr lang="th-TH" sz="28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EC64-B2A3-4040-92A2-923F4E37081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8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8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84" grpId="0" animBg="1"/>
      <p:bldP spid="88077" grpId="0" animBg="1"/>
      <p:bldP spid="8806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92" name="AutoShape 128"/>
          <p:cNvSpPr>
            <a:spLocks noChangeArrowheads="1"/>
          </p:cNvSpPr>
          <p:nvPr/>
        </p:nvSpPr>
        <p:spPr bwMode="auto">
          <a:xfrm>
            <a:off x="673100" y="4191000"/>
            <a:ext cx="7785100" cy="1206500"/>
          </a:xfrm>
          <a:prstGeom prst="roundRect">
            <a:avLst>
              <a:gd name="adj" fmla="val 16667"/>
            </a:avLst>
          </a:prstGeom>
          <a:solidFill>
            <a:srgbClr val="00FF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91" name="AutoShape 127"/>
          <p:cNvSpPr>
            <a:spLocks noChangeArrowheads="1"/>
          </p:cNvSpPr>
          <p:nvPr/>
        </p:nvSpPr>
        <p:spPr bwMode="auto">
          <a:xfrm>
            <a:off x="647700" y="1714500"/>
            <a:ext cx="7861300" cy="1752600"/>
          </a:xfrm>
          <a:prstGeom prst="roundRect">
            <a:avLst>
              <a:gd name="adj" fmla="val 16667"/>
            </a:avLst>
          </a:prstGeom>
          <a:solidFill>
            <a:srgbClr val="00FF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360363" y="1085850"/>
            <a:ext cx="41687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  <a:latin typeface="Arial" charset="0"/>
                <a:cs typeface="Arial" charset="0"/>
              </a:rPr>
              <a:t>1. Aligned method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434975" y="3590925"/>
            <a:ext cx="55705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  <a:latin typeface="Arial" charset="0"/>
                <a:cs typeface="Arial" charset="0"/>
              </a:rPr>
              <a:t>2. Unidirectional method</a:t>
            </a: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704850" y="1624013"/>
            <a:ext cx="7818438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>
                <a:solidFill>
                  <a:srgbClr val="000000"/>
                </a:solidFill>
                <a:latin typeface="Arial" charset="0"/>
                <a:cs typeface="Arial" charset="0"/>
              </a:rPr>
              <a:t>The dimension figures are placed so that they are readable from the </a:t>
            </a:r>
            <a:r>
              <a:rPr lang="en-US" sz="3200" b="1">
                <a:solidFill>
                  <a:srgbClr val="FF3300"/>
                </a:solidFill>
                <a:latin typeface="Arial" charset="0"/>
                <a:cs typeface="Arial" charset="0"/>
              </a:rPr>
              <a:t>bottom</a:t>
            </a:r>
            <a:r>
              <a:rPr lang="en-US" sz="3200">
                <a:solidFill>
                  <a:srgbClr val="000000"/>
                </a:solidFill>
                <a:latin typeface="Arial" charset="0"/>
                <a:cs typeface="Arial" charset="0"/>
              </a:rPr>
              <a:t> and </a:t>
            </a:r>
            <a:r>
              <a:rPr lang="en-US" sz="3200" b="1">
                <a:solidFill>
                  <a:srgbClr val="FF3300"/>
                </a:solidFill>
                <a:latin typeface="Arial" charset="0"/>
                <a:cs typeface="Arial" charset="0"/>
              </a:rPr>
              <a:t>right side</a:t>
            </a:r>
            <a:r>
              <a:rPr lang="en-US" sz="3200" b="1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3200">
                <a:solidFill>
                  <a:srgbClr val="000000"/>
                </a:solidFill>
                <a:latin typeface="Arial" charset="0"/>
                <a:cs typeface="Arial" charset="0"/>
              </a:rPr>
              <a:t>of the drawing.</a:t>
            </a:r>
          </a:p>
        </p:txBody>
      </p:sp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715963" y="4176713"/>
            <a:ext cx="7559675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>
                <a:solidFill>
                  <a:srgbClr val="000000"/>
                </a:solidFill>
                <a:latin typeface="Arial" charset="0"/>
                <a:cs typeface="Arial" charset="0"/>
              </a:rPr>
              <a:t>The dimension figures are placed so that they can be read from the </a:t>
            </a:r>
            <a:r>
              <a:rPr lang="en-US" sz="2800" b="1">
                <a:solidFill>
                  <a:srgbClr val="FF3300"/>
                </a:solidFill>
                <a:latin typeface="Arial" charset="0"/>
                <a:cs typeface="Arial" charset="0"/>
              </a:rPr>
              <a:t>bottom</a:t>
            </a:r>
            <a:r>
              <a:rPr lang="en-US" sz="2800">
                <a:solidFill>
                  <a:srgbClr val="000000"/>
                </a:solidFill>
                <a:latin typeface="Arial" charset="0"/>
                <a:cs typeface="Arial" charset="0"/>
              </a:rPr>
              <a:t> of the drawing.</a:t>
            </a:r>
          </a:p>
        </p:txBody>
      </p:sp>
      <p:sp>
        <p:nvSpPr>
          <p:cNvPr id="62590" name="Text Box 126"/>
          <p:cNvSpPr txBox="1">
            <a:spLocks noChangeArrowheads="1"/>
          </p:cNvSpPr>
          <p:nvPr/>
        </p:nvSpPr>
        <p:spPr bwMode="auto">
          <a:xfrm>
            <a:off x="576263" y="5676900"/>
            <a:ext cx="8069262" cy="954088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Arial" charset="0"/>
                <a:cs typeface="Arial" charset="0"/>
              </a:rPr>
              <a:t>Do not</a:t>
            </a:r>
            <a:r>
              <a:rPr lang="en-US" sz="2800">
                <a:solidFill>
                  <a:schemeClr val="bg1"/>
                </a:solidFill>
                <a:latin typeface="Arial" charset="0"/>
                <a:cs typeface="Arial" charset="0"/>
              </a:rPr>
              <a:t> use both system on the same drawing or on the same series of drawing (JIS Z8317)</a:t>
            </a:r>
          </a:p>
        </p:txBody>
      </p:sp>
      <p:sp>
        <p:nvSpPr>
          <p:cNvPr id="89097" name="Text Box 131"/>
          <p:cNvSpPr txBox="1">
            <a:spLocks noChangeArrowheads="1"/>
          </p:cNvSpPr>
          <p:nvPr/>
        </p:nvSpPr>
        <p:spPr bwMode="auto">
          <a:xfrm>
            <a:off x="0" y="1651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CC3300"/>
                </a:solidFill>
                <a:latin typeface="Arial" charset="0"/>
              </a:rPr>
              <a:t>DIMENSION  FIGURES : </a:t>
            </a:r>
            <a:r>
              <a:rPr lang="en-US" sz="3200" b="1">
                <a:solidFill>
                  <a:schemeClr val="accent2"/>
                </a:solidFill>
                <a:latin typeface="Arial" charset="0"/>
              </a:rPr>
              <a:t>ORIENTATION</a:t>
            </a:r>
            <a:endParaRPr lang="th-TH" sz="3200" b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EC64-B2A3-4040-92A2-923F4E37081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2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2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62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92" grpId="0" animBg="1"/>
      <p:bldP spid="62591" grpId="0" animBg="1"/>
      <p:bldP spid="62468" grpId="0"/>
      <p:bldP spid="62469" grpId="0"/>
      <p:bldP spid="62470" grpId="0"/>
      <p:bldP spid="62473" grpId="0"/>
      <p:bldP spid="6259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0" name="AutoShape 90"/>
          <p:cNvSpPr>
            <a:spLocks noChangeArrowheads="1"/>
          </p:cNvSpPr>
          <p:nvPr/>
        </p:nvSpPr>
        <p:spPr bwMode="auto">
          <a:xfrm>
            <a:off x="2946400" y="2044700"/>
            <a:ext cx="3200400" cy="3201988"/>
          </a:xfrm>
          <a:prstGeom prst="octagon">
            <a:avLst>
              <a:gd name="adj" fmla="val 29287"/>
            </a:avLst>
          </a:prstGeom>
          <a:solidFill>
            <a:srgbClr val="33CC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49"/>
          <p:cNvGrpSpPr>
            <a:grpSpLocks/>
          </p:cNvGrpSpPr>
          <p:nvPr/>
        </p:nvGrpSpPr>
        <p:grpSpPr bwMode="auto">
          <a:xfrm>
            <a:off x="6221413" y="2936875"/>
            <a:ext cx="623887" cy="1385888"/>
            <a:chOff x="3919" y="1850"/>
            <a:chExt cx="393" cy="873"/>
          </a:xfrm>
        </p:grpSpPr>
        <p:sp>
          <p:nvSpPr>
            <p:cNvPr id="90155" name="Line 92"/>
            <p:cNvSpPr>
              <a:spLocks noChangeShapeType="1"/>
            </p:cNvSpPr>
            <p:nvPr/>
          </p:nvSpPr>
          <p:spPr bwMode="auto">
            <a:xfrm>
              <a:off x="3926" y="1873"/>
              <a:ext cx="3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56" name="Line 93"/>
            <p:cNvSpPr>
              <a:spLocks noChangeShapeType="1"/>
            </p:cNvSpPr>
            <p:nvPr/>
          </p:nvSpPr>
          <p:spPr bwMode="auto">
            <a:xfrm>
              <a:off x="3919" y="2709"/>
              <a:ext cx="3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57" name="Line 94"/>
            <p:cNvSpPr>
              <a:spLocks noChangeShapeType="1"/>
            </p:cNvSpPr>
            <p:nvPr/>
          </p:nvSpPr>
          <p:spPr bwMode="auto">
            <a:xfrm>
              <a:off x="4255" y="1850"/>
              <a:ext cx="0" cy="87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58" name="Text Box 95"/>
            <p:cNvSpPr txBox="1">
              <a:spLocks noChangeArrowheads="1"/>
            </p:cNvSpPr>
            <p:nvPr/>
          </p:nvSpPr>
          <p:spPr bwMode="auto">
            <a:xfrm rot="-5400000">
              <a:off x="3980" y="2124"/>
              <a:ext cx="3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  <a:latin typeface="Arial" charset="0"/>
                </a:rPr>
                <a:t>30</a:t>
              </a:r>
            </a:p>
          </p:txBody>
        </p:sp>
      </p:grpSp>
      <p:grpSp>
        <p:nvGrpSpPr>
          <p:cNvPr id="3" name="Group 147"/>
          <p:cNvGrpSpPr>
            <a:grpSpLocks/>
          </p:cNvGrpSpPr>
          <p:nvPr/>
        </p:nvGrpSpPr>
        <p:grpSpPr bwMode="auto">
          <a:xfrm>
            <a:off x="3852863" y="5289550"/>
            <a:ext cx="1374775" cy="615950"/>
            <a:chOff x="2427" y="3332"/>
            <a:chExt cx="866" cy="388"/>
          </a:xfrm>
        </p:grpSpPr>
        <p:sp>
          <p:nvSpPr>
            <p:cNvPr id="90151" name="Line 96"/>
            <p:cNvSpPr>
              <a:spLocks noChangeShapeType="1"/>
            </p:cNvSpPr>
            <p:nvPr/>
          </p:nvSpPr>
          <p:spPr bwMode="auto">
            <a:xfrm rot="5400000">
              <a:off x="3084" y="3527"/>
              <a:ext cx="3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52" name="Line 97"/>
            <p:cNvSpPr>
              <a:spLocks noChangeShapeType="1"/>
            </p:cNvSpPr>
            <p:nvPr/>
          </p:nvSpPr>
          <p:spPr bwMode="auto">
            <a:xfrm rot="5400000">
              <a:off x="2255" y="3525"/>
              <a:ext cx="3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53" name="Line 98"/>
            <p:cNvSpPr>
              <a:spLocks noChangeShapeType="1"/>
            </p:cNvSpPr>
            <p:nvPr/>
          </p:nvSpPr>
          <p:spPr bwMode="auto">
            <a:xfrm rot="5400000">
              <a:off x="2860" y="3230"/>
              <a:ext cx="0" cy="86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54" name="Text Box 99"/>
            <p:cNvSpPr txBox="1">
              <a:spLocks noChangeArrowheads="1"/>
            </p:cNvSpPr>
            <p:nvPr/>
          </p:nvSpPr>
          <p:spPr bwMode="auto">
            <a:xfrm>
              <a:off x="2719" y="3412"/>
              <a:ext cx="3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CC00"/>
                  </a:solidFill>
                  <a:latin typeface="Arial" charset="0"/>
                </a:rPr>
                <a:t>30</a:t>
              </a:r>
            </a:p>
          </p:txBody>
        </p:sp>
      </p:grpSp>
      <p:grpSp>
        <p:nvGrpSpPr>
          <p:cNvPr id="4" name="Group 148"/>
          <p:cNvGrpSpPr>
            <a:grpSpLocks/>
          </p:cNvGrpSpPr>
          <p:nvPr/>
        </p:nvGrpSpPr>
        <p:grpSpPr bwMode="auto">
          <a:xfrm>
            <a:off x="5402263" y="4252913"/>
            <a:ext cx="1374775" cy="1541462"/>
            <a:chOff x="3403" y="2679"/>
            <a:chExt cx="866" cy="971"/>
          </a:xfrm>
        </p:grpSpPr>
        <p:sp>
          <p:nvSpPr>
            <p:cNvPr id="90147" name="Line 101"/>
            <p:cNvSpPr>
              <a:spLocks noChangeShapeType="1"/>
            </p:cNvSpPr>
            <p:nvPr/>
          </p:nvSpPr>
          <p:spPr bwMode="auto">
            <a:xfrm rot="2700000">
              <a:off x="3841" y="2872"/>
              <a:ext cx="3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48" name="Line 102"/>
            <p:cNvSpPr>
              <a:spLocks noChangeShapeType="1"/>
            </p:cNvSpPr>
            <p:nvPr/>
          </p:nvSpPr>
          <p:spPr bwMode="auto">
            <a:xfrm rot="2700000">
              <a:off x="3255" y="3457"/>
              <a:ext cx="3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49" name="Line 103"/>
            <p:cNvSpPr>
              <a:spLocks noChangeShapeType="1"/>
            </p:cNvSpPr>
            <p:nvPr/>
          </p:nvSpPr>
          <p:spPr bwMode="auto">
            <a:xfrm rot="2700000">
              <a:off x="3836" y="2830"/>
              <a:ext cx="0" cy="86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50" name="Text Box 104"/>
            <p:cNvSpPr txBox="1">
              <a:spLocks noChangeArrowheads="1"/>
            </p:cNvSpPr>
            <p:nvPr/>
          </p:nvSpPr>
          <p:spPr bwMode="auto">
            <a:xfrm rot="-2700000">
              <a:off x="3600" y="3031"/>
              <a:ext cx="3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CC00"/>
                  </a:solidFill>
                  <a:latin typeface="Arial" charset="0"/>
                </a:rPr>
                <a:t>30</a:t>
              </a:r>
            </a:p>
          </p:txBody>
        </p:sp>
      </p:grpSp>
      <p:grpSp>
        <p:nvGrpSpPr>
          <p:cNvPr id="5" name="Group 150"/>
          <p:cNvGrpSpPr>
            <a:grpSpLocks/>
          </p:cNvGrpSpPr>
          <p:nvPr/>
        </p:nvGrpSpPr>
        <p:grpSpPr bwMode="auto">
          <a:xfrm>
            <a:off x="5173663" y="1406525"/>
            <a:ext cx="1541462" cy="1374775"/>
            <a:chOff x="3259" y="886"/>
            <a:chExt cx="971" cy="866"/>
          </a:xfrm>
        </p:grpSpPr>
        <p:sp>
          <p:nvSpPr>
            <p:cNvPr id="90143" name="Line 107"/>
            <p:cNvSpPr>
              <a:spLocks noChangeShapeType="1"/>
            </p:cNvSpPr>
            <p:nvPr/>
          </p:nvSpPr>
          <p:spPr bwMode="auto">
            <a:xfrm rot="-2700000">
              <a:off x="3259" y="1120"/>
              <a:ext cx="3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44" name="Line 108"/>
            <p:cNvSpPr>
              <a:spLocks noChangeShapeType="1"/>
            </p:cNvSpPr>
            <p:nvPr/>
          </p:nvSpPr>
          <p:spPr bwMode="auto">
            <a:xfrm rot="-2700000">
              <a:off x="3844" y="1708"/>
              <a:ext cx="3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45" name="Line 109"/>
            <p:cNvSpPr>
              <a:spLocks noChangeShapeType="1"/>
            </p:cNvSpPr>
            <p:nvPr/>
          </p:nvSpPr>
          <p:spPr bwMode="auto">
            <a:xfrm rot="-2700000">
              <a:off x="3843" y="886"/>
              <a:ext cx="0" cy="86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46" name="Text Box 114"/>
            <p:cNvSpPr txBox="1">
              <a:spLocks noChangeArrowheads="1"/>
            </p:cNvSpPr>
            <p:nvPr/>
          </p:nvSpPr>
          <p:spPr bwMode="auto">
            <a:xfrm rot="2700000">
              <a:off x="3763" y="1084"/>
              <a:ext cx="3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CC00"/>
                  </a:solidFill>
                  <a:latin typeface="Arial" charset="0"/>
                </a:rPr>
                <a:t>30</a:t>
              </a:r>
            </a:p>
          </p:txBody>
        </p:sp>
      </p:grpSp>
      <p:grpSp>
        <p:nvGrpSpPr>
          <p:cNvPr id="6" name="Group 155"/>
          <p:cNvGrpSpPr>
            <a:grpSpLocks/>
          </p:cNvGrpSpPr>
          <p:nvPr/>
        </p:nvGrpSpPr>
        <p:grpSpPr bwMode="auto">
          <a:xfrm>
            <a:off x="3843338" y="1055688"/>
            <a:ext cx="1374775" cy="939800"/>
            <a:chOff x="2421" y="665"/>
            <a:chExt cx="866" cy="592"/>
          </a:xfrm>
        </p:grpSpPr>
        <p:grpSp>
          <p:nvGrpSpPr>
            <p:cNvPr id="7" name="Group 151"/>
            <p:cNvGrpSpPr>
              <a:grpSpLocks/>
            </p:cNvGrpSpPr>
            <p:nvPr/>
          </p:nvGrpSpPr>
          <p:grpSpPr bwMode="auto">
            <a:xfrm>
              <a:off x="2421" y="869"/>
              <a:ext cx="866" cy="388"/>
              <a:chOff x="2421" y="869"/>
              <a:chExt cx="866" cy="388"/>
            </a:xfrm>
          </p:grpSpPr>
          <p:sp>
            <p:nvSpPr>
              <p:cNvPr id="90140" name="Line 115"/>
              <p:cNvSpPr>
                <a:spLocks noChangeShapeType="1"/>
              </p:cNvSpPr>
              <p:nvPr/>
            </p:nvSpPr>
            <p:spPr bwMode="auto">
              <a:xfrm rot="5400000">
                <a:off x="3079" y="1064"/>
                <a:ext cx="38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41" name="Line 116"/>
              <p:cNvSpPr>
                <a:spLocks noChangeShapeType="1"/>
              </p:cNvSpPr>
              <p:nvPr/>
            </p:nvSpPr>
            <p:spPr bwMode="auto">
              <a:xfrm rot="5400000">
                <a:off x="2249" y="1062"/>
                <a:ext cx="38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42" name="Line 117"/>
              <p:cNvSpPr>
                <a:spLocks noChangeShapeType="1"/>
              </p:cNvSpPr>
              <p:nvPr/>
            </p:nvSpPr>
            <p:spPr bwMode="auto">
              <a:xfrm rot="5400000">
                <a:off x="2854" y="483"/>
                <a:ext cx="0" cy="86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arrow" w="sm" len="lg"/>
                <a:tailEnd type="arrow" w="sm" len="lg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0139" name="Text Box 118"/>
            <p:cNvSpPr txBox="1">
              <a:spLocks noChangeArrowheads="1"/>
            </p:cNvSpPr>
            <p:nvPr/>
          </p:nvSpPr>
          <p:spPr bwMode="auto">
            <a:xfrm>
              <a:off x="2713" y="665"/>
              <a:ext cx="3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CC00"/>
                  </a:solidFill>
                  <a:latin typeface="Arial" charset="0"/>
                </a:rPr>
                <a:t>30</a:t>
              </a:r>
            </a:p>
          </p:txBody>
        </p:sp>
      </p:grpSp>
      <p:grpSp>
        <p:nvGrpSpPr>
          <p:cNvPr id="8" name="Group 152"/>
          <p:cNvGrpSpPr>
            <a:grpSpLocks/>
          </p:cNvGrpSpPr>
          <p:nvPr/>
        </p:nvGrpSpPr>
        <p:grpSpPr bwMode="auto">
          <a:xfrm>
            <a:off x="2324100" y="1474788"/>
            <a:ext cx="1374775" cy="1541462"/>
            <a:chOff x="1464" y="929"/>
            <a:chExt cx="866" cy="971"/>
          </a:xfrm>
        </p:grpSpPr>
        <p:sp>
          <p:nvSpPr>
            <p:cNvPr id="90134" name="Line 120"/>
            <p:cNvSpPr>
              <a:spLocks noChangeShapeType="1"/>
            </p:cNvSpPr>
            <p:nvPr/>
          </p:nvSpPr>
          <p:spPr bwMode="auto">
            <a:xfrm rot="-8100000">
              <a:off x="1505" y="1707"/>
              <a:ext cx="3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35" name="Line 121"/>
            <p:cNvSpPr>
              <a:spLocks noChangeShapeType="1"/>
            </p:cNvSpPr>
            <p:nvPr/>
          </p:nvSpPr>
          <p:spPr bwMode="auto">
            <a:xfrm rot="-8100000">
              <a:off x="2093" y="1122"/>
              <a:ext cx="3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36" name="Line 122"/>
            <p:cNvSpPr>
              <a:spLocks noChangeShapeType="1"/>
            </p:cNvSpPr>
            <p:nvPr/>
          </p:nvSpPr>
          <p:spPr bwMode="auto">
            <a:xfrm rot="-8100000">
              <a:off x="1897" y="883"/>
              <a:ext cx="0" cy="86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37" name="Text Box 124"/>
            <p:cNvSpPr txBox="1">
              <a:spLocks noChangeArrowheads="1"/>
            </p:cNvSpPr>
            <p:nvPr/>
          </p:nvSpPr>
          <p:spPr bwMode="auto">
            <a:xfrm rot="-2700000">
              <a:off x="1640" y="1087"/>
              <a:ext cx="3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CC00"/>
                  </a:solidFill>
                  <a:latin typeface="Arial" charset="0"/>
                </a:rPr>
                <a:t>30</a:t>
              </a:r>
            </a:p>
          </p:txBody>
        </p:sp>
      </p:grpSp>
      <p:sp>
        <p:nvSpPr>
          <p:cNvPr id="71806" name="AutoShape 126"/>
          <p:cNvSpPr>
            <a:spLocks noChangeArrowheads="1"/>
          </p:cNvSpPr>
          <p:nvPr/>
        </p:nvSpPr>
        <p:spPr bwMode="auto">
          <a:xfrm>
            <a:off x="7137400" y="2768600"/>
            <a:ext cx="647700" cy="1600200"/>
          </a:xfrm>
          <a:prstGeom prst="leftArrow">
            <a:avLst>
              <a:gd name="adj1" fmla="val 50000"/>
              <a:gd name="adj2" fmla="val 60296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9" name="Group 153"/>
          <p:cNvGrpSpPr>
            <a:grpSpLocks/>
          </p:cNvGrpSpPr>
          <p:nvPr/>
        </p:nvGrpSpPr>
        <p:grpSpPr bwMode="auto">
          <a:xfrm>
            <a:off x="1944688" y="2924175"/>
            <a:ext cx="938212" cy="1395413"/>
            <a:chOff x="1225" y="1842"/>
            <a:chExt cx="591" cy="879"/>
          </a:xfrm>
        </p:grpSpPr>
        <p:sp>
          <p:nvSpPr>
            <p:cNvPr id="90130" name="Line 127"/>
            <p:cNvSpPr>
              <a:spLocks noChangeShapeType="1"/>
            </p:cNvSpPr>
            <p:nvPr/>
          </p:nvSpPr>
          <p:spPr bwMode="auto">
            <a:xfrm>
              <a:off x="1430" y="1865"/>
              <a:ext cx="3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31" name="Line 128"/>
            <p:cNvSpPr>
              <a:spLocks noChangeShapeType="1"/>
            </p:cNvSpPr>
            <p:nvPr/>
          </p:nvSpPr>
          <p:spPr bwMode="auto">
            <a:xfrm>
              <a:off x="1423" y="2701"/>
              <a:ext cx="3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32" name="Line 129"/>
            <p:cNvSpPr>
              <a:spLocks noChangeShapeType="1"/>
            </p:cNvSpPr>
            <p:nvPr/>
          </p:nvSpPr>
          <p:spPr bwMode="auto">
            <a:xfrm>
              <a:off x="1479" y="1842"/>
              <a:ext cx="0" cy="87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33" name="Text Box 130"/>
            <p:cNvSpPr txBox="1">
              <a:spLocks noChangeArrowheads="1"/>
            </p:cNvSpPr>
            <p:nvPr/>
          </p:nvSpPr>
          <p:spPr bwMode="auto">
            <a:xfrm rot="-5400000">
              <a:off x="1204" y="2134"/>
              <a:ext cx="3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  <a:latin typeface="Arial" charset="0"/>
                </a:rPr>
                <a:t>30</a:t>
              </a:r>
            </a:p>
          </p:txBody>
        </p:sp>
      </p:grpSp>
      <p:grpSp>
        <p:nvGrpSpPr>
          <p:cNvPr id="10" name="Group 154"/>
          <p:cNvGrpSpPr>
            <a:grpSpLocks/>
          </p:cNvGrpSpPr>
          <p:nvPr/>
        </p:nvGrpSpPr>
        <p:grpSpPr bwMode="auto">
          <a:xfrm>
            <a:off x="2373313" y="4483100"/>
            <a:ext cx="1541462" cy="1374775"/>
            <a:chOff x="1495" y="2824"/>
            <a:chExt cx="971" cy="866"/>
          </a:xfrm>
        </p:grpSpPr>
        <p:sp>
          <p:nvSpPr>
            <p:cNvPr id="90126" name="Line 131"/>
            <p:cNvSpPr>
              <a:spLocks noChangeShapeType="1"/>
            </p:cNvSpPr>
            <p:nvPr/>
          </p:nvSpPr>
          <p:spPr bwMode="auto">
            <a:xfrm rot="-2700000">
              <a:off x="1495" y="2866"/>
              <a:ext cx="3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27" name="Line 132"/>
            <p:cNvSpPr>
              <a:spLocks noChangeShapeType="1"/>
            </p:cNvSpPr>
            <p:nvPr/>
          </p:nvSpPr>
          <p:spPr bwMode="auto">
            <a:xfrm rot="-2700000">
              <a:off x="2080" y="3454"/>
              <a:ext cx="3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28" name="Line 133"/>
            <p:cNvSpPr>
              <a:spLocks noChangeShapeType="1"/>
            </p:cNvSpPr>
            <p:nvPr/>
          </p:nvSpPr>
          <p:spPr bwMode="auto">
            <a:xfrm rot="-2700000">
              <a:off x="1884" y="2824"/>
              <a:ext cx="0" cy="86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29" name="Text Box 135"/>
            <p:cNvSpPr txBox="1">
              <a:spLocks noChangeArrowheads="1"/>
            </p:cNvSpPr>
            <p:nvPr/>
          </p:nvSpPr>
          <p:spPr bwMode="auto">
            <a:xfrm rot="2700000">
              <a:off x="1795" y="3043"/>
              <a:ext cx="3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CC00"/>
                  </a:solidFill>
                  <a:latin typeface="Arial" charset="0"/>
                </a:rPr>
                <a:t>30</a:t>
              </a:r>
            </a:p>
          </p:txBody>
        </p:sp>
      </p:grpSp>
      <p:sp>
        <p:nvSpPr>
          <p:cNvPr id="71825" name="AutoShape 145"/>
          <p:cNvSpPr>
            <a:spLocks noChangeArrowheads="1"/>
          </p:cNvSpPr>
          <p:nvPr/>
        </p:nvSpPr>
        <p:spPr bwMode="auto">
          <a:xfrm rot="5400000">
            <a:off x="4178300" y="5518150"/>
            <a:ext cx="647700" cy="1600200"/>
          </a:xfrm>
          <a:prstGeom prst="leftArrow">
            <a:avLst>
              <a:gd name="adj1" fmla="val 50000"/>
              <a:gd name="adj2" fmla="val 60296"/>
            </a:avLst>
          </a:prstGeom>
          <a:solidFill>
            <a:srgbClr val="00CC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0125" name="Text Box 146"/>
          <p:cNvSpPr txBox="1">
            <a:spLocks noChangeArrowheads="1"/>
          </p:cNvSpPr>
          <p:nvPr/>
        </p:nvSpPr>
        <p:spPr bwMode="auto">
          <a:xfrm>
            <a:off x="39688" y="336550"/>
            <a:ext cx="81454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Arial" charset="0"/>
                <a:cs typeface="Arial" charset="0"/>
              </a:rPr>
              <a:t>EXAMPLE : </a:t>
            </a:r>
            <a:r>
              <a:rPr lang="en-US" sz="2400">
                <a:solidFill>
                  <a:schemeClr val="accent2"/>
                </a:solidFill>
                <a:latin typeface="Arial" charset="0"/>
                <a:cs typeface="Arial" charset="0"/>
              </a:rPr>
              <a:t>Dimension of </a:t>
            </a:r>
            <a:r>
              <a:rPr lang="en-US" sz="2400" b="1" i="1">
                <a:solidFill>
                  <a:schemeClr val="accent2"/>
                </a:solidFill>
                <a:latin typeface="Arial" charset="0"/>
                <a:cs typeface="Arial" charset="0"/>
              </a:rPr>
              <a:t>length</a:t>
            </a:r>
            <a:r>
              <a:rPr lang="en-US" sz="2400">
                <a:solidFill>
                  <a:schemeClr val="accent2"/>
                </a:solidFill>
                <a:latin typeface="Arial" charset="0"/>
                <a:cs typeface="Arial" charset="0"/>
              </a:rPr>
              <a:t> using </a:t>
            </a:r>
            <a:r>
              <a:rPr lang="en-US" sz="2400" b="1" i="1">
                <a:solidFill>
                  <a:schemeClr val="accent2"/>
                </a:solidFill>
                <a:latin typeface="Arial" charset="0"/>
                <a:cs typeface="Arial" charset="0"/>
              </a:rPr>
              <a:t>aligned</a:t>
            </a:r>
            <a:r>
              <a:rPr lang="en-US" sz="2400">
                <a:solidFill>
                  <a:schemeClr val="accent2"/>
                </a:solidFill>
                <a:latin typeface="Arial" charset="0"/>
                <a:cs typeface="Arial" charset="0"/>
              </a:rPr>
              <a:t> method.</a:t>
            </a:r>
          </a:p>
        </p:txBody>
      </p:sp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EC64-B2A3-4040-92A2-923F4E37081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1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718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8" dur="500"/>
                                        <p:tgtEl>
                                          <p:spTgt spid="71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0" grpId="0" animBg="1"/>
      <p:bldP spid="71806" grpId="0" animBg="1"/>
      <p:bldP spid="71825" grpId="0" animBg="1"/>
      <p:bldP spid="71825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AutoShape 4"/>
          <p:cNvSpPr>
            <a:spLocks noChangeArrowheads="1"/>
          </p:cNvSpPr>
          <p:nvPr/>
        </p:nvSpPr>
        <p:spPr bwMode="auto">
          <a:xfrm>
            <a:off x="2946400" y="2032000"/>
            <a:ext cx="3200400" cy="3201988"/>
          </a:xfrm>
          <a:prstGeom prst="octagon">
            <a:avLst>
              <a:gd name="adj" fmla="val 29287"/>
            </a:avLst>
          </a:prstGeom>
          <a:solidFill>
            <a:srgbClr val="33CC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3843338" y="1258888"/>
            <a:ext cx="1384300" cy="736600"/>
            <a:chOff x="2421" y="793"/>
            <a:chExt cx="872" cy="464"/>
          </a:xfrm>
        </p:grpSpPr>
        <p:sp>
          <p:nvSpPr>
            <p:cNvPr id="91177" name="Line 22"/>
            <p:cNvSpPr>
              <a:spLocks noChangeShapeType="1"/>
            </p:cNvSpPr>
            <p:nvPr/>
          </p:nvSpPr>
          <p:spPr bwMode="auto">
            <a:xfrm rot="5400000">
              <a:off x="3079" y="1064"/>
              <a:ext cx="3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78" name="Line 23"/>
            <p:cNvSpPr>
              <a:spLocks noChangeShapeType="1"/>
            </p:cNvSpPr>
            <p:nvPr/>
          </p:nvSpPr>
          <p:spPr bwMode="auto">
            <a:xfrm rot="5400000">
              <a:off x="2249" y="1062"/>
              <a:ext cx="3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79" name="Line 24"/>
            <p:cNvSpPr>
              <a:spLocks noChangeShapeType="1"/>
            </p:cNvSpPr>
            <p:nvPr/>
          </p:nvSpPr>
          <p:spPr bwMode="auto">
            <a:xfrm rot="5400000">
              <a:off x="2857" y="480"/>
              <a:ext cx="0" cy="87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80" name="Text Box 25"/>
            <p:cNvSpPr txBox="1">
              <a:spLocks noChangeArrowheads="1"/>
            </p:cNvSpPr>
            <p:nvPr/>
          </p:nvSpPr>
          <p:spPr bwMode="auto">
            <a:xfrm>
              <a:off x="2697" y="793"/>
              <a:ext cx="330" cy="23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tIns="0" bIns="0">
              <a:spAutoFit/>
            </a:bodyPr>
            <a:lstStyle/>
            <a:p>
              <a:r>
                <a:rPr lang="en-US" sz="2400">
                  <a:solidFill>
                    <a:srgbClr val="00CC00"/>
                  </a:solidFill>
                  <a:latin typeface="Arial" charset="0"/>
                </a:rPr>
                <a:t>30</a:t>
              </a:r>
            </a:p>
          </p:txBody>
        </p:sp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3852863" y="5289550"/>
            <a:ext cx="1374775" cy="690563"/>
            <a:chOff x="2427" y="3332"/>
            <a:chExt cx="866" cy="435"/>
          </a:xfrm>
        </p:grpSpPr>
        <p:sp>
          <p:nvSpPr>
            <p:cNvPr id="91173" name="Line 9"/>
            <p:cNvSpPr>
              <a:spLocks noChangeShapeType="1"/>
            </p:cNvSpPr>
            <p:nvPr/>
          </p:nvSpPr>
          <p:spPr bwMode="auto">
            <a:xfrm rot="5400000">
              <a:off x="3084" y="3527"/>
              <a:ext cx="3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74" name="Line 10"/>
            <p:cNvSpPr>
              <a:spLocks noChangeShapeType="1"/>
            </p:cNvSpPr>
            <p:nvPr/>
          </p:nvSpPr>
          <p:spPr bwMode="auto">
            <a:xfrm rot="5400000">
              <a:off x="2255" y="3525"/>
              <a:ext cx="3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75" name="Line 11"/>
            <p:cNvSpPr>
              <a:spLocks noChangeShapeType="1"/>
            </p:cNvSpPr>
            <p:nvPr/>
          </p:nvSpPr>
          <p:spPr bwMode="auto">
            <a:xfrm rot="5400000">
              <a:off x="2860" y="3230"/>
              <a:ext cx="0" cy="86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44"/>
            <p:cNvSpPr txBox="1">
              <a:spLocks noChangeArrowheads="1"/>
            </p:cNvSpPr>
            <p:nvPr/>
          </p:nvSpPr>
          <p:spPr bwMode="auto">
            <a:xfrm>
              <a:off x="2705" y="3537"/>
              <a:ext cx="330" cy="23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tIns="0" bIns="0">
              <a:spAutoFit/>
            </a:bodyPr>
            <a:lstStyle/>
            <a:p>
              <a:r>
                <a:rPr lang="en-US" sz="2400">
                  <a:solidFill>
                    <a:srgbClr val="00CC00"/>
                  </a:solidFill>
                  <a:latin typeface="Arial" charset="0"/>
                </a:rPr>
                <a:t>30</a:t>
              </a:r>
            </a:p>
          </p:txBody>
        </p:sp>
      </p:grpSp>
      <p:sp>
        <p:nvSpPr>
          <p:cNvPr id="91176" name="AutoShape 40"/>
          <p:cNvSpPr>
            <a:spLocks noChangeArrowheads="1"/>
          </p:cNvSpPr>
          <p:nvPr/>
        </p:nvSpPr>
        <p:spPr bwMode="auto">
          <a:xfrm rot="5400000">
            <a:off x="4178300" y="5518150"/>
            <a:ext cx="647700" cy="1600200"/>
          </a:xfrm>
          <a:prstGeom prst="leftArrow">
            <a:avLst>
              <a:gd name="adj1" fmla="val 50000"/>
              <a:gd name="adj2" fmla="val 60296"/>
            </a:avLst>
          </a:prstGeom>
          <a:solidFill>
            <a:srgbClr val="00CC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5402263" y="4252913"/>
            <a:ext cx="1374775" cy="1541462"/>
            <a:chOff x="3403" y="2679"/>
            <a:chExt cx="866" cy="971"/>
          </a:xfrm>
        </p:grpSpPr>
        <p:sp>
          <p:nvSpPr>
            <p:cNvPr id="91169" name="Line 13"/>
            <p:cNvSpPr>
              <a:spLocks noChangeShapeType="1"/>
            </p:cNvSpPr>
            <p:nvPr/>
          </p:nvSpPr>
          <p:spPr bwMode="auto">
            <a:xfrm rot="2700000">
              <a:off x="3841" y="2872"/>
              <a:ext cx="3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70" name="Line 14"/>
            <p:cNvSpPr>
              <a:spLocks noChangeShapeType="1"/>
            </p:cNvSpPr>
            <p:nvPr/>
          </p:nvSpPr>
          <p:spPr bwMode="auto">
            <a:xfrm rot="2700000">
              <a:off x="3255" y="3457"/>
              <a:ext cx="3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71" name="Line 15"/>
            <p:cNvSpPr>
              <a:spLocks noChangeShapeType="1"/>
            </p:cNvSpPr>
            <p:nvPr/>
          </p:nvSpPr>
          <p:spPr bwMode="auto">
            <a:xfrm rot="2700000">
              <a:off x="3836" y="2830"/>
              <a:ext cx="0" cy="86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72" name="Text Box 45"/>
            <p:cNvSpPr txBox="1">
              <a:spLocks noChangeArrowheads="1"/>
            </p:cNvSpPr>
            <p:nvPr/>
          </p:nvSpPr>
          <p:spPr bwMode="auto">
            <a:xfrm>
              <a:off x="3681" y="3121"/>
              <a:ext cx="330" cy="23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tIns="0" bIns="0">
              <a:spAutoFit/>
            </a:bodyPr>
            <a:lstStyle/>
            <a:p>
              <a:r>
                <a:rPr lang="en-US" sz="2400">
                  <a:solidFill>
                    <a:srgbClr val="00CC00"/>
                  </a:solidFill>
                  <a:latin typeface="Arial" charset="0"/>
                </a:rPr>
                <a:t>30</a:t>
              </a:r>
            </a:p>
          </p:txBody>
        </p:sp>
      </p:grpSp>
      <p:grpSp>
        <p:nvGrpSpPr>
          <p:cNvPr id="5" name="Group 54"/>
          <p:cNvGrpSpPr>
            <a:grpSpLocks/>
          </p:cNvGrpSpPr>
          <p:nvPr/>
        </p:nvGrpSpPr>
        <p:grpSpPr bwMode="auto">
          <a:xfrm>
            <a:off x="6221413" y="2936875"/>
            <a:ext cx="793750" cy="1385888"/>
            <a:chOff x="3919" y="1850"/>
            <a:chExt cx="500" cy="873"/>
          </a:xfrm>
        </p:grpSpPr>
        <p:sp>
          <p:nvSpPr>
            <p:cNvPr id="91165" name="Line 5"/>
            <p:cNvSpPr>
              <a:spLocks noChangeShapeType="1"/>
            </p:cNvSpPr>
            <p:nvPr/>
          </p:nvSpPr>
          <p:spPr bwMode="auto">
            <a:xfrm>
              <a:off x="3926" y="1873"/>
              <a:ext cx="3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66" name="Line 6"/>
            <p:cNvSpPr>
              <a:spLocks noChangeShapeType="1"/>
            </p:cNvSpPr>
            <p:nvPr/>
          </p:nvSpPr>
          <p:spPr bwMode="auto">
            <a:xfrm>
              <a:off x="3919" y="2709"/>
              <a:ext cx="3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67" name="Line 7"/>
            <p:cNvSpPr>
              <a:spLocks noChangeShapeType="1"/>
            </p:cNvSpPr>
            <p:nvPr/>
          </p:nvSpPr>
          <p:spPr bwMode="auto">
            <a:xfrm>
              <a:off x="4255" y="1850"/>
              <a:ext cx="0" cy="87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68" name="Text Box 46"/>
            <p:cNvSpPr txBox="1">
              <a:spLocks noChangeArrowheads="1"/>
            </p:cNvSpPr>
            <p:nvPr/>
          </p:nvSpPr>
          <p:spPr bwMode="auto">
            <a:xfrm>
              <a:off x="4089" y="2169"/>
              <a:ext cx="330" cy="23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tIns="0" bIns="0">
              <a:spAutoFit/>
            </a:bodyPr>
            <a:lstStyle/>
            <a:p>
              <a:r>
                <a:rPr lang="en-US" sz="2400">
                  <a:solidFill>
                    <a:srgbClr val="00CC00"/>
                  </a:solidFill>
                  <a:latin typeface="Arial" charset="0"/>
                </a:rPr>
                <a:t>30</a:t>
              </a:r>
            </a:p>
          </p:txBody>
        </p:sp>
      </p:grpSp>
      <p:grpSp>
        <p:nvGrpSpPr>
          <p:cNvPr id="6" name="Group 58"/>
          <p:cNvGrpSpPr>
            <a:grpSpLocks/>
          </p:cNvGrpSpPr>
          <p:nvPr/>
        </p:nvGrpSpPr>
        <p:grpSpPr bwMode="auto">
          <a:xfrm>
            <a:off x="5173663" y="1406525"/>
            <a:ext cx="1541462" cy="1374775"/>
            <a:chOff x="3259" y="886"/>
            <a:chExt cx="971" cy="866"/>
          </a:xfrm>
        </p:grpSpPr>
        <p:sp>
          <p:nvSpPr>
            <p:cNvPr id="91161" name="Line 17"/>
            <p:cNvSpPr>
              <a:spLocks noChangeShapeType="1"/>
            </p:cNvSpPr>
            <p:nvPr/>
          </p:nvSpPr>
          <p:spPr bwMode="auto">
            <a:xfrm rot="-2700000">
              <a:off x="3259" y="1120"/>
              <a:ext cx="3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62" name="Line 18"/>
            <p:cNvSpPr>
              <a:spLocks noChangeShapeType="1"/>
            </p:cNvSpPr>
            <p:nvPr/>
          </p:nvSpPr>
          <p:spPr bwMode="auto">
            <a:xfrm rot="-2700000">
              <a:off x="3844" y="1708"/>
              <a:ext cx="3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63" name="Line 19"/>
            <p:cNvSpPr>
              <a:spLocks noChangeShapeType="1"/>
            </p:cNvSpPr>
            <p:nvPr/>
          </p:nvSpPr>
          <p:spPr bwMode="auto">
            <a:xfrm rot="-2700000">
              <a:off x="3843" y="886"/>
              <a:ext cx="0" cy="86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64" name="Text Box 47"/>
            <p:cNvSpPr txBox="1">
              <a:spLocks noChangeArrowheads="1"/>
            </p:cNvSpPr>
            <p:nvPr/>
          </p:nvSpPr>
          <p:spPr bwMode="auto">
            <a:xfrm>
              <a:off x="3713" y="1209"/>
              <a:ext cx="330" cy="23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tIns="0" bIns="0">
              <a:spAutoFit/>
            </a:bodyPr>
            <a:lstStyle/>
            <a:p>
              <a:r>
                <a:rPr lang="en-US" sz="2400">
                  <a:solidFill>
                    <a:srgbClr val="00CC00"/>
                  </a:solidFill>
                  <a:latin typeface="Arial" charset="0"/>
                </a:rPr>
                <a:t>30</a:t>
              </a:r>
            </a:p>
          </p:txBody>
        </p:sp>
      </p:grpSp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2324100" y="1474788"/>
            <a:ext cx="1374775" cy="1541462"/>
            <a:chOff x="1464" y="929"/>
            <a:chExt cx="866" cy="971"/>
          </a:xfrm>
        </p:grpSpPr>
        <p:sp>
          <p:nvSpPr>
            <p:cNvPr id="91157" name="Line 26"/>
            <p:cNvSpPr>
              <a:spLocks noChangeShapeType="1"/>
            </p:cNvSpPr>
            <p:nvPr/>
          </p:nvSpPr>
          <p:spPr bwMode="auto">
            <a:xfrm rot="-8100000">
              <a:off x="1505" y="1707"/>
              <a:ext cx="3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58" name="Line 27"/>
            <p:cNvSpPr>
              <a:spLocks noChangeShapeType="1"/>
            </p:cNvSpPr>
            <p:nvPr/>
          </p:nvSpPr>
          <p:spPr bwMode="auto">
            <a:xfrm rot="-8100000">
              <a:off x="2093" y="1122"/>
              <a:ext cx="3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59" name="Line 28"/>
            <p:cNvSpPr>
              <a:spLocks noChangeShapeType="1"/>
            </p:cNvSpPr>
            <p:nvPr/>
          </p:nvSpPr>
          <p:spPr bwMode="auto">
            <a:xfrm rot="-8100000">
              <a:off x="1897" y="883"/>
              <a:ext cx="0" cy="86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60" name="Text Box 48"/>
            <p:cNvSpPr txBox="1">
              <a:spLocks noChangeArrowheads="1"/>
            </p:cNvSpPr>
            <p:nvPr/>
          </p:nvSpPr>
          <p:spPr bwMode="auto">
            <a:xfrm>
              <a:off x="1737" y="1185"/>
              <a:ext cx="330" cy="23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tIns="0" bIns="0">
              <a:spAutoFit/>
            </a:bodyPr>
            <a:lstStyle/>
            <a:p>
              <a:r>
                <a:rPr lang="en-US" sz="2400">
                  <a:solidFill>
                    <a:srgbClr val="00CC00"/>
                  </a:solidFill>
                  <a:latin typeface="Arial" charset="0"/>
                </a:rPr>
                <a:t>30</a:t>
              </a:r>
            </a:p>
          </p:txBody>
        </p:sp>
      </p:grpSp>
      <p:grpSp>
        <p:nvGrpSpPr>
          <p:cNvPr id="8" name="Group 55"/>
          <p:cNvGrpSpPr>
            <a:grpSpLocks/>
          </p:cNvGrpSpPr>
          <p:nvPr/>
        </p:nvGrpSpPr>
        <p:grpSpPr bwMode="auto">
          <a:xfrm>
            <a:off x="2071688" y="2924175"/>
            <a:ext cx="811212" cy="1395413"/>
            <a:chOff x="1305" y="1842"/>
            <a:chExt cx="511" cy="879"/>
          </a:xfrm>
        </p:grpSpPr>
        <p:sp>
          <p:nvSpPr>
            <p:cNvPr id="91153" name="Line 31"/>
            <p:cNvSpPr>
              <a:spLocks noChangeShapeType="1"/>
            </p:cNvSpPr>
            <p:nvPr/>
          </p:nvSpPr>
          <p:spPr bwMode="auto">
            <a:xfrm>
              <a:off x="1430" y="1865"/>
              <a:ext cx="3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54" name="Line 32"/>
            <p:cNvSpPr>
              <a:spLocks noChangeShapeType="1"/>
            </p:cNvSpPr>
            <p:nvPr/>
          </p:nvSpPr>
          <p:spPr bwMode="auto">
            <a:xfrm>
              <a:off x="1423" y="2701"/>
              <a:ext cx="3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55" name="Line 33"/>
            <p:cNvSpPr>
              <a:spLocks noChangeShapeType="1"/>
            </p:cNvSpPr>
            <p:nvPr/>
          </p:nvSpPr>
          <p:spPr bwMode="auto">
            <a:xfrm>
              <a:off x="1479" y="1842"/>
              <a:ext cx="0" cy="87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56" name="Text Box 49"/>
            <p:cNvSpPr txBox="1">
              <a:spLocks noChangeArrowheads="1"/>
            </p:cNvSpPr>
            <p:nvPr/>
          </p:nvSpPr>
          <p:spPr bwMode="auto">
            <a:xfrm>
              <a:off x="1305" y="2161"/>
              <a:ext cx="330" cy="23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tIns="0" bIns="0">
              <a:spAutoFit/>
            </a:bodyPr>
            <a:lstStyle/>
            <a:p>
              <a:r>
                <a:rPr lang="en-US" sz="2400">
                  <a:solidFill>
                    <a:srgbClr val="00CC00"/>
                  </a:solidFill>
                  <a:latin typeface="Arial" charset="0"/>
                </a:rPr>
                <a:t>30</a:t>
              </a:r>
            </a:p>
          </p:txBody>
        </p:sp>
      </p:grpSp>
      <p:grpSp>
        <p:nvGrpSpPr>
          <p:cNvPr id="9" name="Group 56"/>
          <p:cNvGrpSpPr>
            <a:grpSpLocks/>
          </p:cNvGrpSpPr>
          <p:nvPr/>
        </p:nvGrpSpPr>
        <p:grpSpPr bwMode="auto">
          <a:xfrm>
            <a:off x="2373313" y="4483100"/>
            <a:ext cx="1541462" cy="1374775"/>
            <a:chOff x="1495" y="2824"/>
            <a:chExt cx="971" cy="866"/>
          </a:xfrm>
        </p:grpSpPr>
        <p:sp>
          <p:nvSpPr>
            <p:cNvPr id="91149" name="Line 35"/>
            <p:cNvSpPr>
              <a:spLocks noChangeShapeType="1"/>
            </p:cNvSpPr>
            <p:nvPr/>
          </p:nvSpPr>
          <p:spPr bwMode="auto">
            <a:xfrm rot="-2700000">
              <a:off x="1495" y="2866"/>
              <a:ext cx="3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50" name="Line 36"/>
            <p:cNvSpPr>
              <a:spLocks noChangeShapeType="1"/>
            </p:cNvSpPr>
            <p:nvPr/>
          </p:nvSpPr>
          <p:spPr bwMode="auto">
            <a:xfrm rot="-2700000">
              <a:off x="2080" y="3454"/>
              <a:ext cx="3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51" name="Line 37"/>
            <p:cNvSpPr>
              <a:spLocks noChangeShapeType="1"/>
            </p:cNvSpPr>
            <p:nvPr/>
          </p:nvSpPr>
          <p:spPr bwMode="auto">
            <a:xfrm rot="-2700000">
              <a:off x="1884" y="2824"/>
              <a:ext cx="0" cy="86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52" name="Text Box 50"/>
            <p:cNvSpPr txBox="1">
              <a:spLocks noChangeArrowheads="1"/>
            </p:cNvSpPr>
            <p:nvPr/>
          </p:nvSpPr>
          <p:spPr bwMode="auto">
            <a:xfrm>
              <a:off x="1737" y="3145"/>
              <a:ext cx="330" cy="23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tIns="0" bIns="0">
              <a:spAutoFit/>
            </a:bodyPr>
            <a:lstStyle/>
            <a:p>
              <a:r>
                <a:rPr lang="en-US" sz="2400">
                  <a:solidFill>
                    <a:srgbClr val="00CC00"/>
                  </a:solidFill>
                  <a:latin typeface="Arial" charset="0"/>
                </a:rPr>
                <a:t>30</a:t>
              </a:r>
            </a:p>
          </p:txBody>
        </p:sp>
      </p:grpSp>
      <p:sp>
        <p:nvSpPr>
          <p:cNvPr id="91148" name="Text Box 52"/>
          <p:cNvSpPr txBox="1">
            <a:spLocks noChangeArrowheads="1"/>
          </p:cNvSpPr>
          <p:nvPr/>
        </p:nvSpPr>
        <p:spPr bwMode="auto">
          <a:xfrm>
            <a:off x="39688" y="336550"/>
            <a:ext cx="88852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accent2"/>
                </a:solidFill>
                <a:latin typeface="Arial" charset="0"/>
                <a:cs typeface="Arial" charset="0"/>
              </a:rPr>
              <a:t>EXAMPLE : </a:t>
            </a:r>
            <a:r>
              <a:rPr lang="en-US" sz="2000">
                <a:solidFill>
                  <a:schemeClr val="accent2"/>
                </a:solidFill>
                <a:latin typeface="Arial" charset="0"/>
                <a:cs typeface="Arial" charset="0"/>
              </a:rPr>
              <a:t>Dimension of </a:t>
            </a:r>
            <a:r>
              <a:rPr lang="en-US" sz="2000" b="1" i="1">
                <a:solidFill>
                  <a:schemeClr val="accent2"/>
                </a:solidFill>
                <a:latin typeface="Arial" charset="0"/>
                <a:cs typeface="Arial" charset="0"/>
              </a:rPr>
              <a:t>length</a:t>
            </a:r>
            <a:r>
              <a:rPr lang="en-US" sz="2000">
                <a:solidFill>
                  <a:schemeClr val="accent2"/>
                </a:solidFill>
                <a:latin typeface="Arial" charset="0"/>
                <a:cs typeface="Arial" charset="0"/>
              </a:rPr>
              <a:t> using </a:t>
            </a:r>
            <a:r>
              <a:rPr lang="en-US" sz="2000" b="1" i="1">
                <a:solidFill>
                  <a:schemeClr val="accent2"/>
                </a:solidFill>
                <a:latin typeface="Arial" charset="0"/>
                <a:cs typeface="Arial" charset="0"/>
              </a:rPr>
              <a:t>unidirectional</a:t>
            </a:r>
            <a:r>
              <a:rPr lang="en-US" sz="2000">
                <a:solidFill>
                  <a:schemeClr val="accent2"/>
                </a:solidFill>
                <a:latin typeface="Arial" charset="0"/>
                <a:cs typeface="Arial" charset="0"/>
              </a:rPr>
              <a:t> method.</a:t>
            </a:r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EC64-B2A3-4040-92A2-923F4E37081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1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 animBg="1"/>
      <p:bldP spid="9117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5" name="Line 5"/>
          <p:cNvSpPr>
            <a:spLocks noChangeShapeType="1"/>
          </p:cNvSpPr>
          <p:nvPr/>
        </p:nvSpPr>
        <p:spPr bwMode="auto">
          <a:xfrm>
            <a:off x="3722688" y="1638300"/>
            <a:ext cx="466725" cy="11398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46" name="Line 6"/>
          <p:cNvSpPr>
            <a:spLocks noChangeShapeType="1"/>
          </p:cNvSpPr>
          <p:nvPr/>
        </p:nvSpPr>
        <p:spPr bwMode="auto">
          <a:xfrm flipH="1">
            <a:off x="4903788" y="1638300"/>
            <a:ext cx="460375" cy="1117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47" name="Line 7"/>
          <p:cNvSpPr>
            <a:spLocks noChangeShapeType="1"/>
          </p:cNvSpPr>
          <p:nvPr/>
        </p:nvSpPr>
        <p:spPr bwMode="auto">
          <a:xfrm flipH="1" flipV="1">
            <a:off x="5435600" y="4014788"/>
            <a:ext cx="1101725" cy="4635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48" name="Line 8"/>
          <p:cNvSpPr>
            <a:spLocks noChangeShapeType="1"/>
          </p:cNvSpPr>
          <p:nvPr/>
        </p:nvSpPr>
        <p:spPr bwMode="auto">
          <a:xfrm flipV="1">
            <a:off x="5395913" y="2811463"/>
            <a:ext cx="1131887" cy="4667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50" name="Arc 10"/>
          <p:cNvSpPr>
            <a:spLocks/>
          </p:cNvSpPr>
          <p:nvPr/>
        </p:nvSpPr>
        <p:spPr bwMode="auto">
          <a:xfrm rot="2700000">
            <a:off x="4929187" y="2673351"/>
            <a:ext cx="1928813" cy="1916112"/>
          </a:xfrm>
          <a:custGeom>
            <a:avLst/>
            <a:gdLst>
              <a:gd name="T0" fmla="*/ 2147483647 w 20172"/>
              <a:gd name="T1" fmla="*/ 0 h 20058"/>
              <a:gd name="T2" fmla="*/ 2147483647 w 20172"/>
              <a:gd name="T3" fmla="*/ 2147483647 h 20058"/>
              <a:gd name="T4" fmla="*/ 0 w 20172"/>
              <a:gd name="T5" fmla="*/ 2147483647 h 20058"/>
              <a:gd name="T6" fmla="*/ 0 60000 65536"/>
              <a:gd name="T7" fmla="*/ 0 60000 65536"/>
              <a:gd name="T8" fmla="*/ 0 60000 65536"/>
              <a:gd name="T9" fmla="*/ 0 w 20172"/>
              <a:gd name="T10" fmla="*/ 0 h 20058"/>
              <a:gd name="T11" fmla="*/ 20172 w 20172"/>
              <a:gd name="T12" fmla="*/ 20058 h 200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172" h="20058" fill="none" extrusionOk="0">
                <a:moveTo>
                  <a:pt x="8014" y="0"/>
                </a:moveTo>
                <a:cubicBezTo>
                  <a:pt x="13610" y="2235"/>
                  <a:pt x="18017" y="6707"/>
                  <a:pt x="20172" y="12334"/>
                </a:cubicBezTo>
              </a:path>
              <a:path w="20172" h="20058" stroke="0" extrusionOk="0">
                <a:moveTo>
                  <a:pt x="8014" y="0"/>
                </a:moveTo>
                <a:cubicBezTo>
                  <a:pt x="13610" y="2235"/>
                  <a:pt x="18017" y="6707"/>
                  <a:pt x="20172" y="12334"/>
                </a:cubicBezTo>
                <a:lnTo>
                  <a:pt x="0" y="20058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 type="arrow" w="sm" len="lg"/>
            <a:tailEnd type="arrow" w="sm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62" name="Arc 22"/>
          <p:cNvSpPr>
            <a:spLocks/>
          </p:cNvSpPr>
          <p:nvPr/>
        </p:nvSpPr>
        <p:spPr bwMode="auto">
          <a:xfrm>
            <a:off x="4533900" y="1706563"/>
            <a:ext cx="1928813" cy="1916112"/>
          </a:xfrm>
          <a:custGeom>
            <a:avLst/>
            <a:gdLst>
              <a:gd name="T0" fmla="*/ 2147483647 w 20172"/>
              <a:gd name="T1" fmla="*/ 0 h 20058"/>
              <a:gd name="T2" fmla="*/ 2147483647 w 20172"/>
              <a:gd name="T3" fmla="*/ 2147483647 h 20058"/>
              <a:gd name="T4" fmla="*/ 0 w 20172"/>
              <a:gd name="T5" fmla="*/ 2147483647 h 20058"/>
              <a:gd name="T6" fmla="*/ 0 60000 65536"/>
              <a:gd name="T7" fmla="*/ 0 60000 65536"/>
              <a:gd name="T8" fmla="*/ 0 60000 65536"/>
              <a:gd name="T9" fmla="*/ 0 w 20172"/>
              <a:gd name="T10" fmla="*/ 0 h 20058"/>
              <a:gd name="T11" fmla="*/ 20172 w 20172"/>
              <a:gd name="T12" fmla="*/ 20058 h 200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172" h="20058" fill="none" extrusionOk="0">
                <a:moveTo>
                  <a:pt x="8014" y="0"/>
                </a:moveTo>
                <a:cubicBezTo>
                  <a:pt x="13610" y="2235"/>
                  <a:pt x="18017" y="6707"/>
                  <a:pt x="20172" y="12334"/>
                </a:cubicBezTo>
              </a:path>
              <a:path w="20172" h="20058" stroke="0" extrusionOk="0">
                <a:moveTo>
                  <a:pt x="8014" y="0"/>
                </a:moveTo>
                <a:cubicBezTo>
                  <a:pt x="13610" y="2235"/>
                  <a:pt x="18017" y="6707"/>
                  <a:pt x="20172" y="12334"/>
                </a:cubicBezTo>
                <a:lnTo>
                  <a:pt x="0" y="20058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 type="arrow" w="sm" len="lg"/>
            <a:tailEnd type="arrow" w="sm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63" name="Arc 23"/>
          <p:cNvSpPr>
            <a:spLocks/>
          </p:cNvSpPr>
          <p:nvPr/>
        </p:nvSpPr>
        <p:spPr bwMode="auto">
          <a:xfrm rot="-2700000">
            <a:off x="3571875" y="1306513"/>
            <a:ext cx="1928813" cy="1916112"/>
          </a:xfrm>
          <a:custGeom>
            <a:avLst/>
            <a:gdLst>
              <a:gd name="T0" fmla="*/ 2147483647 w 20172"/>
              <a:gd name="T1" fmla="*/ 0 h 20058"/>
              <a:gd name="T2" fmla="*/ 2147483647 w 20172"/>
              <a:gd name="T3" fmla="*/ 2147483647 h 20058"/>
              <a:gd name="T4" fmla="*/ 0 w 20172"/>
              <a:gd name="T5" fmla="*/ 2147483647 h 20058"/>
              <a:gd name="T6" fmla="*/ 0 60000 65536"/>
              <a:gd name="T7" fmla="*/ 0 60000 65536"/>
              <a:gd name="T8" fmla="*/ 0 60000 65536"/>
              <a:gd name="T9" fmla="*/ 0 w 20172"/>
              <a:gd name="T10" fmla="*/ 0 h 20058"/>
              <a:gd name="T11" fmla="*/ 20172 w 20172"/>
              <a:gd name="T12" fmla="*/ 20058 h 200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172" h="20058" fill="none" extrusionOk="0">
                <a:moveTo>
                  <a:pt x="8014" y="0"/>
                </a:moveTo>
                <a:cubicBezTo>
                  <a:pt x="13610" y="2235"/>
                  <a:pt x="18017" y="6707"/>
                  <a:pt x="20172" y="12334"/>
                </a:cubicBezTo>
              </a:path>
              <a:path w="20172" h="20058" stroke="0" extrusionOk="0">
                <a:moveTo>
                  <a:pt x="8014" y="0"/>
                </a:moveTo>
                <a:cubicBezTo>
                  <a:pt x="13610" y="2235"/>
                  <a:pt x="18017" y="6707"/>
                  <a:pt x="20172" y="12334"/>
                </a:cubicBezTo>
                <a:lnTo>
                  <a:pt x="0" y="20058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 type="arrow" w="sm" len="lg"/>
            <a:tailEnd type="arrow" w="sm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64" name="Arc 24"/>
          <p:cNvSpPr>
            <a:spLocks/>
          </p:cNvSpPr>
          <p:nvPr/>
        </p:nvSpPr>
        <p:spPr bwMode="auto">
          <a:xfrm rot="-5400000">
            <a:off x="2609851" y="1706562"/>
            <a:ext cx="1928812" cy="1916113"/>
          </a:xfrm>
          <a:custGeom>
            <a:avLst/>
            <a:gdLst>
              <a:gd name="T0" fmla="*/ 2147483647 w 20172"/>
              <a:gd name="T1" fmla="*/ 0 h 20058"/>
              <a:gd name="T2" fmla="*/ 2147483647 w 20172"/>
              <a:gd name="T3" fmla="*/ 2147483647 h 20058"/>
              <a:gd name="T4" fmla="*/ 0 w 20172"/>
              <a:gd name="T5" fmla="*/ 2147483647 h 20058"/>
              <a:gd name="T6" fmla="*/ 0 60000 65536"/>
              <a:gd name="T7" fmla="*/ 0 60000 65536"/>
              <a:gd name="T8" fmla="*/ 0 60000 65536"/>
              <a:gd name="T9" fmla="*/ 0 w 20172"/>
              <a:gd name="T10" fmla="*/ 0 h 20058"/>
              <a:gd name="T11" fmla="*/ 20172 w 20172"/>
              <a:gd name="T12" fmla="*/ 20058 h 200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172" h="20058" fill="none" extrusionOk="0">
                <a:moveTo>
                  <a:pt x="8014" y="0"/>
                </a:moveTo>
                <a:cubicBezTo>
                  <a:pt x="13610" y="2235"/>
                  <a:pt x="18017" y="6707"/>
                  <a:pt x="20172" y="12334"/>
                </a:cubicBezTo>
              </a:path>
              <a:path w="20172" h="20058" stroke="0" extrusionOk="0">
                <a:moveTo>
                  <a:pt x="8014" y="0"/>
                </a:moveTo>
                <a:cubicBezTo>
                  <a:pt x="13610" y="2235"/>
                  <a:pt x="18017" y="6707"/>
                  <a:pt x="20172" y="12334"/>
                </a:cubicBezTo>
                <a:lnTo>
                  <a:pt x="0" y="20058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 type="arrow" w="sm" len="lg"/>
            <a:tailEnd type="arrow" w="sm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65" name="Arc 25"/>
          <p:cNvSpPr>
            <a:spLocks/>
          </p:cNvSpPr>
          <p:nvPr/>
        </p:nvSpPr>
        <p:spPr bwMode="auto">
          <a:xfrm rot="-8100000">
            <a:off x="2209801" y="2668587"/>
            <a:ext cx="1928812" cy="1916113"/>
          </a:xfrm>
          <a:custGeom>
            <a:avLst/>
            <a:gdLst>
              <a:gd name="T0" fmla="*/ 2147483647 w 20172"/>
              <a:gd name="T1" fmla="*/ 0 h 20058"/>
              <a:gd name="T2" fmla="*/ 2147483647 w 20172"/>
              <a:gd name="T3" fmla="*/ 2147483647 h 20058"/>
              <a:gd name="T4" fmla="*/ 0 w 20172"/>
              <a:gd name="T5" fmla="*/ 2147483647 h 20058"/>
              <a:gd name="T6" fmla="*/ 0 60000 65536"/>
              <a:gd name="T7" fmla="*/ 0 60000 65536"/>
              <a:gd name="T8" fmla="*/ 0 60000 65536"/>
              <a:gd name="T9" fmla="*/ 0 w 20172"/>
              <a:gd name="T10" fmla="*/ 0 h 20058"/>
              <a:gd name="T11" fmla="*/ 20172 w 20172"/>
              <a:gd name="T12" fmla="*/ 20058 h 200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172" h="20058" fill="none" extrusionOk="0">
                <a:moveTo>
                  <a:pt x="8014" y="0"/>
                </a:moveTo>
                <a:cubicBezTo>
                  <a:pt x="13610" y="2235"/>
                  <a:pt x="18017" y="6707"/>
                  <a:pt x="20172" y="12334"/>
                </a:cubicBezTo>
              </a:path>
              <a:path w="20172" h="20058" stroke="0" extrusionOk="0">
                <a:moveTo>
                  <a:pt x="8014" y="0"/>
                </a:moveTo>
                <a:cubicBezTo>
                  <a:pt x="13610" y="2235"/>
                  <a:pt x="18017" y="6707"/>
                  <a:pt x="20172" y="12334"/>
                </a:cubicBezTo>
                <a:lnTo>
                  <a:pt x="0" y="20058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 type="arrow" w="sm" len="lg"/>
            <a:tailEnd type="arrow" w="sm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66" name="Arc 26"/>
          <p:cNvSpPr>
            <a:spLocks/>
          </p:cNvSpPr>
          <p:nvPr/>
        </p:nvSpPr>
        <p:spPr bwMode="auto">
          <a:xfrm rot="10800000">
            <a:off x="2614613" y="3649663"/>
            <a:ext cx="1928812" cy="1916112"/>
          </a:xfrm>
          <a:custGeom>
            <a:avLst/>
            <a:gdLst>
              <a:gd name="T0" fmla="*/ 2147483647 w 20172"/>
              <a:gd name="T1" fmla="*/ 0 h 20058"/>
              <a:gd name="T2" fmla="*/ 2147483647 w 20172"/>
              <a:gd name="T3" fmla="*/ 2147483647 h 20058"/>
              <a:gd name="T4" fmla="*/ 0 w 20172"/>
              <a:gd name="T5" fmla="*/ 2147483647 h 20058"/>
              <a:gd name="T6" fmla="*/ 0 60000 65536"/>
              <a:gd name="T7" fmla="*/ 0 60000 65536"/>
              <a:gd name="T8" fmla="*/ 0 60000 65536"/>
              <a:gd name="T9" fmla="*/ 0 w 20172"/>
              <a:gd name="T10" fmla="*/ 0 h 20058"/>
              <a:gd name="T11" fmla="*/ 20172 w 20172"/>
              <a:gd name="T12" fmla="*/ 20058 h 200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172" h="20058" fill="none" extrusionOk="0">
                <a:moveTo>
                  <a:pt x="8014" y="0"/>
                </a:moveTo>
                <a:cubicBezTo>
                  <a:pt x="13610" y="2235"/>
                  <a:pt x="18017" y="6707"/>
                  <a:pt x="20172" y="12334"/>
                </a:cubicBezTo>
              </a:path>
              <a:path w="20172" h="20058" stroke="0" extrusionOk="0">
                <a:moveTo>
                  <a:pt x="8014" y="0"/>
                </a:moveTo>
                <a:cubicBezTo>
                  <a:pt x="13610" y="2235"/>
                  <a:pt x="18017" y="6707"/>
                  <a:pt x="20172" y="12334"/>
                </a:cubicBezTo>
                <a:lnTo>
                  <a:pt x="0" y="20058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 type="arrow" w="sm" len="lg"/>
            <a:tailEnd type="arrow" w="sm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67" name="Arc 27"/>
          <p:cNvSpPr>
            <a:spLocks/>
          </p:cNvSpPr>
          <p:nvPr/>
        </p:nvSpPr>
        <p:spPr bwMode="auto">
          <a:xfrm rot="8100000">
            <a:off x="3581400" y="4054475"/>
            <a:ext cx="1928813" cy="1916113"/>
          </a:xfrm>
          <a:custGeom>
            <a:avLst/>
            <a:gdLst>
              <a:gd name="T0" fmla="*/ 2147483647 w 20172"/>
              <a:gd name="T1" fmla="*/ 0 h 20058"/>
              <a:gd name="T2" fmla="*/ 2147483647 w 20172"/>
              <a:gd name="T3" fmla="*/ 2147483647 h 20058"/>
              <a:gd name="T4" fmla="*/ 0 w 20172"/>
              <a:gd name="T5" fmla="*/ 2147483647 h 20058"/>
              <a:gd name="T6" fmla="*/ 0 60000 65536"/>
              <a:gd name="T7" fmla="*/ 0 60000 65536"/>
              <a:gd name="T8" fmla="*/ 0 60000 65536"/>
              <a:gd name="T9" fmla="*/ 0 w 20172"/>
              <a:gd name="T10" fmla="*/ 0 h 20058"/>
              <a:gd name="T11" fmla="*/ 20172 w 20172"/>
              <a:gd name="T12" fmla="*/ 20058 h 200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172" h="20058" fill="none" extrusionOk="0">
                <a:moveTo>
                  <a:pt x="8014" y="0"/>
                </a:moveTo>
                <a:cubicBezTo>
                  <a:pt x="13610" y="2235"/>
                  <a:pt x="18017" y="6707"/>
                  <a:pt x="20172" y="12334"/>
                </a:cubicBezTo>
              </a:path>
              <a:path w="20172" h="20058" stroke="0" extrusionOk="0">
                <a:moveTo>
                  <a:pt x="8014" y="0"/>
                </a:moveTo>
                <a:cubicBezTo>
                  <a:pt x="13610" y="2235"/>
                  <a:pt x="18017" y="6707"/>
                  <a:pt x="20172" y="12334"/>
                </a:cubicBezTo>
                <a:lnTo>
                  <a:pt x="0" y="20058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 type="arrow" w="sm" len="lg"/>
            <a:tailEnd type="arrow" w="sm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68" name="Arc 28"/>
          <p:cNvSpPr>
            <a:spLocks/>
          </p:cNvSpPr>
          <p:nvPr/>
        </p:nvSpPr>
        <p:spPr bwMode="auto">
          <a:xfrm rot="5400000">
            <a:off x="4529137" y="3654426"/>
            <a:ext cx="1928813" cy="1916112"/>
          </a:xfrm>
          <a:custGeom>
            <a:avLst/>
            <a:gdLst>
              <a:gd name="T0" fmla="*/ 2147483647 w 20172"/>
              <a:gd name="T1" fmla="*/ 0 h 20058"/>
              <a:gd name="T2" fmla="*/ 2147483647 w 20172"/>
              <a:gd name="T3" fmla="*/ 2147483647 h 20058"/>
              <a:gd name="T4" fmla="*/ 0 w 20172"/>
              <a:gd name="T5" fmla="*/ 2147483647 h 20058"/>
              <a:gd name="T6" fmla="*/ 0 60000 65536"/>
              <a:gd name="T7" fmla="*/ 0 60000 65536"/>
              <a:gd name="T8" fmla="*/ 0 60000 65536"/>
              <a:gd name="T9" fmla="*/ 0 w 20172"/>
              <a:gd name="T10" fmla="*/ 0 h 20058"/>
              <a:gd name="T11" fmla="*/ 20172 w 20172"/>
              <a:gd name="T12" fmla="*/ 20058 h 200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172" h="20058" fill="none" extrusionOk="0">
                <a:moveTo>
                  <a:pt x="8014" y="0"/>
                </a:moveTo>
                <a:cubicBezTo>
                  <a:pt x="13610" y="2235"/>
                  <a:pt x="18017" y="6707"/>
                  <a:pt x="20172" y="12334"/>
                </a:cubicBezTo>
              </a:path>
              <a:path w="20172" h="20058" stroke="0" extrusionOk="0">
                <a:moveTo>
                  <a:pt x="8014" y="0"/>
                </a:moveTo>
                <a:cubicBezTo>
                  <a:pt x="13610" y="2235"/>
                  <a:pt x="18017" y="6707"/>
                  <a:pt x="20172" y="12334"/>
                </a:cubicBezTo>
                <a:lnTo>
                  <a:pt x="0" y="20058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 type="arrow" w="sm" len="lg"/>
            <a:tailEnd type="arrow" w="sm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70" name="Text Box 30"/>
          <p:cNvSpPr txBox="1">
            <a:spLocks noChangeArrowheads="1"/>
          </p:cNvSpPr>
          <p:nvPr/>
        </p:nvSpPr>
        <p:spPr bwMode="auto">
          <a:xfrm rot="2700000">
            <a:off x="5815806" y="1797844"/>
            <a:ext cx="636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CC00"/>
                </a:solidFill>
                <a:latin typeface="Arial" charset="0"/>
              </a:rPr>
              <a:t>45</a:t>
            </a:r>
            <a:r>
              <a:rPr lang="en-US" sz="2400" baseline="30000">
                <a:solidFill>
                  <a:srgbClr val="00CC00"/>
                </a:solidFill>
                <a:latin typeface="Arial" charset="0"/>
              </a:rPr>
              <a:t>o</a:t>
            </a:r>
          </a:p>
        </p:txBody>
      </p:sp>
      <p:sp>
        <p:nvSpPr>
          <p:cNvPr id="87071" name="Text Box 31"/>
          <p:cNvSpPr txBox="1">
            <a:spLocks noChangeArrowheads="1"/>
          </p:cNvSpPr>
          <p:nvPr/>
        </p:nvSpPr>
        <p:spPr bwMode="auto">
          <a:xfrm rot="2700000">
            <a:off x="2932906" y="4769644"/>
            <a:ext cx="636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CC00"/>
                </a:solidFill>
                <a:latin typeface="Arial" charset="0"/>
              </a:rPr>
              <a:t>45</a:t>
            </a:r>
            <a:r>
              <a:rPr lang="en-US" sz="2400" baseline="30000">
                <a:solidFill>
                  <a:srgbClr val="00CC00"/>
                </a:solidFill>
                <a:latin typeface="Arial" charset="0"/>
              </a:rPr>
              <a:t>o</a:t>
            </a:r>
          </a:p>
        </p:txBody>
      </p:sp>
      <p:sp>
        <p:nvSpPr>
          <p:cNvPr id="87072" name="Text Box 32"/>
          <p:cNvSpPr txBox="1">
            <a:spLocks noChangeArrowheads="1"/>
          </p:cNvSpPr>
          <p:nvPr/>
        </p:nvSpPr>
        <p:spPr bwMode="auto">
          <a:xfrm>
            <a:off x="4291013" y="5316538"/>
            <a:ext cx="636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CC00"/>
                </a:solidFill>
                <a:latin typeface="Arial" charset="0"/>
              </a:rPr>
              <a:t>45</a:t>
            </a:r>
            <a:r>
              <a:rPr lang="en-US" sz="2400" baseline="30000">
                <a:solidFill>
                  <a:srgbClr val="00CC00"/>
                </a:solidFill>
                <a:latin typeface="Arial" charset="0"/>
              </a:rPr>
              <a:t>o</a:t>
            </a:r>
          </a:p>
        </p:txBody>
      </p:sp>
      <p:sp>
        <p:nvSpPr>
          <p:cNvPr id="87073" name="Text Box 33"/>
          <p:cNvSpPr txBox="1">
            <a:spLocks noChangeArrowheads="1"/>
          </p:cNvSpPr>
          <p:nvPr/>
        </p:nvSpPr>
        <p:spPr bwMode="auto">
          <a:xfrm rot="-2700000">
            <a:off x="5586413" y="4719638"/>
            <a:ext cx="636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CC00"/>
                </a:solidFill>
                <a:latin typeface="Arial" charset="0"/>
              </a:rPr>
              <a:t>45</a:t>
            </a:r>
            <a:r>
              <a:rPr lang="en-US" sz="2400" baseline="30000">
                <a:solidFill>
                  <a:srgbClr val="00CC00"/>
                </a:solidFill>
                <a:latin typeface="Arial" charset="0"/>
              </a:rPr>
              <a:t>o</a:t>
            </a:r>
          </a:p>
        </p:txBody>
      </p:sp>
      <p:sp>
        <p:nvSpPr>
          <p:cNvPr id="87074" name="Text Box 34"/>
          <p:cNvSpPr txBox="1">
            <a:spLocks noChangeArrowheads="1"/>
          </p:cNvSpPr>
          <p:nvPr/>
        </p:nvSpPr>
        <p:spPr bwMode="auto">
          <a:xfrm rot="-5400000">
            <a:off x="6095206" y="3359944"/>
            <a:ext cx="636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Arial" charset="0"/>
              </a:rPr>
              <a:t>45</a:t>
            </a:r>
            <a:r>
              <a:rPr lang="en-US" sz="2400" baseline="30000">
                <a:solidFill>
                  <a:schemeClr val="accent2"/>
                </a:solidFill>
                <a:latin typeface="Arial" charset="0"/>
              </a:rPr>
              <a:t>o</a:t>
            </a:r>
          </a:p>
        </p:txBody>
      </p:sp>
      <p:sp>
        <p:nvSpPr>
          <p:cNvPr id="87075" name="Text Box 35"/>
          <p:cNvSpPr txBox="1">
            <a:spLocks noChangeArrowheads="1"/>
          </p:cNvSpPr>
          <p:nvPr/>
        </p:nvSpPr>
        <p:spPr bwMode="auto">
          <a:xfrm>
            <a:off x="4278313" y="1163638"/>
            <a:ext cx="636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CC00"/>
                </a:solidFill>
                <a:latin typeface="Arial" charset="0"/>
              </a:rPr>
              <a:t>45</a:t>
            </a:r>
            <a:r>
              <a:rPr lang="en-US" sz="2400" baseline="30000">
                <a:solidFill>
                  <a:srgbClr val="00CC00"/>
                </a:solidFill>
                <a:latin typeface="Arial" charset="0"/>
              </a:rPr>
              <a:t>o</a:t>
            </a:r>
          </a:p>
        </p:txBody>
      </p:sp>
      <p:sp>
        <p:nvSpPr>
          <p:cNvPr id="87076" name="Text Box 36"/>
          <p:cNvSpPr txBox="1">
            <a:spLocks noChangeArrowheads="1"/>
          </p:cNvSpPr>
          <p:nvPr/>
        </p:nvSpPr>
        <p:spPr bwMode="auto">
          <a:xfrm rot="-2700000">
            <a:off x="2690813" y="1773238"/>
            <a:ext cx="636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CC00"/>
                </a:solidFill>
                <a:latin typeface="Arial" charset="0"/>
              </a:rPr>
              <a:t>45</a:t>
            </a:r>
            <a:r>
              <a:rPr lang="en-US" sz="2400" baseline="30000">
                <a:solidFill>
                  <a:srgbClr val="00CC00"/>
                </a:solidFill>
                <a:latin typeface="Arial" charset="0"/>
              </a:rPr>
              <a:t>o</a:t>
            </a:r>
          </a:p>
        </p:txBody>
      </p:sp>
      <p:sp>
        <p:nvSpPr>
          <p:cNvPr id="87077" name="Text Box 37"/>
          <p:cNvSpPr txBox="1">
            <a:spLocks noChangeArrowheads="1"/>
          </p:cNvSpPr>
          <p:nvPr/>
        </p:nvSpPr>
        <p:spPr bwMode="auto">
          <a:xfrm rot="-5400000">
            <a:off x="1967706" y="3334544"/>
            <a:ext cx="636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Arial" charset="0"/>
              </a:rPr>
              <a:t>45</a:t>
            </a:r>
            <a:r>
              <a:rPr lang="en-US" sz="2400" baseline="30000">
                <a:solidFill>
                  <a:schemeClr val="accent2"/>
                </a:solidFill>
                <a:latin typeface="Arial" charset="0"/>
              </a:rPr>
              <a:t>o</a:t>
            </a:r>
          </a:p>
        </p:txBody>
      </p:sp>
      <p:sp>
        <p:nvSpPr>
          <p:cNvPr id="87078" name="AutoShape 38"/>
          <p:cNvSpPr>
            <a:spLocks noChangeArrowheads="1"/>
          </p:cNvSpPr>
          <p:nvPr/>
        </p:nvSpPr>
        <p:spPr bwMode="auto">
          <a:xfrm>
            <a:off x="7137400" y="2768600"/>
            <a:ext cx="647700" cy="1600200"/>
          </a:xfrm>
          <a:prstGeom prst="leftArrow">
            <a:avLst>
              <a:gd name="adj1" fmla="val 50000"/>
              <a:gd name="adj2" fmla="val 60296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7082" name="AutoShape 42"/>
          <p:cNvSpPr>
            <a:spLocks noChangeArrowheads="1"/>
          </p:cNvSpPr>
          <p:nvPr/>
        </p:nvSpPr>
        <p:spPr bwMode="auto">
          <a:xfrm rot="5400000">
            <a:off x="4178300" y="5480050"/>
            <a:ext cx="647700" cy="1600200"/>
          </a:xfrm>
          <a:prstGeom prst="leftArrow">
            <a:avLst>
              <a:gd name="adj1" fmla="val 50000"/>
              <a:gd name="adj2" fmla="val 60296"/>
            </a:avLst>
          </a:prstGeom>
          <a:solidFill>
            <a:srgbClr val="00CC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7085" name="Freeform 45"/>
          <p:cNvSpPr>
            <a:spLocks/>
          </p:cNvSpPr>
          <p:nvPr/>
        </p:nvSpPr>
        <p:spPr bwMode="auto">
          <a:xfrm>
            <a:off x="3721100" y="2832100"/>
            <a:ext cx="1638300" cy="1638300"/>
          </a:xfrm>
          <a:custGeom>
            <a:avLst/>
            <a:gdLst>
              <a:gd name="T0" fmla="*/ 2147483647 w 1032"/>
              <a:gd name="T1" fmla="*/ 2147483647 h 1032"/>
              <a:gd name="T2" fmla="*/ 2147483647 w 1032"/>
              <a:gd name="T3" fmla="*/ 2147483647 h 1032"/>
              <a:gd name="T4" fmla="*/ 2147483647 w 1032"/>
              <a:gd name="T5" fmla="*/ 2147483647 h 1032"/>
              <a:gd name="T6" fmla="*/ 2147483647 w 1032"/>
              <a:gd name="T7" fmla="*/ 2147483647 h 1032"/>
              <a:gd name="T8" fmla="*/ 2147483647 w 1032"/>
              <a:gd name="T9" fmla="*/ 0 h 1032"/>
              <a:gd name="T10" fmla="*/ 2147483647 w 1032"/>
              <a:gd name="T11" fmla="*/ 2147483647 h 1032"/>
              <a:gd name="T12" fmla="*/ 2147483647 w 1032"/>
              <a:gd name="T13" fmla="*/ 2147483647 h 1032"/>
              <a:gd name="T14" fmla="*/ 2147483647 w 1032"/>
              <a:gd name="T15" fmla="*/ 0 h 1032"/>
              <a:gd name="T16" fmla="*/ 2147483647 w 1032"/>
              <a:gd name="T17" fmla="*/ 2147483647 h 1032"/>
              <a:gd name="T18" fmla="*/ 2147483647 w 1032"/>
              <a:gd name="T19" fmla="*/ 2147483647 h 1032"/>
              <a:gd name="T20" fmla="*/ 2147483647 w 1032"/>
              <a:gd name="T21" fmla="*/ 2147483647 h 1032"/>
              <a:gd name="T22" fmla="*/ 0 w 1032"/>
              <a:gd name="T23" fmla="*/ 2147483647 h 1032"/>
              <a:gd name="T24" fmla="*/ 2147483647 w 1032"/>
              <a:gd name="T25" fmla="*/ 2147483647 h 1032"/>
              <a:gd name="T26" fmla="*/ 2147483647 w 1032"/>
              <a:gd name="T27" fmla="*/ 2147483647 h 1032"/>
              <a:gd name="T28" fmla="*/ 2147483647 w 1032"/>
              <a:gd name="T29" fmla="*/ 2147483647 h 1032"/>
              <a:gd name="T30" fmla="*/ 2147483647 w 1032"/>
              <a:gd name="T31" fmla="*/ 2147483647 h 1032"/>
              <a:gd name="T32" fmla="*/ 2147483647 w 1032"/>
              <a:gd name="T33" fmla="*/ 2147483647 h 103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32"/>
              <a:gd name="T52" fmla="*/ 0 h 1032"/>
              <a:gd name="T53" fmla="*/ 1032 w 1032"/>
              <a:gd name="T54" fmla="*/ 1032 h 103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32" h="1032">
                <a:moveTo>
                  <a:pt x="1032" y="728"/>
                </a:moveTo>
                <a:lnTo>
                  <a:pt x="744" y="600"/>
                </a:lnTo>
                <a:lnTo>
                  <a:pt x="752" y="408"/>
                </a:lnTo>
                <a:lnTo>
                  <a:pt x="1000" y="296"/>
                </a:lnTo>
                <a:lnTo>
                  <a:pt x="736" y="0"/>
                </a:lnTo>
                <a:lnTo>
                  <a:pt x="624" y="272"/>
                </a:lnTo>
                <a:lnTo>
                  <a:pt x="416" y="272"/>
                </a:lnTo>
                <a:lnTo>
                  <a:pt x="320" y="0"/>
                </a:lnTo>
                <a:lnTo>
                  <a:pt x="8" y="304"/>
                </a:lnTo>
                <a:lnTo>
                  <a:pt x="272" y="408"/>
                </a:lnTo>
                <a:lnTo>
                  <a:pt x="272" y="616"/>
                </a:lnTo>
                <a:lnTo>
                  <a:pt x="0" y="720"/>
                </a:lnTo>
                <a:lnTo>
                  <a:pt x="304" y="1024"/>
                </a:lnTo>
                <a:lnTo>
                  <a:pt x="424" y="752"/>
                </a:lnTo>
                <a:lnTo>
                  <a:pt x="616" y="752"/>
                </a:lnTo>
                <a:lnTo>
                  <a:pt x="728" y="1032"/>
                </a:lnTo>
                <a:lnTo>
                  <a:pt x="1032" y="728"/>
                </a:lnTo>
                <a:close/>
              </a:path>
            </a:pathLst>
          </a:custGeom>
          <a:solidFill>
            <a:srgbClr val="33CC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86" name="Line 46"/>
          <p:cNvSpPr>
            <a:spLocks noChangeShapeType="1"/>
          </p:cNvSpPr>
          <p:nvPr/>
        </p:nvSpPr>
        <p:spPr bwMode="auto">
          <a:xfrm>
            <a:off x="4891088" y="4521200"/>
            <a:ext cx="466725" cy="11398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87" name="Line 47"/>
          <p:cNvSpPr>
            <a:spLocks noChangeShapeType="1"/>
          </p:cNvSpPr>
          <p:nvPr/>
        </p:nvSpPr>
        <p:spPr bwMode="auto">
          <a:xfrm flipH="1">
            <a:off x="3709988" y="4521200"/>
            <a:ext cx="460375" cy="1117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88" name="Line 48"/>
          <p:cNvSpPr>
            <a:spLocks noChangeShapeType="1"/>
          </p:cNvSpPr>
          <p:nvPr/>
        </p:nvSpPr>
        <p:spPr bwMode="auto">
          <a:xfrm flipV="1">
            <a:off x="2525713" y="3992563"/>
            <a:ext cx="1131887" cy="4667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89" name="Line 49"/>
          <p:cNvSpPr>
            <a:spLocks noChangeShapeType="1"/>
          </p:cNvSpPr>
          <p:nvPr/>
        </p:nvSpPr>
        <p:spPr bwMode="auto">
          <a:xfrm flipH="1" flipV="1">
            <a:off x="2565400" y="2808288"/>
            <a:ext cx="1101725" cy="4635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89" name="Text Box 52"/>
          <p:cNvSpPr txBox="1">
            <a:spLocks noChangeArrowheads="1"/>
          </p:cNvSpPr>
          <p:nvPr/>
        </p:nvSpPr>
        <p:spPr bwMode="auto">
          <a:xfrm>
            <a:off x="106363" y="336550"/>
            <a:ext cx="80279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Arial" charset="0"/>
                <a:cs typeface="Arial" charset="0"/>
              </a:rPr>
              <a:t>EXAMPLE : </a:t>
            </a:r>
            <a:r>
              <a:rPr lang="en-US" sz="2400">
                <a:solidFill>
                  <a:schemeClr val="accent2"/>
                </a:solidFill>
                <a:latin typeface="Arial" charset="0"/>
                <a:cs typeface="Arial" charset="0"/>
              </a:rPr>
              <a:t>Dimension of </a:t>
            </a:r>
            <a:r>
              <a:rPr lang="en-US" sz="2400" b="1" i="1">
                <a:solidFill>
                  <a:schemeClr val="accent2"/>
                </a:solidFill>
                <a:latin typeface="Arial" charset="0"/>
                <a:cs typeface="Arial" charset="0"/>
              </a:rPr>
              <a:t>angle</a:t>
            </a:r>
            <a:r>
              <a:rPr lang="en-US" sz="2400">
                <a:solidFill>
                  <a:schemeClr val="accent2"/>
                </a:solidFill>
                <a:latin typeface="Arial" charset="0"/>
                <a:cs typeface="Arial" charset="0"/>
              </a:rPr>
              <a:t> using </a:t>
            </a:r>
            <a:r>
              <a:rPr lang="en-US" sz="2400" b="1" i="1">
                <a:solidFill>
                  <a:schemeClr val="accent2"/>
                </a:solidFill>
                <a:latin typeface="Arial" charset="0"/>
                <a:cs typeface="Arial" charset="0"/>
              </a:rPr>
              <a:t>aligned</a:t>
            </a:r>
            <a:r>
              <a:rPr lang="en-US" sz="2400">
                <a:solidFill>
                  <a:schemeClr val="accent2"/>
                </a:solidFill>
                <a:latin typeface="Arial" charset="0"/>
                <a:cs typeface="Arial" charset="0"/>
              </a:rPr>
              <a:t> method.</a:t>
            </a: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EC64-B2A3-4040-92A2-923F4E37081A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7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7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7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7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7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7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7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7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7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7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7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7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8" dur="500"/>
                                        <p:tgtEl>
                                          <p:spTgt spid="87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7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7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7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87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87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87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87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5" dur="500"/>
                                        <p:tgtEl>
                                          <p:spTgt spid="87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87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87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 animBg="1"/>
      <p:bldP spid="87046" grpId="0" animBg="1"/>
      <p:bldP spid="87047" grpId="0" animBg="1"/>
      <p:bldP spid="87048" grpId="0" animBg="1"/>
      <p:bldP spid="87050" grpId="0" animBg="1"/>
      <p:bldP spid="87062" grpId="0" animBg="1"/>
      <p:bldP spid="87063" grpId="0" animBg="1"/>
      <p:bldP spid="87064" grpId="0" animBg="1"/>
      <p:bldP spid="87065" grpId="0" animBg="1"/>
      <p:bldP spid="87066" grpId="0" animBg="1"/>
      <p:bldP spid="87067" grpId="0" animBg="1"/>
      <p:bldP spid="87068" grpId="0" animBg="1"/>
      <p:bldP spid="87070" grpId="0"/>
      <p:bldP spid="87071" grpId="0"/>
      <p:bldP spid="87072" grpId="0"/>
      <p:bldP spid="87073" grpId="0"/>
      <p:bldP spid="87074" grpId="0"/>
      <p:bldP spid="87075" grpId="0"/>
      <p:bldP spid="87076" grpId="0"/>
      <p:bldP spid="87077" grpId="0"/>
      <p:bldP spid="87078" grpId="0" animBg="1"/>
      <p:bldP spid="87082" grpId="0" animBg="1"/>
      <p:bldP spid="87082" grpId="1" animBg="1"/>
      <p:bldP spid="87085" grpId="0" animBg="1"/>
      <p:bldP spid="87086" grpId="0" animBg="1"/>
      <p:bldP spid="87087" grpId="0" animBg="1"/>
      <p:bldP spid="87088" grpId="0" animBg="1"/>
      <p:bldP spid="8708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Line 2"/>
          <p:cNvSpPr>
            <a:spLocks noChangeShapeType="1"/>
          </p:cNvSpPr>
          <p:nvPr/>
        </p:nvSpPr>
        <p:spPr bwMode="auto">
          <a:xfrm>
            <a:off x="3722688" y="1638300"/>
            <a:ext cx="466725" cy="11398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63" name="Line 3"/>
          <p:cNvSpPr>
            <a:spLocks noChangeShapeType="1"/>
          </p:cNvSpPr>
          <p:nvPr/>
        </p:nvSpPr>
        <p:spPr bwMode="auto">
          <a:xfrm flipH="1">
            <a:off x="4903788" y="1638300"/>
            <a:ext cx="460375" cy="1117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64" name="Line 4"/>
          <p:cNvSpPr>
            <a:spLocks noChangeShapeType="1"/>
          </p:cNvSpPr>
          <p:nvPr/>
        </p:nvSpPr>
        <p:spPr bwMode="auto">
          <a:xfrm flipH="1" flipV="1">
            <a:off x="5435600" y="4014788"/>
            <a:ext cx="1101725" cy="4635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65" name="Line 5"/>
          <p:cNvSpPr>
            <a:spLocks noChangeShapeType="1"/>
          </p:cNvSpPr>
          <p:nvPr/>
        </p:nvSpPr>
        <p:spPr bwMode="auto">
          <a:xfrm flipV="1">
            <a:off x="5395913" y="2811463"/>
            <a:ext cx="1131887" cy="4667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3581400" y="4054475"/>
            <a:ext cx="1928813" cy="1916113"/>
            <a:chOff x="2256" y="2554"/>
            <a:chExt cx="1215" cy="1207"/>
          </a:xfrm>
        </p:grpSpPr>
        <p:sp>
          <p:nvSpPr>
            <p:cNvPr id="93219" name="Arc 12"/>
            <p:cNvSpPr>
              <a:spLocks/>
            </p:cNvSpPr>
            <p:nvPr/>
          </p:nvSpPr>
          <p:spPr bwMode="auto">
            <a:xfrm rot="8100000">
              <a:off x="2256" y="2554"/>
              <a:ext cx="1215" cy="1207"/>
            </a:xfrm>
            <a:custGeom>
              <a:avLst/>
              <a:gdLst>
                <a:gd name="T0" fmla="*/ 0 w 20172"/>
                <a:gd name="T1" fmla="*/ 0 h 20058"/>
                <a:gd name="T2" fmla="*/ 0 w 20172"/>
                <a:gd name="T3" fmla="*/ 0 h 20058"/>
                <a:gd name="T4" fmla="*/ 0 w 20172"/>
                <a:gd name="T5" fmla="*/ 0 h 20058"/>
                <a:gd name="T6" fmla="*/ 0 60000 65536"/>
                <a:gd name="T7" fmla="*/ 0 60000 65536"/>
                <a:gd name="T8" fmla="*/ 0 60000 65536"/>
                <a:gd name="T9" fmla="*/ 0 w 20172"/>
                <a:gd name="T10" fmla="*/ 0 h 20058"/>
                <a:gd name="T11" fmla="*/ 20172 w 20172"/>
                <a:gd name="T12" fmla="*/ 20058 h 20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172" h="20058" fill="none" extrusionOk="0">
                  <a:moveTo>
                    <a:pt x="8014" y="0"/>
                  </a:moveTo>
                  <a:cubicBezTo>
                    <a:pt x="13610" y="2235"/>
                    <a:pt x="18017" y="6707"/>
                    <a:pt x="20172" y="12334"/>
                  </a:cubicBezTo>
                </a:path>
                <a:path w="20172" h="20058" stroke="0" extrusionOk="0">
                  <a:moveTo>
                    <a:pt x="8014" y="0"/>
                  </a:moveTo>
                  <a:cubicBezTo>
                    <a:pt x="13610" y="2235"/>
                    <a:pt x="18017" y="6707"/>
                    <a:pt x="20172" y="12334"/>
                  </a:cubicBezTo>
                  <a:lnTo>
                    <a:pt x="0" y="20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20" name="Text Box 17"/>
            <p:cNvSpPr txBox="1">
              <a:spLocks noChangeArrowheads="1"/>
            </p:cNvSpPr>
            <p:nvPr/>
          </p:nvSpPr>
          <p:spPr bwMode="auto">
            <a:xfrm>
              <a:off x="2695" y="3477"/>
              <a:ext cx="401" cy="23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tIns="0" bIns="0">
              <a:spAutoFit/>
            </a:bodyPr>
            <a:lstStyle/>
            <a:p>
              <a:r>
                <a:rPr lang="en-US" sz="2400">
                  <a:solidFill>
                    <a:srgbClr val="00CC00"/>
                  </a:solidFill>
                  <a:latin typeface="Arial" charset="0"/>
                </a:rPr>
                <a:t>45</a:t>
              </a:r>
              <a:r>
                <a:rPr lang="en-US" sz="2400" baseline="30000">
                  <a:solidFill>
                    <a:srgbClr val="00CC00"/>
                  </a:solidFill>
                  <a:latin typeface="Arial" charset="0"/>
                </a:rPr>
                <a:t>o</a:t>
              </a:r>
            </a:p>
          </p:txBody>
        </p:sp>
      </p:grpSp>
      <p:sp>
        <p:nvSpPr>
          <p:cNvPr id="92184" name="AutoShape 24"/>
          <p:cNvSpPr>
            <a:spLocks noChangeArrowheads="1"/>
          </p:cNvSpPr>
          <p:nvPr/>
        </p:nvSpPr>
        <p:spPr bwMode="auto">
          <a:xfrm rot="5400000">
            <a:off x="4178300" y="5480050"/>
            <a:ext cx="647700" cy="1600200"/>
          </a:xfrm>
          <a:prstGeom prst="leftArrow">
            <a:avLst>
              <a:gd name="adj1" fmla="val 50000"/>
              <a:gd name="adj2" fmla="val 60296"/>
            </a:avLst>
          </a:prstGeom>
          <a:solidFill>
            <a:srgbClr val="00CC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2185" name="Freeform 25"/>
          <p:cNvSpPr>
            <a:spLocks/>
          </p:cNvSpPr>
          <p:nvPr/>
        </p:nvSpPr>
        <p:spPr bwMode="auto">
          <a:xfrm>
            <a:off x="3721100" y="2832100"/>
            <a:ext cx="1638300" cy="1638300"/>
          </a:xfrm>
          <a:custGeom>
            <a:avLst/>
            <a:gdLst>
              <a:gd name="T0" fmla="*/ 2147483647 w 1032"/>
              <a:gd name="T1" fmla="*/ 2147483647 h 1032"/>
              <a:gd name="T2" fmla="*/ 2147483647 w 1032"/>
              <a:gd name="T3" fmla="*/ 2147483647 h 1032"/>
              <a:gd name="T4" fmla="*/ 2147483647 w 1032"/>
              <a:gd name="T5" fmla="*/ 2147483647 h 1032"/>
              <a:gd name="T6" fmla="*/ 2147483647 w 1032"/>
              <a:gd name="T7" fmla="*/ 2147483647 h 1032"/>
              <a:gd name="T8" fmla="*/ 2147483647 w 1032"/>
              <a:gd name="T9" fmla="*/ 0 h 1032"/>
              <a:gd name="T10" fmla="*/ 2147483647 w 1032"/>
              <a:gd name="T11" fmla="*/ 2147483647 h 1032"/>
              <a:gd name="T12" fmla="*/ 2147483647 w 1032"/>
              <a:gd name="T13" fmla="*/ 2147483647 h 1032"/>
              <a:gd name="T14" fmla="*/ 2147483647 w 1032"/>
              <a:gd name="T15" fmla="*/ 0 h 1032"/>
              <a:gd name="T16" fmla="*/ 2147483647 w 1032"/>
              <a:gd name="T17" fmla="*/ 2147483647 h 1032"/>
              <a:gd name="T18" fmla="*/ 2147483647 w 1032"/>
              <a:gd name="T19" fmla="*/ 2147483647 h 1032"/>
              <a:gd name="T20" fmla="*/ 2147483647 w 1032"/>
              <a:gd name="T21" fmla="*/ 2147483647 h 1032"/>
              <a:gd name="T22" fmla="*/ 0 w 1032"/>
              <a:gd name="T23" fmla="*/ 2147483647 h 1032"/>
              <a:gd name="T24" fmla="*/ 2147483647 w 1032"/>
              <a:gd name="T25" fmla="*/ 2147483647 h 1032"/>
              <a:gd name="T26" fmla="*/ 2147483647 w 1032"/>
              <a:gd name="T27" fmla="*/ 2147483647 h 1032"/>
              <a:gd name="T28" fmla="*/ 2147483647 w 1032"/>
              <a:gd name="T29" fmla="*/ 2147483647 h 1032"/>
              <a:gd name="T30" fmla="*/ 2147483647 w 1032"/>
              <a:gd name="T31" fmla="*/ 2147483647 h 1032"/>
              <a:gd name="T32" fmla="*/ 2147483647 w 1032"/>
              <a:gd name="T33" fmla="*/ 2147483647 h 103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32"/>
              <a:gd name="T52" fmla="*/ 0 h 1032"/>
              <a:gd name="T53" fmla="*/ 1032 w 1032"/>
              <a:gd name="T54" fmla="*/ 1032 h 103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32" h="1032">
                <a:moveTo>
                  <a:pt x="1032" y="728"/>
                </a:moveTo>
                <a:lnTo>
                  <a:pt x="744" y="600"/>
                </a:lnTo>
                <a:lnTo>
                  <a:pt x="752" y="408"/>
                </a:lnTo>
                <a:lnTo>
                  <a:pt x="1000" y="296"/>
                </a:lnTo>
                <a:lnTo>
                  <a:pt x="736" y="0"/>
                </a:lnTo>
                <a:lnTo>
                  <a:pt x="624" y="272"/>
                </a:lnTo>
                <a:lnTo>
                  <a:pt x="416" y="272"/>
                </a:lnTo>
                <a:lnTo>
                  <a:pt x="320" y="0"/>
                </a:lnTo>
                <a:lnTo>
                  <a:pt x="8" y="304"/>
                </a:lnTo>
                <a:lnTo>
                  <a:pt x="272" y="408"/>
                </a:lnTo>
                <a:lnTo>
                  <a:pt x="272" y="616"/>
                </a:lnTo>
                <a:lnTo>
                  <a:pt x="0" y="720"/>
                </a:lnTo>
                <a:lnTo>
                  <a:pt x="304" y="1024"/>
                </a:lnTo>
                <a:lnTo>
                  <a:pt x="424" y="752"/>
                </a:lnTo>
                <a:lnTo>
                  <a:pt x="616" y="752"/>
                </a:lnTo>
                <a:lnTo>
                  <a:pt x="728" y="1032"/>
                </a:lnTo>
                <a:lnTo>
                  <a:pt x="1032" y="728"/>
                </a:lnTo>
                <a:close/>
              </a:path>
            </a:pathLst>
          </a:custGeom>
          <a:solidFill>
            <a:srgbClr val="33CC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86" name="Line 26"/>
          <p:cNvSpPr>
            <a:spLocks noChangeShapeType="1"/>
          </p:cNvSpPr>
          <p:nvPr/>
        </p:nvSpPr>
        <p:spPr bwMode="auto">
          <a:xfrm>
            <a:off x="4891088" y="4521200"/>
            <a:ext cx="466725" cy="11398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87" name="Line 27"/>
          <p:cNvSpPr>
            <a:spLocks noChangeShapeType="1"/>
          </p:cNvSpPr>
          <p:nvPr/>
        </p:nvSpPr>
        <p:spPr bwMode="auto">
          <a:xfrm flipH="1">
            <a:off x="3709988" y="4521200"/>
            <a:ext cx="460375" cy="1117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88" name="Line 28"/>
          <p:cNvSpPr>
            <a:spLocks noChangeShapeType="1"/>
          </p:cNvSpPr>
          <p:nvPr/>
        </p:nvSpPr>
        <p:spPr bwMode="auto">
          <a:xfrm flipV="1">
            <a:off x="2525713" y="3992563"/>
            <a:ext cx="1131887" cy="4667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89" name="Line 29"/>
          <p:cNvSpPr>
            <a:spLocks noChangeShapeType="1"/>
          </p:cNvSpPr>
          <p:nvPr/>
        </p:nvSpPr>
        <p:spPr bwMode="auto">
          <a:xfrm flipH="1" flipV="1">
            <a:off x="2565400" y="2808288"/>
            <a:ext cx="1101725" cy="4635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3571875" y="1306513"/>
            <a:ext cx="1928813" cy="1916112"/>
            <a:chOff x="2250" y="823"/>
            <a:chExt cx="1215" cy="1207"/>
          </a:xfrm>
        </p:grpSpPr>
        <p:sp>
          <p:nvSpPr>
            <p:cNvPr id="93217" name="Arc 8"/>
            <p:cNvSpPr>
              <a:spLocks/>
            </p:cNvSpPr>
            <p:nvPr/>
          </p:nvSpPr>
          <p:spPr bwMode="auto">
            <a:xfrm rot="-2700000">
              <a:off x="2250" y="823"/>
              <a:ext cx="1215" cy="1207"/>
            </a:xfrm>
            <a:custGeom>
              <a:avLst/>
              <a:gdLst>
                <a:gd name="T0" fmla="*/ 0 w 20172"/>
                <a:gd name="T1" fmla="*/ 0 h 20058"/>
                <a:gd name="T2" fmla="*/ 0 w 20172"/>
                <a:gd name="T3" fmla="*/ 0 h 20058"/>
                <a:gd name="T4" fmla="*/ 0 w 20172"/>
                <a:gd name="T5" fmla="*/ 0 h 20058"/>
                <a:gd name="T6" fmla="*/ 0 60000 65536"/>
                <a:gd name="T7" fmla="*/ 0 60000 65536"/>
                <a:gd name="T8" fmla="*/ 0 60000 65536"/>
                <a:gd name="T9" fmla="*/ 0 w 20172"/>
                <a:gd name="T10" fmla="*/ 0 h 20058"/>
                <a:gd name="T11" fmla="*/ 20172 w 20172"/>
                <a:gd name="T12" fmla="*/ 20058 h 20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172" h="20058" fill="none" extrusionOk="0">
                  <a:moveTo>
                    <a:pt x="8014" y="0"/>
                  </a:moveTo>
                  <a:cubicBezTo>
                    <a:pt x="13610" y="2235"/>
                    <a:pt x="18017" y="6707"/>
                    <a:pt x="20172" y="12334"/>
                  </a:cubicBezTo>
                </a:path>
                <a:path w="20172" h="20058" stroke="0" extrusionOk="0">
                  <a:moveTo>
                    <a:pt x="8014" y="0"/>
                  </a:moveTo>
                  <a:cubicBezTo>
                    <a:pt x="13610" y="2235"/>
                    <a:pt x="18017" y="6707"/>
                    <a:pt x="20172" y="12334"/>
                  </a:cubicBezTo>
                  <a:lnTo>
                    <a:pt x="0" y="20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18" name="Text Box 32"/>
            <p:cNvSpPr txBox="1">
              <a:spLocks noChangeArrowheads="1"/>
            </p:cNvSpPr>
            <p:nvPr/>
          </p:nvSpPr>
          <p:spPr bwMode="auto">
            <a:xfrm>
              <a:off x="2679" y="869"/>
              <a:ext cx="401" cy="23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tIns="0" bIns="0">
              <a:spAutoFit/>
            </a:bodyPr>
            <a:lstStyle/>
            <a:p>
              <a:r>
                <a:rPr lang="en-US" sz="2400">
                  <a:solidFill>
                    <a:srgbClr val="00CC00"/>
                  </a:solidFill>
                  <a:latin typeface="Arial" charset="0"/>
                </a:rPr>
                <a:t>45</a:t>
              </a:r>
              <a:r>
                <a:rPr lang="en-US" sz="2400" baseline="30000">
                  <a:solidFill>
                    <a:srgbClr val="00CC00"/>
                  </a:solidFill>
                  <a:latin typeface="Arial" charset="0"/>
                </a:rPr>
                <a:t>o</a:t>
              </a:r>
            </a:p>
          </p:txBody>
        </p:sp>
      </p:grpSp>
      <p:grpSp>
        <p:nvGrpSpPr>
          <p:cNvPr id="4" name="Group 52"/>
          <p:cNvGrpSpPr>
            <a:grpSpLocks/>
          </p:cNvGrpSpPr>
          <p:nvPr/>
        </p:nvGrpSpPr>
        <p:grpSpPr bwMode="auto">
          <a:xfrm>
            <a:off x="4533900" y="1706563"/>
            <a:ext cx="1928813" cy="1916112"/>
            <a:chOff x="2856" y="1075"/>
            <a:chExt cx="1215" cy="1207"/>
          </a:xfrm>
        </p:grpSpPr>
        <p:sp>
          <p:nvSpPr>
            <p:cNvPr id="93215" name="Arc 7"/>
            <p:cNvSpPr>
              <a:spLocks/>
            </p:cNvSpPr>
            <p:nvPr/>
          </p:nvSpPr>
          <p:spPr bwMode="auto">
            <a:xfrm>
              <a:off x="2856" y="1075"/>
              <a:ext cx="1215" cy="1207"/>
            </a:xfrm>
            <a:custGeom>
              <a:avLst/>
              <a:gdLst>
                <a:gd name="T0" fmla="*/ 0 w 20172"/>
                <a:gd name="T1" fmla="*/ 0 h 20058"/>
                <a:gd name="T2" fmla="*/ 0 w 20172"/>
                <a:gd name="T3" fmla="*/ 0 h 20058"/>
                <a:gd name="T4" fmla="*/ 0 w 20172"/>
                <a:gd name="T5" fmla="*/ 0 h 20058"/>
                <a:gd name="T6" fmla="*/ 0 60000 65536"/>
                <a:gd name="T7" fmla="*/ 0 60000 65536"/>
                <a:gd name="T8" fmla="*/ 0 60000 65536"/>
                <a:gd name="T9" fmla="*/ 0 w 20172"/>
                <a:gd name="T10" fmla="*/ 0 h 20058"/>
                <a:gd name="T11" fmla="*/ 20172 w 20172"/>
                <a:gd name="T12" fmla="*/ 20058 h 20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172" h="20058" fill="none" extrusionOk="0">
                  <a:moveTo>
                    <a:pt x="8014" y="0"/>
                  </a:moveTo>
                  <a:cubicBezTo>
                    <a:pt x="13610" y="2235"/>
                    <a:pt x="18017" y="6707"/>
                    <a:pt x="20172" y="12334"/>
                  </a:cubicBezTo>
                </a:path>
                <a:path w="20172" h="20058" stroke="0" extrusionOk="0">
                  <a:moveTo>
                    <a:pt x="8014" y="0"/>
                  </a:moveTo>
                  <a:cubicBezTo>
                    <a:pt x="13610" y="2235"/>
                    <a:pt x="18017" y="6707"/>
                    <a:pt x="20172" y="12334"/>
                  </a:cubicBezTo>
                  <a:lnTo>
                    <a:pt x="0" y="20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16" name="Text Box 33"/>
            <p:cNvSpPr txBox="1">
              <a:spLocks noChangeArrowheads="1"/>
            </p:cNvSpPr>
            <p:nvPr/>
          </p:nvSpPr>
          <p:spPr bwMode="auto">
            <a:xfrm>
              <a:off x="3599" y="1261"/>
              <a:ext cx="401" cy="23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tIns="0" bIns="0">
              <a:spAutoFit/>
            </a:bodyPr>
            <a:lstStyle/>
            <a:p>
              <a:r>
                <a:rPr lang="en-US" sz="2400">
                  <a:solidFill>
                    <a:srgbClr val="00CC00"/>
                  </a:solidFill>
                  <a:latin typeface="Arial" charset="0"/>
                </a:rPr>
                <a:t>45</a:t>
              </a:r>
              <a:r>
                <a:rPr lang="en-US" sz="2400" baseline="30000">
                  <a:solidFill>
                    <a:srgbClr val="00CC00"/>
                  </a:solidFill>
                  <a:latin typeface="Arial" charset="0"/>
                </a:rPr>
                <a:t>o</a:t>
              </a:r>
            </a:p>
          </p:txBody>
        </p:sp>
      </p:grp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4935538" y="2667000"/>
            <a:ext cx="2011362" cy="1928813"/>
            <a:chOff x="3109" y="1680"/>
            <a:chExt cx="1267" cy="1215"/>
          </a:xfrm>
        </p:grpSpPr>
        <p:sp>
          <p:nvSpPr>
            <p:cNvPr id="93213" name="Arc 6"/>
            <p:cNvSpPr>
              <a:spLocks/>
            </p:cNvSpPr>
            <p:nvPr/>
          </p:nvSpPr>
          <p:spPr bwMode="auto">
            <a:xfrm rot="2700000">
              <a:off x="3105" y="1684"/>
              <a:ext cx="1215" cy="1207"/>
            </a:xfrm>
            <a:custGeom>
              <a:avLst/>
              <a:gdLst>
                <a:gd name="T0" fmla="*/ 0 w 20172"/>
                <a:gd name="T1" fmla="*/ 0 h 20058"/>
                <a:gd name="T2" fmla="*/ 0 w 20172"/>
                <a:gd name="T3" fmla="*/ 0 h 20058"/>
                <a:gd name="T4" fmla="*/ 0 w 20172"/>
                <a:gd name="T5" fmla="*/ 0 h 20058"/>
                <a:gd name="T6" fmla="*/ 0 60000 65536"/>
                <a:gd name="T7" fmla="*/ 0 60000 65536"/>
                <a:gd name="T8" fmla="*/ 0 60000 65536"/>
                <a:gd name="T9" fmla="*/ 0 w 20172"/>
                <a:gd name="T10" fmla="*/ 0 h 20058"/>
                <a:gd name="T11" fmla="*/ 20172 w 20172"/>
                <a:gd name="T12" fmla="*/ 20058 h 20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172" h="20058" fill="none" extrusionOk="0">
                  <a:moveTo>
                    <a:pt x="8014" y="0"/>
                  </a:moveTo>
                  <a:cubicBezTo>
                    <a:pt x="13610" y="2235"/>
                    <a:pt x="18017" y="6707"/>
                    <a:pt x="20172" y="12334"/>
                  </a:cubicBezTo>
                </a:path>
                <a:path w="20172" h="20058" stroke="0" extrusionOk="0">
                  <a:moveTo>
                    <a:pt x="8014" y="0"/>
                  </a:moveTo>
                  <a:cubicBezTo>
                    <a:pt x="13610" y="2235"/>
                    <a:pt x="18017" y="6707"/>
                    <a:pt x="20172" y="12334"/>
                  </a:cubicBezTo>
                  <a:lnTo>
                    <a:pt x="0" y="20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14" name="Text Box 34"/>
            <p:cNvSpPr txBox="1">
              <a:spLocks noChangeArrowheads="1"/>
            </p:cNvSpPr>
            <p:nvPr/>
          </p:nvSpPr>
          <p:spPr bwMode="auto">
            <a:xfrm>
              <a:off x="3975" y="2157"/>
              <a:ext cx="401" cy="23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tIns="0" bIns="0">
              <a:spAutoFit/>
            </a:bodyPr>
            <a:lstStyle/>
            <a:p>
              <a:r>
                <a:rPr lang="en-US" sz="2400">
                  <a:solidFill>
                    <a:srgbClr val="00CC00"/>
                  </a:solidFill>
                  <a:latin typeface="Arial" charset="0"/>
                </a:rPr>
                <a:t>45</a:t>
              </a:r>
              <a:r>
                <a:rPr lang="en-US" sz="2400" baseline="30000">
                  <a:solidFill>
                    <a:srgbClr val="00CC00"/>
                  </a:solidFill>
                  <a:latin typeface="Arial" charset="0"/>
                </a:rPr>
                <a:t>o</a:t>
              </a:r>
            </a:p>
          </p:txBody>
        </p:sp>
      </p:grpSp>
      <p:grpSp>
        <p:nvGrpSpPr>
          <p:cNvPr id="6" name="Group 50"/>
          <p:cNvGrpSpPr>
            <a:grpSpLocks/>
          </p:cNvGrpSpPr>
          <p:nvPr/>
        </p:nvGrpSpPr>
        <p:grpSpPr bwMode="auto">
          <a:xfrm>
            <a:off x="4535488" y="3648075"/>
            <a:ext cx="1916112" cy="1928813"/>
            <a:chOff x="2857" y="2298"/>
            <a:chExt cx="1207" cy="1215"/>
          </a:xfrm>
        </p:grpSpPr>
        <p:sp>
          <p:nvSpPr>
            <p:cNvPr id="93211" name="Arc 13"/>
            <p:cNvSpPr>
              <a:spLocks/>
            </p:cNvSpPr>
            <p:nvPr/>
          </p:nvSpPr>
          <p:spPr bwMode="auto">
            <a:xfrm rot="5400000">
              <a:off x="2853" y="2302"/>
              <a:ext cx="1215" cy="1207"/>
            </a:xfrm>
            <a:custGeom>
              <a:avLst/>
              <a:gdLst>
                <a:gd name="T0" fmla="*/ 0 w 20172"/>
                <a:gd name="T1" fmla="*/ 0 h 20058"/>
                <a:gd name="T2" fmla="*/ 0 w 20172"/>
                <a:gd name="T3" fmla="*/ 0 h 20058"/>
                <a:gd name="T4" fmla="*/ 0 w 20172"/>
                <a:gd name="T5" fmla="*/ 0 h 20058"/>
                <a:gd name="T6" fmla="*/ 0 60000 65536"/>
                <a:gd name="T7" fmla="*/ 0 60000 65536"/>
                <a:gd name="T8" fmla="*/ 0 60000 65536"/>
                <a:gd name="T9" fmla="*/ 0 w 20172"/>
                <a:gd name="T10" fmla="*/ 0 h 20058"/>
                <a:gd name="T11" fmla="*/ 20172 w 20172"/>
                <a:gd name="T12" fmla="*/ 20058 h 20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172" h="20058" fill="none" extrusionOk="0">
                  <a:moveTo>
                    <a:pt x="8014" y="0"/>
                  </a:moveTo>
                  <a:cubicBezTo>
                    <a:pt x="13610" y="2235"/>
                    <a:pt x="18017" y="6707"/>
                    <a:pt x="20172" y="12334"/>
                  </a:cubicBezTo>
                </a:path>
                <a:path w="20172" h="20058" stroke="0" extrusionOk="0">
                  <a:moveTo>
                    <a:pt x="8014" y="0"/>
                  </a:moveTo>
                  <a:cubicBezTo>
                    <a:pt x="13610" y="2235"/>
                    <a:pt x="18017" y="6707"/>
                    <a:pt x="20172" y="12334"/>
                  </a:cubicBezTo>
                  <a:lnTo>
                    <a:pt x="0" y="20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12" name="Text Box 35"/>
            <p:cNvSpPr txBox="1">
              <a:spLocks noChangeArrowheads="1"/>
            </p:cNvSpPr>
            <p:nvPr/>
          </p:nvSpPr>
          <p:spPr bwMode="auto">
            <a:xfrm>
              <a:off x="3599" y="3077"/>
              <a:ext cx="401" cy="23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tIns="0" bIns="0">
              <a:spAutoFit/>
            </a:bodyPr>
            <a:lstStyle/>
            <a:p>
              <a:r>
                <a:rPr lang="en-US" sz="2400">
                  <a:solidFill>
                    <a:srgbClr val="00CC00"/>
                  </a:solidFill>
                  <a:latin typeface="Arial" charset="0"/>
                </a:rPr>
                <a:t>45</a:t>
              </a:r>
              <a:r>
                <a:rPr lang="en-US" sz="2400" baseline="30000">
                  <a:solidFill>
                    <a:srgbClr val="00CC00"/>
                  </a:solidFill>
                  <a:latin typeface="Arial" charset="0"/>
                </a:rPr>
                <a:t>o</a:t>
              </a:r>
            </a:p>
          </p:txBody>
        </p:sp>
      </p:grpSp>
      <p:grpSp>
        <p:nvGrpSpPr>
          <p:cNvPr id="7" name="Group 56"/>
          <p:cNvGrpSpPr>
            <a:grpSpLocks/>
          </p:cNvGrpSpPr>
          <p:nvPr/>
        </p:nvGrpSpPr>
        <p:grpSpPr bwMode="auto">
          <a:xfrm>
            <a:off x="2614613" y="3649663"/>
            <a:ext cx="1928812" cy="1916112"/>
            <a:chOff x="1647" y="2299"/>
            <a:chExt cx="1215" cy="1207"/>
          </a:xfrm>
        </p:grpSpPr>
        <p:sp>
          <p:nvSpPr>
            <p:cNvPr id="93209" name="Arc 11"/>
            <p:cNvSpPr>
              <a:spLocks/>
            </p:cNvSpPr>
            <p:nvPr/>
          </p:nvSpPr>
          <p:spPr bwMode="auto">
            <a:xfrm rot="10800000">
              <a:off x="1647" y="2299"/>
              <a:ext cx="1215" cy="1207"/>
            </a:xfrm>
            <a:custGeom>
              <a:avLst/>
              <a:gdLst>
                <a:gd name="T0" fmla="*/ 0 w 20172"/>
                <a:gd name="T1" fmla="*/ 0 h 20058"/>
                <a:gd name="T2" fmla="*/ 0 w 20172"/>
                <a:gd name="T3" fmla="*/ 0 h 20058"/>
                <a:gd name="T4" fmla="*/ 0 w 20172"/>
                <a:gd name="T5" fmla="*/ 0 h 20058"/>
                <a:gd name="T6" fmla="*/ 0 60000 65536"/>
                <a:gd name="T7" fmla="*/ 0 60000 65536"/>
                <a:gd name="T8" fmla="*/ 0 60000 65536"/>
                <a:gd name="T9" fmla="*/ 0 w 20172"/>
                <a:gd name="T10" fmla="*/ 0 h 20058"/>
                <a:gd name="T11" fmla="*/ 20172 w 20172"/>
                <a:gd name="T12" fmla="*/ 20058 h 20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172" h="20058" fill="none" extrusionOk="0">
                  <a:moveTo>
                    <a:pt x="8014" y="0"/>
                  </a:moveTo>
                  <a:cubicBezTo>
                    <a:pt x="13610" y="2235"/>
                    <a:pt x="18017" y="6707"/>
                    <a:pt x="20172" y="12334"/>
                  </a:cubicBezTo>
                </a:path>
                <a:path w="20172" h="20058" stroke="0" extrusionOk="0">
                  <a:moveTo>
                    <a:pt x="8014" y="0"/>
                  </a:moveTo>
                  <a:cubicBezTo>
                    <a:pt x="13610" y="2235"/>
                    <a:pt x="18017" y="6707"/>
                    <a:pt x="20172" y="12334"/>
                  </a:cubicBezTo>
                  <a:lnTo>
                    <a:pt x="0" y="20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10" name="Text Box 36"/>
            <p:cNvSpPr txBox="1">
              <a:spLocks noChangeArrowheads="1"/>
            </p:cNvSpPr>
            <p:nvPr/>
          </p:nvSpPr>
          <p:spPr bwMode="auto">
            <a:xfrm>
              <a:off x="1751" y="3085"/>
              <a:ext cx="401" cy="23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tIns="0" bIns="0">
              <a:spAutoFit/>
            </a:bodyPr>
            <a:lstStyle/>
            <a:p>
              <a:r>
                <a:rPr lang="en-US" sz="2400">
                  <a:solidFill>
                    <a:srgbClr val="00CC00"/>
                  </a:solidFill>
                  <a:latin typeface="Arial" charset="0"/>
                </a:rPr>
                <a:t>45</a:t>
              </a:r>
              <a:r>
                <a:rPr lang="en-US" sz="2400" baseline="30000">
                  <a:solidFill>
                    <a:srgbClr val="00CC00"/>
                  </a:solidFill>
                  <a:latin typeface="Arial" charset="0"/>
                </a:rPr>
                <a:t>o</a:t>
              </a:r>
            </a:p>
          </p:txBody>
        </p:sp>
      </p:grpSp>
      <p:grpSp>
        <p:nvGrpSpPr>
          <p:cNvPr id="8" name="Group 55"/>
          <p:cNvGrpSpPr>
            <a:grpSpLocks/>
          </p:cNvGrpSpPr>
          <p:nvPr/>
        </p:nvGrpSpPr>
        <p:grpSpPr bwMode="auto">
          <a:xfrm>
            <a:off x="2157413" y="2662238"/>
            <a:ext cx="1974850" cy="1928812"/>
            <a:chOff x="1359" y="1677"/>
            <a:chExt cx="1244" cy="1215"/>
          </a:xfrm>
        </p:grpSpPr>
        <p:sp>
          <p:nvSpPr>
            <p:cNvPr id="93207" name="Arc 10"/>
            <p:cNvSpPr>
              <a:spLocks/>
            </p:cNvSpPr>
            <p:nvPr/>
          </p:nvSpPr>
          <p:spPr bwMode="auto">
            <a:xfrm rot="-8100000">
              <a:off x="1392" y="1681"/>
              <a:ext cx="1215" cy="1207"/>
            </a:xfrm>
            <a:custGeom>
              <a:avLst/>
              <a:gdLst>
                <a:gd name="T0" fmla="*/ 0 w 20172"/>
                <a:gd name="T1" fmla="*/ 0 h 20058"/>
                <a:gd name="T2" fmla="*/ 0 w 20172"/>
                <a:gd name="T3" fmla="*/ 0 h 20058"/>
                <a:gd name="T4" fmla="*/ 0 w 20172"/>
                <a:gd name="T5" fmla="*/ 0 h 20058"/>
                <a:gd name="T6" fmla="*/ 0 60000 65536"/>
                <a:gd name="T7" fmla="*/ 0 60000 65536"/>
                <a:gd name="T8" fmla="*/ 0 60000 65536"/>
                <a:gd name="T9" fmla="*/ 0 w 20172"/>
                <a:gd name="T10" fmla="*/ 0 h 20058"/>
                <a:gd name="T11" fmla="*/ 20172 w 20172"/>
                <a:gd name="T12" fmla="*/ 20058 h 20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172" h="20058" fill="none" extrusionOk="0">
                  <a:moveTo>
                    <a:pt x="8014" y="0"/>
                  </a:moveTo>
                  <a:cubicBezTo>
                    <a:pt x="13610" y="2235"/>
                    <a:pt x="18017" y="6707"/>
                    <a:pt x="20172" y="12334"/>
                  </a:cubicBezTo>
                </a:path>
                <a:path w="20172" h="20058" stroke="0" extrusionOk="0">
                  <a:moveTo>
                    <a:pt x="8014" y="0"/>
                  </a:moveTo>
                  <a:cubicBezTo>
                    <a:pt x="13610" y="2235"/>
                    <a:pt x="18017" y="6707"/>
                    <a:pt x="20172" y="12334"/>
                  </a:cubicBezTo>
                  <a:lnTo>
                    <a:pt x="0" y="20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08" name="Text Box 37"/>
            <p:cNvSpPr txBox="1">
              <a:spLocks noChangeArrowheads="1"/>
            </p:cNvSpPr>
            <p:nvPr/>
          </p:nvSpPr>
          <p:spPr bwMode="auto">
            <a:xfrm>
              <a:off x="1359" y="2149"/>
              <a:ext cx="401" cy="23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tIns="0" bIns="0">
              <a:spAutoFit/>
            </a:bodyPr>
            <a:lstStyle/>
            <a:p>
              <a:r>
                <a:rPr lang="en-US" sz="2400">
                  <a:solidFill>
                    <a:srgbClr val="00CC00"/>
                  </a:solidFill>
                  <a:latin typeface="Arial" charset="0"/>
                </a:rPr>
                <a:t>45</a:t>
              </a:r>
              <a:r>
                <a:rPr lang="en-US" sz="2400" baseline="30000">
                  <a:solidFill>
                    <a:srgbClr val="00CC00"/>
                  </a:solidFill>
                  <a:latin typeface="Arial" charset="0"/>
                </a:rPr>
                <a:t>o</a:t>
              </a:r>
            </a:p>
          </p:txBody>
        </p:sp>
      </p:grpSp>
      <p:grpSp>
        <p:nvGrpSpPr>
          <p:cNvPr id="9" name="Group 54"/>
          <p:cNvGrpSpPr>
            <a:grpSpLocks/>
          </p:cNvGrpSpPr>
          <p:nvPr/>
        </p:nvGrpSpPr>
        <p:grpSpPr bwMode="auto">
          <a:xfrm>
            <a:off x="2616200" y="1700213"/>
            <a:ext cx="1916113" cy="1928812"/>
            <a:chOff x="1648" y="1071"/>
            <a:chExt cx="1207" cy="1215"/>
          </a:xfrm>
        </p:grpSpPr>
        <p:sp>
          <p:nvSpPr>
            <p:cNvPr id="93205" name="Arc 9"/>
            <p:cNvSpPr>
              <a:spLocks/>
            </p:cNvSpPr>
            <p:nvPr/>
          </p:nvSpPr>
          <p:spPr bwMode="auto">
            <a:xfrm rot="-5400000">
              <a:off x="1644" y="1075"/>
              <a:ext cx="1215" cy="1207"/>
            </a:xfrm>
            <a:custGeom>
              <a:avLst/>
              <a:gdLst>
                <a:gd name="T0" fmla="*/ 0 w 20172"/>
                <a:gd name="T1" fmla="*/ 0 h 20058"/>
                <a:gd name="T2" fmla="*/ 0 w 20172"/>
                <a:gd name="T3" fmla="*/ 0 h 20058"/>
                <a:gd name="T4" fmla="*/ 0 w 20172"/>
                <a:gd name="T5" fmla="*/ 0 h 20058"/>
                <a:gd name="T6" fmla="*/ 0 60000 65536"/>
                <a:gd name="T7" fmla="*/ 0 60000 65536"/>
                <a:gd name="T8" fmla="*/ 0 60000 65536"/>
                <a:gd name="T9" fmla="*/ 0 w 20172"/>
                <a:gd name="T10" fmla="*/ 0 h 20058"/>
                <a:gd name="T11" fmla="*/ 20172 w 20172"/>
                <a:gd name="T12" fmla="*/ 20058 h 20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172" h="20058" fill="none" extrusionOk="0">
                  <a:moveTo>
                    <a:pt x="8014" y="0"/>
                  </a:moveTo>
                  <a:cubicBezTo>
                    <a:pt x="13610" y="2235"/>
                    <a:pt x="18017" y="6707"/>
                    <a:pt x="20172" y="12334"/>
                  </a:cubicBezTo>
                </a:path>
                <a:path w="20172" h="20058" stroke="0" extrusionOk="0">
                  <a:moveTo>
                    <a:pt x="8014" y="0"/>
                  </a:moveTo>
                  <a:cubicBezTo>
                    <a:pt x="13610" y="2235"/>
                    <a:pt x="18017" y="6707"/>
                    <a:pt x="20172" y="12334"/>
                  </a:cubicBezTo>
                  <a:lnTo>
                    <a:pt x="0" y="20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06" name="Text Box 38"/>
            <p:cNvSpPr txBox="1">
              <a:spLocks noChangeArrowheads="1"/>
            </p:cNvSpPr>
            <p:nvPr/>
          </p:nvSpPr>
          <p:spPr bwMode="auto">
            <a:xfrm>
              <a:off x="1719" y="1245"/>
              <a:ext cx="401" cy="23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tIns="0" bIns="0">
              <a:spAutoFit/>
            </a:bodyPr>
            <a:lstStyle/>
            <a:p>
              <a:r>
                <a:rPr lang="en-US" sz="2400">
                  <a:solidFill>
                    <a:srgbClr val="00CC00"/>
                  </a:solidFill>
                  <a:latin typeface="Arial" charset="0"/>
                </a:rPr>
                <a:t>45</a:t>
              </a:r>
              <a:r>
                <a:rPr lang="en-US" sz="2400" baseline="30000">
                  <a:solidFill>
                    <a:srgbClr val="00CC00"/>
                  </a:solidFill>
                  <a:latin typeface="Arial" charset="0"/>
                </a:rPr>
                <a:t>o</a:t>
              </a:r>
            </a:p>
          </p:txBody>
        </p:sp>
      </p:grpSp>
      <p:sp>
        <p:nvSpPr>
          <p:cNvPr id="93204" name="Text Box 48"/>
          <p:cNvSpPr txBox="1">
            <a:spLocks noChangeArrowheads="1"/>
          </p:cNvSpPr>
          <p:nvPr/>
        </p:nvSpPr>
        <p:spPr bwMode="auto">
          <a:xfrm>
            <a:off x="106363" y="336550"/>
            <a:ext cx="87868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accent2"/>
                </a:solidFill>
                <a:latin typeface="Arial" charset="0"/>
                <a:cs typeface="Arial" charset="0"/>
              </a:rPr>
              <a:t>EXAMPLE : </a:t>
            </a:r>
            <a:r>
              <a:rPr lang="en-US" sz="2000">
                <a:solidFill>
                  <a:schemeClr val="accent2"/>
                </a:solidFill>
                <a:latin typeface="Arial" charset="0"/>
                <a:cs typeface="Arial" charset="0"/>
              </a:rPr>
              <a:t>Dimension of </a:t>
            </a:r>
            <a:r>
              <a:rPr lang="en-US" sz="2000" b="1" i="1">
                <a:solidFill>
                  <a:schemeClr val="accent2"/>
                </a:solidFill>
                <a:latin typeface="Arial" charset="0"/>
                <a:cs typeface="Arial" charset="0"/>
              </a:rPr>
              <a:t>angle</a:t>
            </a:r>
            <a:r>
              <a:rPr lang="en-US" sz="2000">
                <a:solidFill>
                  <a:schemeClr val="accent2"/>
                </a:solidFill>
                <a:latin typeface="Arial" charset="0"/>
                <a:cs typeface="Arial" charset="0"/>
              </a:rPr>
              <a:t> using </a:t>
            </a:r>
            <a:r>
              <a:rPr lang="en-US" sz="2000" b="1" i="1">
                <a:solidFill>
                  <a:schemeClr val="accent2"/>
                </a:solidFill>
                <a:latin typeface="Arial" charset="0"/>
                <a:cs typeface="Arial" charset="0"/>
              </a:rPr>
              <a:t>unidirectional</a:t>
            </a:r>
            <a:r>
              <a:rPr lang="en-US" sz="2000">
                <a:solidFill>
                  <a:schemeClr val="accent2"/>
                </a:solidFill>
                <a:latin typeface="Arial" charset="0"/>
                <a:cs typeface="Arial" charset="0"/>
              </a:rPr>
              <a:t> method.</a:t>
            </a:r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EC64-B2A3-4040-92A2-923F4E37081A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2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2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92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 animBg="1"/>
      <p:bldP spid="92163" grpId="0" animBg="1"/>
      <p:bldP spid="92164" grpId="0" animBg="1"/>
      <p:bldP spid="92165" grpId="0" animBg="1"/>
      <p:bldP spid="92184" grpId="0" animBg="1"/>
      <p:bldP spid="92185" grpId="0" animBg="1"/>
      <p:bldP spid="92186" grpId="0" animBg="1"/>
      <p:bldP spid="92187" grpId="0" animBg="1"/>
      <p:bldP spid="92188" grpId="0" animBg="1"/>
      <p:bldP spid="9218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317500" y="1168400"/>
            <a:ext cx="8547100" cy="18827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11" name="Text Box 7"/>
          <p:cNvSpPr txBox="1">
            <a:spLocks noChangeArrowheads="1"/>
          </p:cNvSpPr>
          <p:nvPr/>
        </p:nvSpPr>
        <p:spPr bwMode="auto">
          <a:xfrm>
            <a:off x="152400" y="1651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CC3300"/>
                </a:solidFill>
                <a:latin typeface="Arial" charset="0"/>
              </a:rPr>
              <a:t>LOCAL  NOTES</a:t>
            </a:r>
            <a:endParaRPr lang="th-TH" sz="4000" b="1">
              <a:solidFill>
                <a:srgbClr val="CC3300"/>
              </a:solidFill>
              <a:latin typeface="Arial" charset="0"/>
            </a:endParaRPr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419100" y="1138238"/>
            <a:ext cx="7894638" cy="1154112"/>
            <a:chOff x="264" y="717"/>
            <a:chExt cx="4973" cy="727"/>
          </a:xfrm>
        </p:grpSpPr>
        <p:sp>
          <p:nvSpPr>
            <p:cNvPr id="95238" name="Rectangle 6"/>
            <p:cNvSpPr>
              <a:spLocks noChangeArrowheads="1"/>
            </p:cNvSpPr>
            <p:nvPr/>
          </p:nvSpPr>
          <p:spPr bwMode="auto">
            <a:xfrm>
              <a:off x="264" y="880"/>
              <a:ext cx="144" cy="144"/>
            </a:xfrm>
            <a:prstGeom prst="rect">
              <a:avLst/>
            </a:prstGeom>
            <a:solidFill>
              <a:srgbClr val="3333FF"/>
            </a:solidFill>
            <a:ln w="9525">
              <a:solidFill>
                <a:srgbClr val="3333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263" name="Rectangle 10"/>
            <p:cNvSpPr>
              <a:spLocks noChangeArrowheads="1"/>
            </p:cNvSpPr>
            <p:nvPr/>
          </p:nvSpPr>
          <p:spPr bwMode="auto">
            <a:xfrm>
              <a:off x="488" y="717"/>
              <a:ext cx="4749" cy="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cs typeface="Arial" charset="0"/>
                </a:rPr>
                <a:t>Place the notes </a:t>
              </a:r>
              <a:r>
                <a:rPr lang="en-US" sz="2800" b="1">
                  <a:solidFill>
                    <a:schemeClr val="accent2"/>
                  </a:solidFill>
                  <a:latin typeface="Arial" charset="0"/>
                  <a:cs typeface="Arial" charset="0"/>
                </a:rPr>
                <a:t>near</a:t>
              </a:r>
              <a:r>
                <a:rPr lang="en-US" sz="2800">
                  <a:solidFill>
                    <a:srgbClr val="000000"/>
                  </a:solidFill>
                  <a:latin typeface="Arial" charset="0"/>
                  <a:cs typeface="Arial" charset="0"/>
                </a:rPr>
                <a:t> to the feature which they</a:t>
              </a:r>
            </a:p>
            <a:p>
              <a:pPr>
                <a:lnSpc>
                  <a:spcPct val="130000"/>
                </a:lnSpc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cs typeface="Arial" charset="0"/>
                </a:rPr>
                <a:t>apply, and should be placed outside the view.</a:t>
              </a:r>
            </a:p>
          </p:txBody>
        </p:sp>
      </p:grpSp>
      <p:grpSp>
        <p:nvGrpSpPr>
          <p:cNvPr id="3" name="Group 54"/>
          <p:cNvGrpSpPr>
            <a:grpSpLocks/>
          </p:cNvGrpSpPr>
          <p:nvPr/>
        </p:nvGrpSpPr>
        <p:grpSpPr bwMode="auto">
          <a:xfrm>
            <a:off x="444500" y="2420938"/>
            <a:ext cx="5287963" cy="584200"/>
            <a:chOff x="280" y="1525"/>
            <a:chExt cx="3331" cy="368"/>
          </a:xfrm>
        </p:grpSpPr>
        <p:sp>
          <p:nvSpPr>
            <p:cNvPr id="94260" name="Text Box 9"/>
            <p:cNvSpPr txBox="1">
              <a:spLocks noChangeArrowheads="1"/>
            </p:cNvSpPr>
            <p:nvPr/>
          </p:nvSpPr>
          <p:spPr bwMode="auto">
            <a:xfrm>
              <a:off x="497" y="1525"/>
              <a:ext cx="311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  <a:latin typeface="Arial" charset="0"/>
                  <a:cs typeface="Arial" charset="0"/>
                </a:rPr>
                <a:t>Always read </a:t>
              </a:r>
              <a:r>
                <a:rPr lang="en-US" sz="3200" b="1">
                  <a:solidFill>
                    <a:schemeClr val="accent2"/>
                  </a:solidFill>
                  <a:latin typeface="Arial" charset="0"/>
                  <a:cs typeface="Arial" charset="0"/>
                </a:rPr>
                <a:t>horizontally</a:t>
              </a:r>
              <a:r>
                <a:rPr lang="en-US" sz="3200">
                  <a:solidFill>
                    <a:srgbClr val="000000"/>
                  </a:solidFill>
                  <a:latin typeface="Arial" charset="0"/>
                  <a:cs typeface="Arial" charset="0"/>
                </a:rPr>
                <a:t>.</a:t>
              </a:r>
            </a:p>
          </p:txBody>
        </p:sp>
        <p:sp>
          <p:nvSpPr>
            <p:cNvPr id="95244" name="Rectangle 12"/>
            <p:cNvSpPr>
              <a:spLocks noChangeArrowheads="1"/>
            </p:cNvSpPr>
            <p:nvPr/>
          </p:nvSpPr>
          <p:spPr bwMode="auto">
            <a:xfrm>
              <a:off x="280" y="1616"/>
              <a:ext cx="144" cy="144"/>
            </a:xfrm>
            <a:prstGeom prst="rect">
              <a:avLst/>
            </a:prstGeom>
            <a:solidFill>
              <a:srgbClr val="3333FF"/>
            </a:solidFill>
            <a:ln w="9525">
              <a:solidFill>
                <a:srgbClr val="3333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" name="Group 55"/>
          <p:cNvGrpSpPr>
            <a:grpSpLocks/>
          </p:cNvGrpSpPr>
          <p:nvPr/>
        </p:nvGrpSpPr>
        <p:grpSpPr bwMode="auto">
          <a:xfrm>
            <a:off x="384175" y="4406900"/>
            <a:ext cx="1866900" cy="1123950"/>
            <a:chOff x="242" y="2968"/>
            <a:chExt cx="1176" cy="708"/>
          </a:xfrm>
        </p:grpSpPr>
        <p:sp>
          <p:nvSpPr>
            <p:cNvPr id="94252" name="Rectangle 13"/>
            <p:cNvSpPr>
              <a:spLocks noChangeArrowheads="1"/>
            </p:cNvSpPr>
            <p:nvPr/>
          </p:nvSpPr>
          <p:spPr bwMode="auto">
            <a:xfrm>
              <a:off x="242" y="2968"/>
              <a:ext cx="1176" cy="708"/>
            </a:xfrm>
            <a:prstGeom prst="rect">
              <a:avLst/>
            </a:prstGeom>
            <a:solidFill>
              <a:srgbClr val="00CC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53" name="Oval 14"/>
            <p:cNvSpPr>
              <a:spLocks noChangeArrowheads="1"/>
            </p:cNvSpPr>
            <p:nvPr/>
          </p:nvSpPr>
          <p:spPr bwMode="auto">
            <a:xfrm>
              <a:off x="644" y="3136"/>
              <a:ext cx="368" cy="36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54" name="Line 17"/>
            <p:cNvSpPr>
              <a:spLocks noChangeShapeType="1"/>
            </p:cNvSpPr>
            <p:nvPr/>
          </p:nvSpPr>
          <p:spPr bwMode="auto">
            <a:xfrm>
              <a:off x="831" y="3294"/>
              <a:ext cx="0" cy="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55" name="Line 18"/>
            <p:cNvSpPr>
              <a:spLocks noChangeShapeType="1"/>
            </p:cNvSpPr>
            <p:nvPr/>
          </p:nvSpPr>
          <p:spPr bwMode="auto">
            <a:xfrm>
              <a:off x="831" y="3004"/>
              <a:ext cx="0" cy="2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56" name="Line 19"/>
            <p:cNvSpPr>
              <a:spLocks noChangeShapeType="1"/>
            </p:cNvSpPr>
            <p:nvPr/>
          </p:nvSpPr>
          <p:spPr bwMode="auto">
            <a:xfrm flipH="1">
              <a:off x="902" y="3327"/>
              <a:ext cx="2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57" name="Line 20"/>
            <p:cNvSpPr>
              <a:spLocks noChangeShapeType="1"/>
            </p:cNvSpPr>
            <p:nvPr/>
          </p:nvSpPr>
          <p:spPr bwMode="auto">
            <a:xfrm rot="-5400000">
              <a:off x="831" y="3294"/>
              <a:ext cx="0" cy="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58" name="Line 21"/>
            <p:cNvSpPr>
              <a:spLocks noChangeShapeType="1"/>
            </p:cNvSpPr>
            <p:nvPr/>
          </p:nvSpPr>
          <p:spPr bwMode="auto">
            <a:xfrm>
              <a:off x="831" y="3392"/>
              <a:ext cx="0" cy="2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59" name="Line 22"/>
            <p:cNvSpPr>
              <a:spLocks noChangeShapeType="1"/>
            </p:cNvSpPr>
            <p:nvPr/>
          </p:nvSpPr>
          <p:spPr bwMode="auto">
            <a:xfrm flipH="1">
              <a:off x="508" y="3327"/>
              <a:ext cx="2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1455738" y="4052888"/>
            <a:ext cx="668337" cy="687387"/>
            <a:chOff x="917" y="2553"/>
            <a:chExt cx="421" cy="433"/>
          </a:xfrm>
        </p:grpSpPr>
        <p:sp>
          <p:nvSpPr>
            <p:cNvPr id="94250" name="Line 23"/>
            <p:cNvSpPr>
              <a:spLocks noChangeShapeType="1"/>
            </p:cNvSpPr>
            <p:nvPr/>
          </p:nvSpPr>
          <p:spPr bwMode="auto">
            <a:xfrm flipV="1">
              <a:off x="917" y="2555"/>
              <a:ext cx="249" cy="431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arrow" w="sm" len="lg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51" name="Line 24"/>
            <p:cNvSpPr>
              <a:spLocks noChangeShapeType="1"/>
            </p:cNvSpPr>
            <p:nvPr/>
          </p:nvSpPr>
          <p:spPr bwMode="auto">
            <a:xfrm>
              <a:off x="1164" y="2553"/>
              <a:ext cx="174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5257" name="Text Box 25"/>
          <p:cNvSpPr txBox="1">
            <a:spLocks noChangeArrowheads="1"/>
          </p:cNvSpPr>
          <p:nvPr/>
        </p:nvSpPr>
        <p:spPr bwMode="auto">
          <a:xfrm>
            <a:off x="1746250" y="3697288"/>
            <a:ext cx="976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10 Drill</a:t>
            </a:r>
            <a:endParaRPr lang="th-TH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5258" name="AutoShape 26"/>
          <p:cNvSpPr>
            <a:spLocks noChangeArrowheads="1"/>
          </p:cNvSpPr>
          <p:nvPr/>
        </p:nvSpPr>
        <p:spPr bwMode="auto">
          <a:xfrm>
            <a:off x="3689350" y="3505200"/>
            <a:ext cx="5149850" cy="28067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59" name="Text Box 27"/>
          <p:cNvSpPr txBox="1">
            <a:spLocks noChangeArrowheads="1"/>
          </p:cNvSpPr>
          <p:nvPr/>
        </p:nvSpPr>
        <p:spPr bwMode="auto">
          <a:xfrm>
            <a:off x="4235450" y="3087688"/>
            <a:ext cx="4141788" cy="5842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Arial" charset="0"/>
              </a:rPr>
              <a:t>COMMON  MISTAKE</a:t>
            </a:r>
            <a:endParaRPr lang="th-TH" sz="3200" b="1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6" name="Group 58"/>
          <p:cNvGrpSpPr>
            <a:grpSpLocks/>
          </p:cNvGrpSpPr>
          <p:nvPr/>
        </p:nvGrpSpPr>
        <p:grpSpPr bwMode="auto">
          <a:xfrm>
            <a:off x="4060825" y="5064125"/>
            <a:ext cx="1866900" cy="1123950"/>
            <a:chOff x="2558" y="3190"/>
            <a:chExt cx="1176" cy="708"/>
          </a:xfrm>
        </p:grpSpPr>
        <p:sp>
          <p:nvSpPr>
            <p:cNvPr id="94242" name="Rectangle 28"/>
            <p:cNvSpPr>
              <a:spLocks noChangeArrowheads="1"/>
            </p:cNvSpPr>
            <p:nvPr/>
          </p:nvSpPr>
          <p:spPr bwMode="auto">
            <a:xfrm>
              <a:off x="2558" y="3190"/>
              <a:ext cx="1176" cy="708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43" name="Oval 29"/>
            <p:cNvSpPr>
              <a:spLocks noChangeArrowheads="1"/>
            </p:cNvSpPr>
            <p:nvPr/>
          </p:nvSpPr>
          <p:spPr bwMode="auto">
            <a:xfrm>
              <a:off x="2960" y="3358"/>
              <a:ext cx="368" cy="36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44" name="Line 30"/>
            <p:cNvSpPr>
              <a:spLocks noChangeShapeType="1"/>
            </p:cNvSpPr>
            <p:nvPr/>
          </p:nvSpPr>
          <p:spPr bwMode="auto">
            <a:xfrm>
              <a:off x="3147" y="3516"/>
              <a:ext cx="0" cy="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45" name="Line 31"/>
            <p:cNvSpPr>
              <a:spLocks noChangeShapeType="1"/>
            </p:cNvSpPr>
            <p:nvPr/>
          </p:nvSpPr>
          <p:spPr bwMode="auto">
            <a:xfrm>
              <a:off x="3147" y="3226"/>
              <a:ext cx="0" cy="2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46" name="Line 32"/>
            <p:cNvSpPr>
              <a:spLocks noChangeShapeType="1"/>
            </p:cNvSpPr>
            <p:nvPr/>
          </p:nvSpPr>
          <p:spPr bwMode="auto">
            <a:xfrm flipH="1">
              <a:off x="3218" y="3549"/>
              <a:ext cx="2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47" name="Line 33"/>
            <p:cNvSpPr>
              <a:spLocks noChangeShapeType="1"/>
            </p:cNvSpPr>
            <p:nvPr/>
          </p:nvSpPr>
          <p:spPr bwMode="auto">
            <a:xfrm rot="-5400000">
              <a:off x="3147" y="3516"/>
              <a:ext cx="0" cy="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48" name="Line 34"/>
            <p:cNvSpPr>
              <a:spLocks noChangeShapeType="1"/>
            </p:cNvSpPr>
            <p:nvPr/>
          </p:nvSpPr>
          <p:spPr bwMode="auto">
            <a:xfrm>
              <a:off x="3147" y="3614"/>
              <a:ext cx="0" cy="2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49" name="Line 35"/>
            <p:cNvSpPr>
              <a:spLocks noChangeShapeType="1"/>
            </p:cNvSpPr>
            <p:nvPr/>
          </p:nvSpPr>
          <p:spPr bwMode="auto">
            <a:xfrm flipH="1">
              <a:off x="2824" y="3549"/>
              <a:ext cx="2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60"/>
          <p:cNvGrpSpPr>
            <a:grpSpLocks/>
          </p:cNvGrpSpPr>
          <p:nvPr/>
        </p:nvGrpSpPr>
        <p:grpSpPr bwMode="auto">
          <a:xfrm>
            <a:off x="5132388" y="3754438"/>
            <a:ext cx="1647825" cy="1643062"/>
            <a:chOff x="3233" y="2365"/>
            <a:chExt cx="1038" cy="1035"/>
          </a:xfrm>
        </p:grpSpPr>
        <p:sp>
          <p:nvSpPr>
            <p:cNvPr id="94239" name="Line 36"/>
            <p:cNvSpPr>
              <a:spLocks noChangeShapeType="1"/>
            </p:cNvSpPr>
            <p:nvPr/>
          </p:nvSpPr>
          <p:spPr bwMode="auto">
            <a:xfrm flipV="1">
              <a:off x="3233" y="2574"/>
              <a:ext cx="477" cy="826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 type="arrow" w="sm" len="lg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40" name="Line 37"/>
            <p:cNvSpPr>
              <a:spLocks noChangeShapeType="1"/>
            </p:cNvSpPr>
            <p:nvPr/>
          </p:nvSpPr>
          <p:spPr bwMode="auto">
            <a:xfrm>
              <a:off x="3708" y="2577"/>
              <a:ext cx="17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41" name="Text Box 38"/>
            <p:cNvSpPr txBox="1">
              <a:spLocks noChangeArrowheads="1"/>
            </p:cNvSpPr>
            <p:nvPr/>
          </p:nvSpPr>
          <p:spPr bwMode="auto">
            <a:xfrm>
              <a:off x="3656" y="2365"/>
              <a:ext cx="61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10 Drill</a:t>
              </a:r>
              <a:endParaRPr lang="th-TH" sz="200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8" name="Group 57"/>
          <p:cNvGrpSpPr>
            <a:grpSpLocks/>
          </p:cNvGrpSpPr>
          <p:nvPr/>
        </p:nvGrpSpPr>
        <p:grpSpPr bwMode="auto">
          <a:xfrm>
            <a:off x="2200275" y="4048125"/>
            <a:ext cx="1196975" cy="404813"/>
            <a:chOff x="1386" y="2550"/>
            <a:chExt cx="754" cy="255"/>
          </a:xfrm>
        </p:grpSpPr>
        <p:sp>
          <p:nvSpPr>
            <p:cNvPr id="94237" name="AutoShape 39"/>
            <p:cNvSpPr>
              <a:spLocks/>
            </p:cNvSpPr>
            <p:nvPr/>
          </p:nvSpPr>
          <p:spPr bwMode="auto">
            <a:xfrm>
              <a:off x="1386" y="2550"/>
              <a:ext cx="72" cy="204"/>
            </a:xfrm>
            <a:prstGeom prst="rightBrace">
              <a:avLst>
                <a:gd name="adj1" fmla="val 23611"/>
                <a:gd name="adj2" fmla="val 50000"/>
              </a:avLst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38" name="Text Box 40"/>
            <p:cNvSpPr txBox="1">
              <a:spLocks noChangeArrowheads="1"/>
            </p:cNvSpPr>
            <p:nvPr/>
          </p:nvSpPr>
          <p:spPr bwMode="auto">
            <a:xfrm>
              <a:off x="1448" y="2555"/>
              <a:ext cx="6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h-TH" sz="2000">
                  <a:solidFill>
                    <a:schemeClr val="accent2"/>
                  </a:solidFill>
                  <a:latin typeface="Arial" charset="0"/>
                </a:rPr>
                <a:t>≈</a:t>
              </a:r>
              <a:r>
                <a:rPr lang="en-US" sz="2000">
                  <a:solidFill>
                    <a:schemeClr val="accent2"/>
                  </a:solidFill>
                  <a:latin typeface="Arial" charset="0"/>
                </a:rPr>
                <a:t> 10mm</a:t>
              </a:r>
              <a:endParaRPr lang="th-TH" sz="2000">
                <a:solidFill>
                  <a:schemeClr val="accent2"/>
                </a:solidFill>
                <a:latin typeface="Arial" charset="0"/>
                <a:cs typeface="Times New Roman" pitchFamily="18" charset="0"/>
              </a:endParaRPr>
            </a:p>
          </p:txBody>
        </p:sp>
      </p:grpSp>
      <p:grpSp>
        <p:nvGrpSpPr>
          <p:cNvPr id="9" name="Group 59"/>
          <p:cNvGrpSpPr>
            <a:grpSpLocks/>
          </p:cNvGrpSpPr>
          <p:nvPr/>
        </p:nvGrpSpPr>
        <p:grpSpPr bwMode="auto">
          <a:xfrm>
            <a:off x="6604000" y="5064125"/>
            <a:ext cx="1866900" cy="1123950"/>
            <a:chOff x="4160" y="3190"/>
            <a:chExt cx="1176" cy="708"/>
          </a:xfrm>
        </p:grpSpPr>
        <p:sp>
          <p:nvSpPr>
            <p:cNvPr id="94229" name="Rectangle 41"/>
            <p:cNvSpPr>
              <a:spLocks noChangeArrowheads="1"/>
            </p:cNvSpPr>
            <p:nvPr/>
          </p:nvSpPr>
          <p:spPr bwMode="auto">
            <a:xfrm>
              <a:off x="4160" y="3190"/>
              <a:ext cx="1176" cy="708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30" name="Oval 42"/>
            <p:cNvSpPr>
              <a:spLocks noChangeArrowheads="1"/>
            </p:cNvSpPr>
            <p:nvPr/>
          </p:nvSpPr>
          <p:spPr bwMode="auto">
            <a:xfrm>
              <a:off x="4562" y="3358"/>
              <a:ext cx="368" cy="36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31" name="Line 43"/>
            <p:cNvSpPr>
              <a:spLocks noChangeShapeType="1"/>
            </p:cNvSpPr>
            <p:nvPr/>
          </p:nvSpPr>
          <p:spPr bwMode="auto">
            <a:xfrm>
              <a:off x="4749" y="3516"/>
              <a:ext cx="0" cy="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32" name="Line 44"/>
            <p:cNvSpPr>
              <a:spLocks noChangeShapeType="1"/>
            </p:cNvSpPr>
            <p:nvPr/>
          </p:nvSpPr>
          <p:spPr bwMode="auto">
            <a:xfrm>
              <a:off x="4749" y="3226"/>
              <a:ext cx="0" cy="2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33" name="Line 45"/>
            <p:cNvSpPr>
              <a:spLocks noChangeShapeType="1"/>
            </p:cNvSpPr>
            <p:nvPr/>
          </p:nvSpPr>
          <p:spPr bwMode="auto">
            <a:xfrm flipH="1">
              <a:off x="4820" y="3549"/>
              <a:ext cx="2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34" name="Line 46"/>
            <p:cNvSpPr>
              <a:spLocks noChangeShapeType="1"/>
            </p:cNvSpPr>
            <p:nvPr/>
          </p:nvSpPr>
          <p:spPr bwMode="auto">
            <a:xfrm rot="-5400000">
              <a:off x="4749" y="3516"/>
              <a:ext cx="0" cy="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35" name="Line 47"/>
            <p:cNvSpPr>
              <a:spLocks noChangeShapeType="1"/>
            </p:cNvSpPr>
            <p:nvPr/>
          </p:nvSpPr>
          <p:spPr bwMode="auto">
            <a:xfrm>
              <a:off x="4749" y="3614"/>
              <a:ext cx="0" cy="2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36" name="Line 48"/>
            <p:cNvSpPr>
              <a:spLocks noChangeShapeType="1"/>
            </p:cNvSpPr>
            <p:nvPr/>
          </p:nvSpPr>
          <p:spPr bwMode="auto">
            <a:xfrm flipH="1">
              <a:off x="4426" y="3549"/>
              <a:ext cx="2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62"/>
          <p:cNvGrpSpPr>
            <a:grpSpLocks/>
          </p:cNvGrpSpPr>
          <p:nvPr/>
        </p:nvGrpSpPr>
        <p:grpSpPr bwMode="auto">
          <a:xfrm>
            <a:off x="7675563" y="3835400"/>
            <a:ext cx="434975" cy="1562100"/>
            <a:chOff x="4835" y="2416"/>
            <a:chExt cx="274" cy="984"/>
          </a:xfrm>
        </p:grpSpPr>
        <p:sp>
          <p:nvSpPr>
            <p:cNvPr id="94226" name="Line 49"/>
            <p:cNvSpPr>
              <a:spLocks noChangeShapeType="1"/>
            </p:cNvSpPr>
            <p:nvPr/>
          </p:nvSpPr>
          <p:spPr bwMode="auto">
            <a:xfrm flipV="1">
              <a:off x="4835" y="2969"/>
              <a:ext cx="249" cy="43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sm" len="lg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27" name="Line 50"/>
            <p:cNvSpPr>
              <a:spLocks noChangeShapeType="1"/>
            </p:cNvSpPr>
            <p:nvPr/>
          </p:nvSpPr>
          <p:spPr bwMode="auto">
            <a:xfrm flipV="1">
              <a:off x="5082" y="2829"/>
              <a:ext cx="0" cy="144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28" name="Text Box 51"/>
            <p:cNvSpPr txBox="1">
              <a:spLocks noChangeArrowheads="1"/>
            </p:cNvSpPr>
            <p:nvPr/>
          </p:nvSpPr>
          <p:spPr bwMode="auto">
            <a:xfrm rot="-5400000">
              <a:off x="4676" y="2599"/>
              <a:ext cx="61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3300"/>
                  </a:solidFill>
                  <a:latin typeface="Arial" charset="0"/>
                </a:rPr>
                <a:t>10 Drill</a:t>
              </a:r>
              <a:endParaRPr lang="th-TH" sz="2000">
                <a:solidFill>
                  <a:srgbClr val="FF3300"/>
                </a:solidFill>
                <a:latin typeface="Arial" charset="0"/>
              </a:endParaRPr>
            </a:p>
          </p:txBody>
        </p:sp>
      </p:grpSp>
      <p:sp>
        <p:nvSpPr>
          <p:cNvPr id="95293" name="Text Box 61"/>
          <p:cNvSpPr txBox="1">
            <a:spLocks noChangeArrowheads="1"/>
          </p:cNvSpPr>
          <p:nvPr/>
        </p:nvSpPr>
        <p:spPr bwMode="auto">
          <a:xfrm>
            <a:off x="4429125" y="4265613"/>
            <a:ext cx="987425" cy="39687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 charset="0"/>
              </a:rPr>
              <a:t>Too far</a:t>
            </a:r>
            <a:endParaRPr lang="th-TH" sz="2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5295" name="PubCross"/>
          <p:cNvSpPr>
            <a:spLocks noEditPoints="1" noChangeArrowheads="1"/>
          </p:cNvSpPr>
          <p:nvPr/>
        </p:nvSpPr>
        <p:spPr bwMode="auto">
          <a:xfrm rot="-2678910">
            <a:off x="5060950" y="3800475"/>
            <a:ext cx="2265363" cy="2265363"/>
          </a:xfrm>
          <a:custGeom>
            <a:avLst/>
            <a:gdLst>
              <a:gd name="G0" fmla="+- 0 0 0"/>
              <a:gd name="G1" fmla="+- 8794 0 0"/>
              <a:gd name="G2" fmla="+- 21600 0 8794"/>
              <a:gd name="G3" fmla="+- 8625 0 0"/>
              <a:gd name="G4" fmla="+- 21600 0 8625"/>
              <a:gd name="T0" fmla="*/ 10800 w 21600"/>
              <a:gd name="T1" fmla="*/ 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G1 w 21600"/>
              <a:gd name="T9" fmla="*/ G3 h 21600"/>
              <a:gd name="T10" fmla="*/ G2 w 21600"/>
              <a:gd name="T11" fmla="*/ G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8794" y="0"/>
                </a:moveTo>
                <a:lnTo>
                  <a:pt x="8794" y="8625"/>
                </a:lnTo>
                <a:lnTo>
                  <a:pt x="0" y="8625"/>
                </a:lnTo>
                <a:lnTo>
                  <a:pt x="0" y="12975"/>
                </a:lnTo>
                <a:lnTo>
                  <a:pt x="8794" y="12975"/>
                </a:lnTo>
                <a:lnTo>
                  <a:pt x="8794" y="21600"/>
                </a:lnTo>
                <a:lnTo>
                  <a:pt x="12806" y="21600"/>
                </a:lnTo>
                <a:lnTo>
                  <a:pt x="12806" y="12975"/>
                </a:lnTo>
                <a:lnTo>
                  <a:pt x="21600" y="12975"/>
                </a:lnTo>
                <a:lnTo>
                  <a:pt x="21600" y="8625"/>
                </a:lnTo>
                <a:lnTo>
                  <a:pt x="12806" y="8625"/>
                </a:lnTo>
                <a:lnTo>
                  <a:pt x="12806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6" name="Slide Number Placeholder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EC64-B2A3-4040-92A2-923F4E37081A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5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5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5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5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95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5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9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95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1000" fill="hold"/>
                                        <p:tgtEl>
                                          <p:spTgt spid="95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 animBg="1"/>
      <p:bldP spid="95257" grpId="0"/>
      <p:bldP spid="95258" grpId="0" animBg="1"/>
      <p:bldP spid="95259" grpId="0" animBg="1"/>
      <p:bldP spid="95293" grpId="0" animBg="1"/>
      <p:bldP spid="95295" grpId="0" animBg="1"/>
      <p:bldP spid="95295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6"/>
          <p:cNvSpPr>
            <a:spLocks noChangeArrowheads="1"/>
          </p:cNvSpPr>
          <p:nvPr/>
        </p:nvSpPr>
        <p:spPr bwMode="auto">
          <a:xfrm>
            <a:off x="685800" y="612775"/>
            <a:ext cx="7772400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6600" b="1" i="1">
                <a:solidFill>
                  <a:schemeClr val="accent2"/>
                </a:solidFill>
                <a:latin typeface="Arial" charset="0"/>
                <a:cs typeface="Arial" charset="0"/>
              </a:rPr>
              <a:t>Dimensioning</a:t>
            </a:r>
            <a:br>
              <a:rPr lang="en-US" sz="6600" b="1" i="1">
                <a:solidFill>
                  <a:schemeClr val="accent2"/>
                </a:solidFill>
                <a:latin typeface="Arial" charset="0"/>
                <a:cs typeface="Arial" charset="0"/>
              </a:rPr>
            </a:br>
            <a:r>
              <a:rPr lang="en-US" sz="6600" b="1" i="1">
                <a:solidFill>
                  <a:schemeClr val="accent2"/>
                </a:solidFill>
                <a:latin typeface="Arial" charset="0"/>
                <a:cs typeface="Arial" charset="0"/>
              </a:rPr>
              <a:t>Practices</a:t>
            </a:r>
          </a:p>
        </p:txBody>
      </p:sp>
      <p:pic>
        <p:nvPicPr>
          <p:cNvPr id="95235" name="Picture 7"/>
          <p:cNvPicPr>
            <a:picLocks noChangeAspect="1" noChangeArrowheads="1"/>
          </p:cNvPicPr>
          <p:nvPr/>
        </p:nvPicPr>
        <p:blipFill>
          <a:blip r:embed="rId2"/>
          <a:srcRect t="14885" b="50000"/>
          <a:stretch>
            <a:fillRect/>
          </a:stretch>
        </p:blipFill>
        <p:spPr bwMode="auto">
          <a:xfrm>
            <a:off x="0" y="4464050"/>
            <a:ext cx="9144000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EC64-B2A3-4040-92A2-923F4E37081A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73" name="Rectangle 161"/>
          <p:cNvSpPr>
            <a:spLocks noChangeArrowheads="1"/>
          </p:cNvSpPr>
          <p:nvPr/>
        </p:nvSpPr>
        <p:spPr bwMode="auto">
          <a:xfrm>
            <a:off x="1676400" y="3898900"/>
            <a:ext cx="5930900" cy="2552700"/>
          </a:xfrm>
          <a:prstGeom prst="rect">
            <a:avLst/>
          </a:prstGeom>
          <a:solidFill>
            <a:srgbClr val="00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96259" name="Text Box 128"/>
          <p:cNvSpPr txBox="1">
            <a:spLocks noChangeArrowheads="1"/>
          </p:cNvSpPr>
          <p:nvPr/>
        </p:nvSpPr>
        <p:spPr bwMode="auto">
          <a:xfrm>
            <a:off x="1765300" y="244475"/>
            <a:ext cx="58245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solidFill>
                  <a:srgbClr val="CC3300"/>
                </a:solidFill>
                <a:latin typeface="Arial" charset="0"/>
                <a:cs typeface="Arial" charset="0"/>
              </a:rPr>
              <a:t>THE  BASIC  CONCEPT</a:t>
            </a:r>
            <a:endParaRPr lang="en-US" b="1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64641" name="Text Box 129"/>
          <p:cNvSpPr txBox="1">
            <a:spLocks noChangeArrowheads="1"/>
          </p:cNvSpPr>
          <p:nvPr/>
        </p:nvSpPr>
        <p:spPr bwMode="auto">
          <a:xfrm>
            <a:off x="414338" y="1257300"/>
            <a:ext cx="8288337" cy="17145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>
                <a:solidFill>
                  <a:srgbClr val="000000"/>
                </a:solidFill>
                <a:latin typeface="Arial" charset="0"/>
              </a:rPr>
              <a:t>Dimensioning is accomplished by adding </a:t>
            </a:r>
            <a:r>
              <a:rPr lang="en-US" sz="2800" b="1" i="1">
                <a:solidFill>
                  <a:schemeClr val="accent2"/>
                </a:solidFill>
                <a:latin typeface="Arial" charset="0"/>
              </a:rPr>
              <a:t>size</a:t>
            </a:r>
            <a:r>
              <a:rPr lang="en-US" sz="2800">
                <a:solidFill>
                  <a:srgbClr val="000000"/>
                </a:solidFill>
                <a:latin typeface="Arial" charset="0"/>
              </a:rPr>
              <a:t> and </a:t>
            </a:r>
            <a:r>
              <a:rPr lang="en-US" sz="2800" b="1" i="1">
                <a:solidFill>
                  <a:schemeClr val="accent2"/>
                </a:solidFill>
                <a:latin typeface="Arial" charset="0"/>
              </a:rPr>
              <a:t>location</a:t>
            </a:r>
            <a:r>
              <a:rPr lang="en-US" sz="2800">
                <a:solidFill>
                  <a:srgbClr val="000000"/>
                </a:solidFill>
                <a:latin typeface="Arial" charset="0"/>
              </a:rPr>
              <a:t> information </a:t>
            </a:r>
            <a:r>
              <a:rPr lang="en-US" sz="2800" b="1" i="1">
                <a:solidFill>
                  <a:schemeClr val="accent2"/>
                </a:solidFill>
                <a:latin typeface="Arial" charset="0"/>
              </a:rPr>
              <a:t>necessary to manufacture</a:t>
            </a:r>
          </a:p>
          <a:p>
            <a:pPr>
              <a:lnSpc>
                <a:spcPct val="130000"/>
              </a:lnSpc>
            </a:pPr>
            <a:r>
              <a:rPr lang="en-US" sz="2800">
                <a:solidFill>
                  <a:schemeClr val="accent2"/>
                </a:solidFill>
                <a:latin typeface="Arial" charset="0"/>
              </a:rPr>
              <a:t>the object.</a:t>
            </a:r>
          </a:p>
        </p:txBody>
      </p:sp>
      <p:grpSp>
        <p:nvGrpSpPr>
          <p:cNvPr id="2" name="Group 163"/>
          <p:cNvGrpSpPr>
            <a:grpSpLocks/>
          </p:cNvGrpSpPr>
          <p:nvPr/>
        </p:nvGrpSpPr>
        <p:grpSpPr bwMode="auto">
          <a:xfrm>
            <a:off x="2019300" y="4002088"/>
            <a:ext cx="1474788" cy="523875"/>
            <a:chOff x="1272" y="2521"/>
            <a:chExt cx="929" cy="330"/>
          </a:xfrm>
        </p:grpSpPr>
        <p:sp>
          <p:nvSpPr>
            <p:cNvPr id="96269" name="Text Box 155"/>
            <p:cNvSpPr txBox="1">
              <a:spLocks noChangeArrowheads="1"/>
            </p:cNvSpPr>
            <p:nvPr/>
          </p:nvSpPr>
          <p:spPr bwMode="auto">
            <a:xfrm>
              <a:off x="1542" y="2521"/>
              <a:ext cx="65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  <a:latin typeface="Arial" charset="0"/>
                </a:rPr>
                <a:t>Clear</a:t>
              </a:r>
              <a:endParaRPr lang="th-TH" sz="2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670" name="Rectangle 158"/>
            <p:cNvSpPr>
              <a:spLocks noChangeArrowheads="1"/>
            </p:cNvSpPr>
            <p:nvPr/>
          </p:nvSpPr>
          <p:spPr bwMode="auto">
            <a:xfrm>
              <a:off x="1272" y="2608"/>
              <a:ext cx="160" cy="16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800"/>
            </a:p>
          </p:txBody>
        </p:sp>
      </p:grpSp>
      <p:grpSp>
        <p:nvGrpSpPr>
          <p:cNvPr id="3" name="Group 164"/>
          <p:cNvGrpSpPr>
            <a:grpSpLocks/>
          </p:cNvGrpSpPr>
          <p:nvPr/>
        </p:nvGrpSpPr>
        <p:grpSpPr bwMode="auto">
          <a:xfrm>
            <a:off x="2019300" y="4497388"/>
            <a:ext cx="2166938" cy="523875"/>
            <a:chOff x="1272" y="2833"/>
            <a:chExt cx="1365" cy="330"/>
          </a:xfrm>
        </p:grpSpPr>
        <p:sp>
          <p:nvSpPr>
            <p:cNvPr id="96267" name="Text Box 156"/>
            <p:cNvSpPr txBox="1">
              <a:spLocks noChangeArrowheads="1"/>
            </p:cNvSpPr>
            <p:nvPr/>
          </p:nvSpPr>
          <p:spPr bwMode="auto">
            <a:xfrm>
              <a:off x="1550" y="2833"/>
              <a:ext cx="108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  <a:latin typeface="Arial" charset="0"/>
                </a:rPr>
                <a:t>Complete</a:t>
              </a:r>
              <a:endParaRPr lang="th-TH" sz="2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671" name="Rectangle 159"/>
            <p:cNvSpPr>
              <a:spLocks noChangeArrowheads="1"/>
            </p:cNvSpPr>
            <p:nvPr/>
          </p:nvSpPr>
          <p:spPr bwMode="auto">
            <a:xfrm>
              <a:off x="1272" y="2928"/>
              <a:ext cx="160" cy="16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800"/>
            </a:p>
          </p:txBody>
        </p:sp>
      </p:grpSp>
      <p:grpSp>
        <p:nvGrpSpPr>
          <p:cNvPr id="4" name="Group 165"/>
          <p:cNvGrpSpPr>
            <a:grpSpLocks/>
          </p:cNvGrpSpPr>
          <p:nvPr/>
        </p:nvGrpSpPr>
        <p:grpSpPr bwMode="auto">
          <a:xfrm>
            <a:off x="2044700" y="5043488"/>
            <a:ext cx="4459288" cy="1384300"/>
            <a:chOff x="1288" y="3177"/>
            <a:chExt cx="2809" cy="872"/>
          </a:xfrm>
        </p:grpSpPr>
        <p:sp>
          <p:nvSpPr>
            <p:cNvPr id="96265" name="Text Box 157"/>
            <p:cNvSpPr txBox="1">
              <a:spLocks noChangeArrowheads="1"/>
            </p:cNvSpPr>
            <p:nvPr/>
          </p:nvSpPr>
          <p:spPr bwMode="auto">
            <a:xfrm>
              <a:off x="1574" y="3177"/>
              <a:ext cx="2523" cy="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  <a:latin typeface="Arial" charset="0"/>
                </a:rPr>
                <a:t>Facilitate the</a:t>
              </a:r>
            </a:p>
            <a:p>
              <a:r>
                <a:rPr lang="en-US" sz="2800">
                  <a:solidFill>
                    <a:srgbClr val="000000"/>
                  </a:solidFill>
                  <a:latin typeface="Arial" charset="0"/>
                </a:rPr>
                <a:t>- manufacturing method</a:t>
              </a:r>
            </a:p>
            <a:p>
              <a:pPr>
                <a:buFontTx/>
                <a:buChar char="-"/>
              </a:pPr>
              <a:r>
                <a:rPr lang="en-US" sz="2800">
                  <a:solidFill>
                    <a:srgbClr val="000000"/>
                  </a:solidFill>
                  <a:latin typeface="Arial" charset="0"/>
                </a:rPr>
                <a:t> measurement method </a:t>
              </a:r>
              <a:endParaRPr lang="th-TH" sz="2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672" name="Rectangle 160"/>
            <p:cNvSpPr>
              <a:spLocks noChangeArrowheads="1"/>
            </p:cNvSpPr>
            <p:nvPr/>
          </p:nvSpPr>
          <p:spPr bwMode="auto">
            <a:xfrm>
              <a:off x="1288" y="3256"/>
              <a:ext cx="160" cy="16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800"/>
            </a:p>
          </p:txBody>
        </p:sp>
      </p:grpSp>
      <p:sp>
        <p:nvSpPr>
          <p:cNvPr id="64674" name="Text Box 162"/>
          <p:cNvSpPr txBox="1">
            <a:spLocks noChangeArrowheads="1"/>
          </p:cNvSpPr>
          <p:nvPr/>
        </p:nvSpPr>
        <p:spPr bwMode="auto">
          <a:xfrm>
            <a:off x="365125" y="3265488"/>
            <a:ext cx="44815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</a:rPr>
              <a:t>This information have to be</a:t>
            </a:r>
            <a:endParaRPr lang="th-TH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EC64-B2A3-4040-92A2-923F4E37081A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6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64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4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73" grpId="0" animBg="1"/>
      <p:bldP spid="64641" grpId="0" animBg="1"/>
      <p:bldP spid="646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7"/>
          <p:cNvSpPr>
            <a:spLocks noChangeArrowheads="1"/>
          </p:cNvSpPr>
          <p:nvPr/>
        </p:nvSpPr>
        <p:spPr bwMode="auto">
          <a:xfrm>
            <a:off x="5219700" y="1181100"/>
            <a:ext cx="1838325" cy="657225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35" name="Rectangle 16"/>
          <p:cNvSpPr>
            <a:spLocks noChangeArrowheads="1"/>
          </p:cNvSpPr>
          <p:nvPr/>
        </p:nvSpPr>
        <p:spPr bwMode="auto">
          <a:xfrm>
            <a:off x="6429375" y="2143125"/>
            <a:ext cx="1666875" cy="65722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36" name="Rectangle 15"/>
          <p:cNvSpPr>
            <a:spLocks noChangeArrowheads="1"/>
          </p:cNvSpPr>
          <p:nvPr/>
        </p:nvSpPr>
        <p:spPr bwMode="auto">
          <a:xfrm>
            <a:off x="5686425" y="2867025"/>
            <a:ext cx="1409700" cy="62865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37" name="Rectangle 14"/>
          <p:cNvSpPr>
            <a:spLocks noChangeArrowheads="1"/>
          </p:cNvSpPr>
          <p:nvPr/>
        </p:nvSpPr>
        <p:spPr bwMode="auto">
          <a:xfrm>
            <a:off x="7077075" y="4191000"/>
            <a:ext cx="1409700" cy="7524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38" name="Rectangle 13"/>
          <p:cNvSpPr>
            <a:spLocks noChangeArrowheads="1"/>
          </p:cNvSpPr>
          <p:nvPr/>
        </p:nvSpPr>
        <p:spPr bwMode="auto">
          <a:xfrm>
            <a:off x="1095375" y="5343525"/>
            <a:ext cx="1476375" cy="75247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39" name="Text Box 11"/>
          <p:cNvSpPr txBox="1">
            <a:spLocks noChangeArrowheads="1"/>
          </p:cNvSpPr>
          <p:nvPr/>
        </p:nvSpPr>
        <p:spPr bwMode="auto">
          <a:xfrm>
            <a:off x="427038" y="449263"/>
            <a:ext cx="6224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>
                <a:solidFill>
                  <a:schemeClr val="accent2"/>
                </a:solidFill>
                <a:latin typeface="Arial" charset="0"/>
                <a:cs typeface="Arial" charset="0"/>
              </a:rPr>
              <a:t>Example</a:t>
            </a:r>
            <a:r>
              <a:rPr lang="en-US" sz="2400">
                <a:latin typeface="Arial" charset="0"/>
                <a:cs typeface="Arial" charset="0"/>
              </a:rPr>
              <a:t> : </a:t>
            </a:r>
            <a:r>
              <a:rPr lang="en-US" sz="2000" i="1">
                <a:latin typeface="Arial" charset="0"/>
                <a:cs typeface="Arial" charset="0"/>
              </a:rPr>
              <a:t>Line conventions in engineering drawing</a:t>
            </a:r>
          </a:p>
        </p:txBody>
      </p:sp>
      <p:pic>
        <p:nvPicPr>
          <p:cNvPr id="69640" name="Picture 12" descr="alphabet of lin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12000"/>
          </a:blip>
          <a:srcRect/>
          <a:stretch>
            <a:fillRect/>
          </a:stretch>
        </p:blipFill>
        <p:spPr bwMode="auto">
          <a:xfrm>
            <a:off x="896938" y="1131888"/>
            <a:ext cx="7551737" cy="538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B9CF4E-5292-40A6-8D60-7E2886C47482}" type="slidenum">
              <a:rPr lang="en-US" smtClean="0"/>
              <a:pPr>
                <a:defRPr/>
              </a:pPr>
              <a:t>3</a:t>
            </a:fld>
            <a:endParaRPr lang="th-TH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2"/>
          <p:cNvGrpSpPr>
            <a:grpSpLocks/>
          </p:cNvGrpSpPr>
          <p:nvPr/>
        </p:nvGrpSpPr>
        <p:grpSpPr bwMode="auto">
          <a:xfrm>
            <a:off x="5410200" y="1409700"/>
            <a:ext cx="3060700" cy="1790700"/>
            <a:chOff x="3408" y="888"/>
            <a:chExt cx="1928" cy="1128"/>
          </a:xfrm>
        </p:grpSpPr>
        <p:sp>
          <p:nvSpPr>
            <p:cNvPr id="97345" name="Rectangle 4"/>
            <p:cNvSpPr>
              <a:spLocks noChangeArrowheads="1"/>
            </p:cNvSpPr>
            <p:nvPr/>
          </p:nvSpPr>
          <p:spPr bwMode="auto">
            <a:xfrm>
              <a:off x="3408" y="888"/>
              <a:ext cx="1928" cy="1128"/>
            </a:xfrm>
            <a:prstGeom prst="rect">
              <a:avLst/>
            </a:prstGeom>
            <a:solidFill>
              <a:srgbClr val="66CC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46" name="Oval 8"/>
            <p:cNvSpPr>
              <a:spLocks noChangeArrowheads="1"/>
            </p:cNvSpPr>
            <p:nvPr/>
          </p:nvSpPr>
          <p:spPr bwMode="auto">
            <a:xfrm>
              <a:off x="3752" y="1168"/>
              <a:ext cx="312" cy="31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47" name="Line 9"/>
            <p:cNvSpPr>
              <a:spLocks noChangeShapeType="1"/>
            </p:cNvSpPr>
            <p:nvPr/>
          </p:nvSpPr>
          <p:spPr bwMode="auto">
            <a:xfrm>
              <a:off x="3911" y="1294"/>
              <a:ext cx="0" cy="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48" name="Line 10"/>
            <p:cNvSpPr>
              <a:spLocks noChangeShapeType="1"/>
            </p:cNvSpPr>
            <p:nvPr/>
          </p:nvSpPr>
          <p:spPr bwMode="auto">
            <a:xfrm>
              <a:off x="3911" y="1004"/>
              <a:ext cx="0" cy="2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49" name="Line 11"/>
            <p:cNvSpPr>
              <a:spLocks noChangeShapeType="1"/>
            </p:cNvSpPr>
            <p:nvPr/>
          </p:nvSpPr>
          <p:spPr bwMode="auto">
            <a:xfrm flipH="1">
              <a:off x="3982" y="1327"/>
              <a:ext cx="2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50" name="Line 12"/>
            <p:cNvSpPr>
              <a:spLocks noChangeShapeType="1"/>
            </p:cNvSpPr>
            <p:nvPr/>
          </p:nvSpPr>
          <p:spPr bwMode="auto">
            <a:xfrm rot="-5400000">
              <a:off x="3911" y="1294"/>
              <a:ext cx="0" cy="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51" name="Line 13"/>
            <p:cNvSpPr>
              <a:spLocks noChangeShapeType="1"/>
            </p:cNvSpPr>
            <p:nvPr/>
          </p:nvSpPr>
          <p:spPr bwMode="auto">
            <a:xfrm>
              <a:off x="3911" y="1392"/>
              <a:ext cx="0" cy="2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52" name="Line 14"/>
            <p:cNvSpPr>
              <a:spLocks noChangeShapeType="1"/>
            </p:cNvSpPr>
            <p:nvPr/>
          </p:nvSpPr>
          <p:spPr bwMode="auto">
            <a:xfrm flipH="1">
              <a:off x="3588" y="1327"/>
              <a:ext cx="2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53" name="Oval 58"/>
            <p:cNvSpPr>
              <a:spLocks noChangeArrowheads="1"/>
            </p:cNvSpPr>
            <p:nvPr/>
          </p:nvSpPr>
          <p:spPr bwMode="auto">
            <a:xfrm>
              <a:off x="4811" y="1462"/>
              <a:ext cx="312" cy="31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54" name="Line 59"/>
            <p:cNvSpPr>
              <a:spLocks noChangeShapeType="1"/>
            </p:cNvSpPr>
            <p:nvPr/>
          </p:nvSpPr>
          <p:spPr bwMode="auto">
            <a:xfrm>
              <a:off x="4970" y="1588"/>
              <a:ext cx="0" cy="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55" name="Line 60"/>
            <p:cNvSpPr>
              <a:spLocks noChangeShapeType="1"/>
            </p:cNvSpPr>
            <p:nvPr/>
          </p:nvSpPr>
          <p:spPr bwMode="auto">
            <a:xfrm>
              <a:off x="4970" y="1298"/>
              <a:ext cx="0" cy="2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56" name="Line 61"/>
            <p:cNvSpPr>
              <a:spLocks noChangeShapeType="1"/>
            </p:cNvSpPr>
            <p:nvPr/>
          </p:nvSpPr>
          <p:spPr bwMode="auto">
            <a:xfrm flipH="1">
              <a:off x="5041" y="1621"/>
              <a:ext cx="2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57" name="Line 62"/>
            <p:cNvSpPr>
              <a:spLocks noChangeShapeType="1"/>
            </p:cNvSpPr>
            <p:nvPr/>
          </p:nvSpPr>
          <p:spPr bwMode="auto">
            <a:xfrm rot="-5400000">
              <a:off x="4970" y="1588"/>
              <a:ext cx="0" cy="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58" name="Line 63"/>
            <p:cNvSpPr>
              <a:spLocks noChangeShapeType="1"/>
            </p:cNvSpPr>
            <p:nvPr/>
          </p:nvSpPr>
          <p:spPr bwMode="auto">
            <a:xfrm>
              <a:off x="4970" y="1686"/>
              <a:ext cx="0" cy="2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59" name="Line 64"/>
            <p:cNvSpPr>
              <a:spLocks noChangeShapeType="1"/>
            </p:cNvSpPr>
            <p:nvPr/>
          </p:nvSpPr>
          <p:spPr bwMode="auto">
            <a:xfrm flipH="1">
              <a:off x="4647" y="1621"/>
              <a:ext cx="2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88"/>
          <p:cNvGrpSpPr>
            <a:grpSpLocks/>
          </p:cNvGrpSpPr>
          <p:nvPr/>
        </p:nvGrpSpPr>
        <p:grpSpPr bwMode="auto">
          <a:xfrm>
            <a:off x="5378450" y="554038"/>
            <a:ext cx="866775" cy="962025"/>
            <a:chOff x="3388" y="349"/>
            <a:chExt cx="546" cy="606"/>
          </a:xfrm>
        </p:grpSpPr>
        <p:sp>
          <p:nvSpPr>
            <p:cNvPr id="97341" name="Line 18"/>
            <p:cNvSpPr>
              <a:spLocks noChangeShapeType="1"/>
            </p:cNvSpPr>
            <p:nvPr/>
          </p:nvSpPr>
          <p:spPr bwMode="auto">
            <a:xfrm flipV="1">
              <a:off x="3910" y="491"/>
              <a:ext cx="0" cy="46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42" name="Line 19"/>
            <p:cNvSpPr>
              <a:spLocks noChangeShapeType="1"/>
            </p:cNvSpPr>
            <p:nvPr/>
          </p:nvSpPr>
          <p:spPr bwMode="auto">
            <a:xfrm flipV="1">
              <a:off x="3409" y="488"/>
              <a:ext cx="0" cy="35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43" name="Line 20"/>
            <p:cNvSpPr>
              <a:spLocks noChangeShapeType="1"/>
            </p:cNvSpPr>
            <p:nvPr/>
          </p:nvSpPr>
          <p:spPr bwMode="auto">
            <a:xfrm flipH="1">
              <a:off x="3388" y="578"/>
              <a:ext cx="546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arrow" w="sm" len="lg"/>
              <a:tailEnd type="arrow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44" name="Text Box 24"/>
            <p:cNvSpPr txBox="1">
              <a:spLocks noChangeArrowheads="1"/>
            </p:cNvSpPr>
            <p:nvPr/>
          </p:nvSpPr>
          <p:spPr bwMode="auto">
            <a:xfrm>
              <a:off x="3554" y="349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Arial" charset="0"/>
                </a:rPr>
                <a:t>L</a:t>
              </a:r>
              <a:endParaRPr lang="th-TH" sz="2000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grpSp>
        <p:nvGrpSpPr>
          <p:cNvPr id="4" name="Group 90"/>
          <p:cNvGrpSpPr>
            <a:grpSpLocks/>
          </p:cNvGrpSpPr>
          <p:nvPr/>
        </p:nvGrpSpPr>
        <p:grpSpPr bwMode="auto">
          <a:xfrm>
            <a:off x="4527550" y="1360488"/>
            <a:ext cx="1089025" cy="785812"/>
            <a:chOff x="2852" y="857"/>
            <a:chExt cx="686" cy="495"/>
          </a:xfrm>
        </p:grpSpPr>
        <p:sp>
          <p:nvSpPr>
            <p:cNvPr id="97338" name="Line 21"/>
            <p:cNvSpPr>
              <a:spLocks noChangeShapeType="1"/>
            </p:cNvSpPr>
            <p:nvPr/>
          </p:nvSpPr>
          <p:spPr bwMode="auto">
            <a:xfrm rot="5400000">
              <a:off x="3269" y="1058"/>
              <a:ext cx="0" cy="539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39" name="Line 23"/>
            <p:cNvSpPr>
              <a:spLocks noChangeShapeType="1"/>
            </p:cNvSpPr>
            <p:nvPr/>
          </p:nvSpPr>
          <p:spPr bwMode="auto">
            <a:xfrm rot="5400000" flipH="1" flipV="1">
              <a:off x="2822" y="1105"/>
              <a:ext cx="495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arrow" w="sm" len="lg"/>
              <a:tailEnd type="arrow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40" name="Text Box 25"/>
            <p:cNvSpPr txBox="1">
              <a:spLocks noChangeArrowheads="1"/>
            </p:cNvSpPr>
            <p:nvPr/>
          </p:nvSpPr>
          <p:spPr bwMode="auto">
            <a:xfrm rot="-5400000">
              <a:off x="2874" y="987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Arial" charset="0"/>
                </a:rPr>
                <a:t>L</a:t>
              </a:r>
              <a:endParaRPr lang="th-TH" sz="2000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grpSp>
        <p:nvGrpSpPr>
          <p:cNvPr id="5" name="Group 86"/>
          <p:cNvGrpSpPr>
            <a:grpSpLocks/>
          </p:cNvGrpSpPr>
          <p:nvPr/>
        </p:nvGrpSpPr>
        <p:grpSpPr bwMode="auto">
          <a:xfrm>
            <a:off x="3998913" y="1360488"/>
            <a:ext cx="1319212" cy="1871662"/>
            <a:chOff x="2519" y="857"/>
            <a:chExt cx="831" cy="1179"/>
          </a:xfrm>
        </p:grpSpPr>
        <p:sp>
          <p:nvSpPr>
            <p:cNvPr id="97334" name="Line 22"/>
            <p:cNvSpPr>
              <a:spLocks noChangeShapeType="1"/>
            </p:cNvSpPr>
            <p:nvPr/>
          </p:nvSpPr>
          <p:spPr bwMode="auto">
            <a:xfrm rot="5400000">
              <a:off x="3020" y="548"/>
              <a:ext cx="0" cy="66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35" name="Line 29"/>
            <p:cNvSpPr>
              <a:spLocks noChangeShapeType="1"/>
            </p:cNvSpPr>
            <p:nvPr/>
          </p:nvSpPr>
          <p:spPr bwMode="auto">
            <a:xfrm rot="5400000">
              <a:off x="3014" y="1686"/>
              <a:ext cx="0" cy="66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36" name="Line 30"/>
            <p:cNvSpPr>
              <a:spLocks noChangeShapeType="1"/>
            </p:cNvSpPr>
            <p:nvPr/>
          </p:nvSpPr>
          <p:spPr bwMode="auto">
            <a:xfrm rot="5400000" flipH="1" flipV="1">
              <a:off x="2166" y="1447"/>
              <a:ext cx="1179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arrow" w="sm" len="lg"/>
              <a:tailEnd type="arrow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37" name="Text Box 31"/>
            <p:cNvSpPr txBox="1">
              <a:spLocks noChangeArrowheads="1"/>
            </p:cNvSpPr>
            <p:nvPr/>
          </p:nvSpPr>
          <p:spPr bwMode="auto">
            <a:xfrm rot="-5400000">
              <a:off x="2532" y="1353"/>
              <a:ext cx="2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3300"/>
                  </a:solidFill>
                  <a:latin typeface="Arial" charset="0"/>
                </a:rPr>
                <a:t>S</a:t>
              </a:r>
              <a:endParaRPr lang="th-TH" sz="2000">
                <a:solidFill>
                  <a:srgbClr val="FF3300"/>
                </a:solidFill>
                <a:latin typeface="Arial" charset="0"/>
              </a:endParaRPr>
            </a:p>
          </p:txBody>
        </p:sp>
      </p:grpSp>
      <p:grpSp>
        <p:nvGrpSpPr>
          <p:cNvPr id="6" name="Group 84"/>
          <p:cNvGrpSpPr>
            <a:grpSpLocks/>
          </p:cNvGrpSpPr>
          <p:nvPr/>
        </p:nvGrpSpPr>
        <p:grpSpPr bwMode="auto">
          <a:xfrm>
            <a:off x="5365750" y="3563938"/>
            <a:ext cx="3138488" cy="795337"/>
            <a:chOff x="3380" y="2245"/>
            <a:chExt cx="1977" cy="501"/>
          </a:xfrm>
        </p:grpSpPr>
        <p:sp>
          <p:nvSpPr>
            <p:cNvPr id="97330" name="Line 35"/>
            <p:cNvSpPr>
              <a:spLocks noChangeShapeType="1"/>
            </p:cNvSpPr>
            <p:nvPr/>
          </p:nvSpPr>
          <p:spPr bwMode="auto">
            <a:xfrm flipV="1">
              <a:off x="3401" y="2384"/>
              <a:ext cx="0" cy="35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31" name="Line 36"/>
            <p:cNvSpPr>
              <a:spLocks noChangeShapeType="1"/>
            </p:cNvSpPr>
            <p:nvPr/>
          </p:nvSpPr>
          <p:spPr bwMode="auto">
            <a:xfrm flipH="1">
              <a:off x="3380" y="2474"/>
              <a:ext cx="1977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arrow" w="sm" len="lg"/>
              <a:tailEnd type="arrow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32" name="Text Box 37"/>
            <p:cNvSpPr txBox="1">
              <a:spLocks noChangeArrowheads="1"/>
            </p:cNvSpPr>
            <p:nvPr/>
          </p:nvSpPr>
          <p:spPr bwMode="auto">
            <a:xfrm>
              <a:off x="4258" y="2245"/>
              <a:ext cx="2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3300"/>
                  </a:solidFill>
                  <a:latin typeface="Arial" charset="0"/>
                </a:rPr>
                <a:t>S</a:t>
              </a:r>
              <a:endParaRPr lang="th-TH" sz="2000">
                <a:solidFill>
                  <a:srgbClr val="FF3300"/>
                </a:solidFill>
                <a:latin typeface="Arial" charset="0"/>
              </a:endParaRPr>
            </a:p>
          </p:txBody>
        </p:sp>
        <p:sp>
          <p:nvSpPr>
            <p:cNvPr id="97333" name="Line 38"/>
            <p:cNvSpPr>
              <a:spLocks noChangeShapeType="1"/>
            </p:cNvSpPr>
            <p:nvPr/>
          </p:nvSpPr>
          <p:spPr bwMode="auto">
            <a:xfrm flipV="1">
              <a:off x="5336" y="2392"/>
              <a:ext cx="0" cy="35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85"/>
          <p:cNvGrpSpPr>
            <a:grpSpLocks/>
          </p:cNvGrpSpPr>
          <p:nvPr/>
        </p:nvGrpSpPr>
        <p:grpSpPr bwMode="auto">
          <a:xfrm>
            <a:off x="4506913" y="4405313"/>
            <a:ext cx="788987" cy="1066800"/>
            <a:chOff x="2839" y="2775"/>
            <a:chExt cx="497" cy="672"/>
          </a:xfrm>
        </p:grpSpPr>
        <p:sp>
          <p:nvSpPr>
            <p:cNvPr id="97326" name="Line 32"/>
            <p:cNvSpPr>
              <a:spLocks noChangeShapeType="1"/>
            </p:cNvSpPr>
            <p:nvPr/>
          </p:nvSpPr>
          <p:spPr bwMode="auto">
            <a:xfrm rot="5400000">
              <a:off x="3156" y="2619"/>
              <a:ext cx="0" cy="361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27" name="Line 33"/>
            <p:cNvSpPr>
              <a:spLocks noChangeShapeType="1"/>
            </p:cNvSpPr>
            <p:nvPr/>
          </p:nvSpPr>
          <p:spPr bwMode="auto">
            <a:xfrm rot="5400000">
              <a:off x="3156" y="3243"/>
              <a:ext cx="0" cy="361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28" name="Line 34"/>
            <p:cNvSpPr>
              <a:spLocks noChangeShapeType="1"/>
            </p:cNvSpPr>
            <p:nvPr/>
          </p:nvSpPr>
          <p:spPr bwMode="auto">
            <a:xfrm>
              <a:off x="3064" y="2775"/>
              <a:ext cx="0" cy="67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arrow" w="sm" len="lg"/>
              <a:tailEnd type="arrow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29" name="Text Box 39"/>
            <p:cNvSpPr txBox="1">
              <a:spLocks noChangeArrowheads="1"/>
            </p:cNvSpPr>
            <p:nvPr/>
          </p:nvSpPr>
          <p:spPr bwMode="auto">
            <a:xfrm rot="-5400000">
              <a:off x="2852" y="2945"/>
              <a:ext cx="2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3300"/>
                  </a:solidFill>
                  <a:latin typeface="Arial" charset="0"/>
                </a:rPr>
                <a:t>S</a:t>
              </a:r>
              <a:endParaRPr lang="th-TH" sz="2000">
                <a:solidFill>
                  <a:srgbClr val="FF3300"/>
                </a:solidFill>
                <a:latin typeface="Arial" charset="0"/>
              </a:endParaRPr>
            </a:p>
          </p:txBody>
        </p:sp>
      </p:grpSp>
      <p:sp>
        <p:nvSpPr>
          <p:cNvPr id="113709" name="Text Box 45"/>
          <p:cNvSpPr txBox="1">
            <a:spLocks noChangeArrowheads="1"/>
          </p:cNvSpPr>
          <p:nvPr/>
        </p:nvSpPr>
        <p:spPr bwMode="auto">
          <a:xfrm>
            <a:off x="225425" y="1030288"/>
            <a:ext cx="14747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Arial" charset="0"/>
              </a:rPr>
              <a:t>Designed</a:t>
            </a:r>
          </a:p>
          <a:p>
            <a:r>
              <a:rPr lang="en-US" sz="2400">
                <a:solidFill>
                  <a:srgbClr val="000000"/>
                </a:solidFill>
                <a:latin typeface="Arial" charset="0"/>
              </a:rPr>
              <a:t>part</a:t>
            </a:r>
            <a:endParaRPr lang="th-TH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7289" name="Text Box 46"/>
          <p:cNvSpPr txBox="1">
            <a:spLocks noChangeArrowheads="1"/>
          </p:cNvSpPr>
          <p:nvPr/>
        </p:nvSpPr>
        <p:spPr bwMode="auto">
          <a:xfrm>
            <a:off x="106363" y="336550"/>
            <a:ext cx="1901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Arial" charset="0"/>
                <a:cs typeface="Arial" charset="0"/>
              </a:rPr>
              <a:t>EXAMPLE</a:t>
            </a:r>
            <a:endParaRPr lang="en-US" sz="240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113711" name="Text Box 47"/>
          <p:cNvSpPr txBox="1">
            <a:spLocks noChangeArrowheads="1"/>
          </p:cNvSpPr>
          <p:nvPr/>
        </p:nvSpPr>
        <p:spPr bwMode="auto">
          <a:xfrm>
            <a:off x="250825" y="3379788"/>
            <a:ext cx="39560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Arial" charset="0"/>
              </a:rPr>
              <a:t>To manufacture this part </a:t>
            </a:r>
          </a:p>
          <a:p>
            <a:r>
              <a:rPr lang="en-US" sz="2400">
                <a:solidFill>
                  <a:srgbClr val="000000"/>
                </a:solidFill>
                <a:latin typeface="Arial" charset="0"/>
              </a:rPr>
              <a:t>we need to know…</a:t>
            </a:r>
            <a:endParaRPr lang="th-TH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3712" name="Text Box 48"/>
          <p:cNvSpPr txBox="1">
            <a:spLocks noChangeArrowheads="1"/>
          </p:cNvSpPr>
          <p:nvPr/>
        </p:nvSpPr>
        <p:spPr bwMode="auto">
          <a:xfrm>
            <a:off x="288925" y="4332288"/>
            <a:ext cx="34671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Arial" charset="0"/>
              </a:rPr>
              <a:t>1. </a:t>
            </a:r>
            <a:r>
              <a:rPr lang="en-US" sz="2400" b="1">
                <a:solidFill>
                  <a:schemeClr val="accent2"/>
                </a:solidFill>
                <a:latin typeface="Arial" charset="0"/>
              </a:rPr>
              <a:t>Width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sz="2400" b="1">
                <a:solidFill>
                  <a:schemeClr val="accent2"/>
                </a:solidFill>
                <a:latin typeface="Arial" charset="0"/>
              </a:rPr>
              <a:t>depth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 and</a:t>
            </a:r>
          </a:p>
          <a:p>
            <a:r>
              <a:rPr lang="en-US" sz="2400">
                <a:solidFill>
                  <a:srgbClr val="000000"/>
                </a:solidFill>
                <a:latin typeface="Arial" charset="0"/>
              </a:rPr>
              <a:t>    </a:t>
            </a:r>
            <a:r>
              <a:rPr lang="en-US" sz="2400" b="1">
                <a:solidFill>
                  <a:schemeClr val="accent2"/>
                </a:solidFill>
                <a:latin typeface="Arial" charset="0"/>
              </a:rPr>
              <a:t>thickness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 of the part.</a:t>
            </a:r>
            <a:endParaRPr lang="th-TH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3713" name="Text Box 49"/>
          <p:cNvSpPr txBox="1">
            <a:spLocks noChangeArrowheads="1"/>
          </p:cNvSpPr>
          <p:nvPr/>
        </p:nvSpPr>
        <p:spPr bwMode="auto">
          <a:xfrm>
            <a:off x="314325" y="5233988"/>
            <a:ext cx="33353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Arial" charset="0"/>
              </a:rPr>
              <a:t>2. </a:t>
            </a:r>
            <a:r>
              <a:rPr lang="en-US" sz="2400" b="1">
                <a:solidFill>
                  <a:schemeClr val="accent2"/>
                </a:solidFill>
                <a:latin typeface="Arial" charset="0"/>
              </a:rPr>
              <a:t>Diameter 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and</a:t>
            </a:r>
            <a:r>
              <a:rPr lang="en-US" sz="2400" b="1">
                <a:solidFill>
                  <a:schemeClr val="accent2"/>
                </a:solidFill>
                <a:latin typeface="Arial" charset="0"/>
              </a:rPr>
              <a:t> depth</a:t>
            </a:r>
          </a:p>
          <a:p>
            <a:r>
              <a:rPr lang="en-US" sz="2400" b="1">
                <a:solidFill>
                  <a:schemeClr val="accent2"/>
                </a:solidFill>
                <a:latin typeface="Arial" charset="0"/>
              </a:rPr>
              <a:t>   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 of the hole.</a:t>
            </a:r>
            <a:endParaRPr lang="th-TH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3714" name="Text Box 50"/>
          <p:cNvSpPr txBox="1">
            <a:spLocks noChangeArrowheads="1"/>
          </p:cNvSpPr>
          <p:nvPr/>
        </p:nvSpPr>
        <p:spPr bwMode="auto">
          <a:xfrm>
            <a:off x="314325" y="6046788"/>
            <a:ext cx="3535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Arial" charset="0"/>
              </a:rPr>
              <a:t>3. </a:t>
            </a:r>
            <a:r>
              <a:rPr lang="en-US" sz="2400" b="1">
                <a:solidFill>
                  <a:schemeClr val="accent2"/>
                </a:solidFill>
                <a:latin typeface="Arial" charset="0"/>
              </a:rPr>
              <a:t>Location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 of the holes.</a:t>
            </a:r>
            <a:endParaRPr lang="th-TH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3715" name="AutoShape 51"/>
          <p:cNvSpPr>
            <a:spLocks noChangeArrowheads="1"/>
          </p:cNvSpPr>
          <p:nvPr/>
        </p:nvSpPr>
        <p:spPr bwMode="auto">
          <a:xfrm>
            <a:off x="241300" y="1003300"/>
            <a:ext cx="3721100" cy="2260600"/>
          </a:xfrm>
          <a:prstGeom prst="roundRect">
            <a:avLst>
              <a:gd name="adj" fmla="val 9259"/>
            </a:avLst>
          </a:prstGeom>
          <a:noFill/>
          <a:ln w="19050">
            <a:solidFill>
              <a:srgbClr val="FF3300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716" name="Text Box 52"/>
          <p:cNvSpPr txBox="1">
            <a:spLocks noChangeArrowheads="1"/>
          </p:cNvSpPr>
          <p:nvPr/>
        </p:nvSpPr>
        <p:spPr bwMode="auto">
          <a:xfrm>
            <a:off x="5026025" y="5842000"/>
            <a:ext cx="37115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“</a:t>
            </a:r>
            <a:r>
              <a:rPr lang="en-US" sz="2000">
                <a:solidFill>
                  <a:srgbClr val="FF3300"/>
                </a:solidFill>
                <a:latin typeface="Arial" charset="0"/>
              </a:rPr>
              <a:t>S</a:t>
            </a:r>
            <a:r>
              <a:rPr lang="en-US" sz="2000">
                <a:solidFill>
                  <a:srgbClr val="000000"/>
                </a:solidFill>
                <a:latin typeface="Arial" charset="0"/>
              </a:rPr>
              <a:t>” denotes size dimension.</a:t>
            </a:r>
          </a:p>
          <a:p>
            <a:pPr>
              <a:lnSpc>
                <a:spcPct val="120000"/>
              </a:lnSpc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“</a:t>
            </a:r>
            <a:r>
              <a:rPr lang="en-US" sz="2000">
                <a:solidFill>
                  <a:schemeClr val="accent2"/>
                </a:solidFill>
                <a:latin typeface="Arial" charset="0"/>
              </a:rPr>
              <a:t>L</a:t>
            </a:r>
            <a:r>
              <a:rPr lang="en-US" sz="2000">
                <a:solidFill>
                  <a:srgbClr val="000000"/>
                </a:solidFill>
                <a:latin typeface="Arial" charset="0"/>
              </a:rPr>
              <a:t>” denotes location dimension.</a:t>
            </a:r>
            <a:endParaRPr lang="th-TH" sz="20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8" name="Group 81"/>
          <p:cNvGrpSpPr>
            <a:grpSpLocks/>
          </p:cNvGrpSpPr>
          <p:nvPr/>
        </p:nvGrpSpPr>
        <p:grpSpPr bwMode="auto">
          <a:xfrm>
            <a:off x="1317625" y="1069975"/>
            <a:ext cx="2552700" cy="2105025"/>
            <a:chOff x="582" y="914"/>
            <a:chExt cx="1608" cy="1326"/>
          </a:xfrm>
        </p:grpSpPr>
        <p:sp>
          <p:nvSpPr>
            <p:cNvPr id="97321" name="Freeform 41"/>
            <p:cNvSpPr>
              <a:spLocks/>
            </p:cNvSpPr>
            <p:nvPr/>
          </p:nvSpPr>
          <p:spPr bwMode="auto">
            <a:xfrm>
              <a:off x="582" y="1256"/>
              <a:ext cx="1011" cy="983"/>
            </a:xfrm>
            <a:custGeom>
              <a:avLst/>
              <a:gdLst>
                <a:gd name="T0" fmla="*/ 0 w 1011"/>
                <a:gd name="T1" fmla="*/ 0 h 983"/>
                <a:gd name="T2" fmla="*/ 0 w 1011"/>
                <a:gd name="T3" fmla="*/ 399 h 983"/>
                <a:gd name="T4" fmla="*/ 1011 w 1011"/>
                <a:gd name="T5" fmla="*/ 983 h 983"/>
                <a:gd name="T6" fmla="*/ 1011 w 1011"/>
                <a:gd name="T7" fmla="*/ 582 h 983"/>
                <a:gd name="T8" fmla="*/ 0 w 1011"/>
                <a:gd name="T9" fmla="*/ 0 h 9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1"/>
                <a:gd name="T16" fmla="*/ 0 h 983"/>
                <a:gd name="T17" fmla="*/ 1011 w 1011"/>
                <a:gd name="T18" fmla="*/ 983 h 9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1" h="983">
                  <a:moveTo>
                    <a:pt x="0" y="0"/>
                  </a:moveTo>
                  <a:lnTo>
                    <a:pt x="0" y="399"/>
                  </a:lnTo>
                  <a:lnTo>
                    <a:pt x="1011" y="983"/>
                  </a:lnTo>
                  <a:lnTo>
                    <a:pt x="1011" y="582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00"/>
                </a:gs>
                <a:gs pos="100000">
                  <a:srgbClr val="008700"/>
                </a:gs>
              </a:gsLst>
              <a:lin ang="0" scaled="1"/>
            </a:gradFill>
            <a:ln w="3175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22" name="Freeform 42"/>
            <p:cNvSpPr>
              <a:spLocks/>
            </p:cNvSpPr>
            <p:nvPr/>
          </p:nvSpPr>
          <p:spPr bwMode="auto">
            <a:xfrm>
              <a:off x="1592" y="1496"/>
              <a:ext cx="598" cy="744"/>
            </a:xfrm>
            <a:custGeom>
              <a:avLst/>
              <a:gdLst>
                <a:gd name="T0" fmla="*/ 1 w 598"/>
                <a:gd name="T1" fmla="*/ 345 h 744"/>
                <a:gd name="T2" fmla="*/ 598 w 598"/>
                <a:gd name="T3" fmla="*/ 0 h 744"/>
                <a:gd name="T4" fmla="*/ 598 w 598"/>
                <a:gd name="T5" fmla="*/ 399 h 744"/>
                <a:gd name="T6" fmla="*/ 0 w 598"/>
                <a:gd name="T7" fmla="*/ 744 h 744"/>
                <a:gd name="T8" fmla="*/ 1 w 598"/>
                <a:gd name="T9" fmla="*/ 345 h 7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8"/>
                <a:gd name="T16" fmla="*/ 0 h 744"/>
                <a:gd name="T17" fmla="*/ 598 w 598"/>
                <a:gd name="T18" fmla="*/ 744 h 7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8" h="744">
                  <a:moveTo>
                    <a:pt x="1" y="345"/>
                  </a:moveTo>
                  <a:lnTo>
                    <a:pt x="598" y="0"/>
                  </a:lnTo>
                  <a:lnTo>
                    <a:pt x="598" y="399"/>
                  </a:lnTo>
                  <a:lnTo>
                    <a:pt x="0" y="744"/>
                  </a:lnTo>
                  <a:lnTo>
                    <a:pt x="1" y="345"/>
                  </a:lnTo>
                  <a:close/>
                </a:path>
              </a:pathLst>
            </a:custGeom>
            <a:solidFill>
              <a:srgbClr val="009900"/>
            </a:solidFill>
            <a:ln w="317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23" name="Freeform 43"/>
            <p:cNvSpPr>
              <a:spLocks/>
            </p:cNvSpPr>
            <p:nvPr/>
          </p:nvSpPr>
          <p:spPr bwMode="auto">
            <a:xfrm>
              <a:off x="582" y="914"/>
              <a:ext cx="1606" cy="924"/>
            </a:xfrm>
            <a:custGeom>
              <a:avLst/>
              <a:gdLst>
                <a:gd name="T0" fmla="*/ 0 w 1606"/>
                <a:gd name="T1" fmla="*/ 342 h 924"/>
                <a:gd name="T2" fmla="*/ 1008 w 1606"/>
                <a:gd name="T3" fmla="*/ 924 h 924"/>
                <a:gd name="T4" fmla="*/ 1606 w 1606"/>
                <a:gd name="T5" fmla="*/ 579 h 924"/>
                <a:gd name="T6" fmla="*/ 603 w 1606"/>
                <a:gd name="T7" fmla="*/ 0 h 924"/>
                <a:gd name="T8" fmla="*/ 0 w 1606"/>
                <a:gd name="T9" fmla="*/ 342 h 9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06"/>
                <a:gd name="T16" fmla="*/ 0 h 924"/>
                <a:gd name="T17" fmla="*/ 1606 w 1606"/>
                <a:gd name="T18" fmla="*/ 924 h 9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06" h="924">
                  <a:moveTo>
                    <a:pt x="0" y="342"/>
                  </a:moveTo>
                  <a:lnTo>
                    <a:pt x="1008" y="924"/>
                  </a:lnTo>
                  <a:lnTo>
                    <a:pt x="1606" y="579"/>
                  </a:lnTo>
                  <a:lnTo>
                    <a:pt x="603" y="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rgbClr val="00CC00"/>
            </a:solidFill>
            <a:ln w="9525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24" name="Oval 44"/>
            <p:cNvSpPr>
              <a:spLocks noChangeArrowheads="1"/>
            </p:cNvSpPr>
            <p:nvPr/>
          </p:nvSpPr>
          <p:spPr bwMode="auto">
            <a:xfrm>
              <a:off x="1056" y="1080"/>
              <a:ext cx="336" cy="216"/>
            </a:xfrm>
            <a:prstGeom prst="ellipse">
              <a:avLst/>
            </a:prstGeom>
            <a:gradFill rotWithShape="1">
              <a:gsLst>
                <a:gs pos="0">
                  <a:srgbClr val="007200"/>
                </a:gs>
                <a:gs pos="50000">
                  <a:srgbClr val="00CC00"/>
                </a:gs>
                <a:gs pos="100000">
                  <a:srgbClr val="0072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25" name="Oval 53"/>
            <p:cNvSpPr>
              <a:spLocks noChangeArrowheads="1"/>
            </p:cNvSpPr>
            <p:nvPr/>
          </p:nvSpPr>
          <p:spPr bwMode="auto">
            <a:xfrm>
              <a:off x="1424" y="1456"/>
              <a:ext cx="336" cy="216"/>
            </a:xfrm>
            <a:prstGeom prst="ellipse">
              <a:avLst/>
            </a:prstGeom>
            <a:gradFill rotWithShape="1">
              <a:gsLst>
                <a:gs pos="0">
                  <a:srgbClr val="007200"/>
                </a:gs>
                <a:gs pos="50000">
                  <a:srgbClr val="00CC00"/>
                </a:gs>
                <a:gs pos="100000">
                  <a:srgbClr val="0072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83"/>
          <p:cNvGrpSpPr>
            <a:grpSpLocks/>
          </p:cNvGrpSpPr>
          <p:nvPr/>
        </p:nvGrpSpPr>
        <p:grpSpPr bwMode="auto">
          <a:xfrm>
            <a:off x="5410200" y="4273550"/>
            <a:ext cx="3057525" cy="1350963"/>
            <a:chOff x="3408" y="2692"/>
            <a:chExt cx="1926" cy="851"/>
          </a:xfrm>
        </p:grpSpPr>
        <p:sp>
          <p:nvSpPr>
            <p:cNvPr id="97310" name="Rectangle 5"/>
            <p:cNvSpPr>
              <a:spLocks noChangeArrowheads="1"/>
            </p:cNvSpPr>
            <p:nvPr/>
          </p:nvSpPr>
          <p:spPr bwMode="auto">
            <a:xfrm>
              <a:off x="3408" y="2800"/>
              <a:ext cx="1926" cy="624"/>
            </a:xfrm>
            <a:prstGeom prst="rect">
              <a:avLst/>
            </a:prstGeom>
            <a:solidFill>
              <a:srgbClr val="66CC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11" name="Line 6"/>
            <p:cNvSpPr>
              <a:spLocks noChangeShapeType="1"/>
            </p:cNvSpPr>
            <p:nvPr/>
          </p:nvSpPr>
          <p:spPr bwMode="auto">
            <a:xfrm>
              <a:off x="3752" y="2792"/>
              <a:ext cx="0" cy="6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12" name="Line 7"/>
            <p:cNvSpPr>
              <a:spLocks noChangeShapeType="1"/>
            </p:cNvSpPr>
            <p:nvPr/>
          </p:nvSpPr>
          <p:spPr bwMode="auto">
            <a:xfrm>
              <a:off x="4064" y="2800"/>
              <a:ext cx="0" cy="6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13" name="Line 15"/>
            <p:cNvSpPr>
              <a:spLocks noChangeShapeType="1"/>
            </p:cNvSpPr>
            <p:nvPr/>
          </p:nvSpPr>
          <p:spPr bwMode="auto">
            <a:xfrm>
              <a:off x="3907" y="3110"/>
              <a:ext cx="0" cy="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14" name="Line 16"/>
            <p:cNvSpPr>
              <a:spLocks noChangeShapeType="1"/>
            </p:cNvSpPr>
            <p:nvPr/>
          </p:nvSpPr>
          <p:spPr bwMode="auto">
            <a:xfrm>
              <a:off x="3907" y="2692"/>
              <a:ext cx="0" cy="36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15" name="Line 17"/>
            <p:cNvSpPr>
              <a:spLocks noChangeShapeType="1"/>
            </p:cNvSpPr>
            <p:nvPr/>
          </p:nvSpPr>
          <p:spPr bwMode="auto">
            <a:xfrm>
              <a:off x="3907" y="3224"/>
              <a:ext cx="0" cy="31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16" name="Line 56"/>
            <p:cNvSpPr>
              <a:spLocks noChangeShapeType="1"/>
            </p:cNvSpPr>
            <p:nvPr/>
          </p:nvSpPr>
          <p:spPr bwMode="auto">
            <a:xfrm>
              <a:off x="4814" y="2792"/>
              <a:ext cx="0" cy="6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17" name="Line 57"/>
            <p:cNvSpPr>
              <a:spLocks noChangeShapeType="1"/>
            </p:cNvSpPr>
            <p:nvPr/>
          </p:nvSpPr>
          <p:spPr bwMode="auto">
            <a:xfrm>
              <a:off x="5126" y="2800"/>
              <a:ext cx="0" cy="6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18" name="Line 65"/>
            <p:cNvSpPr>
              <a:spLocks noChangeShapeType="1"/>
            </p:cNvSpPr>
            <p:nvPr/>
          </p:nvSpPr>
          <p:spPr bwMode="auto">
            <a:xfrm>
              <a:off x="4969" y="3110"/>
              <a:ext cx="0" cy="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19" name="Line 66"/>
            <p:cNvSpPr>
              <a:spLocks noChangeShapeType="1"/>
            </p:cNvSpPr>
            <p:nvPr/>
          </p:nvSpPr>
          <p:spPr bwMode="auto">
            <a:xfrm>
              <a:off x="4969" y="2692"/>
              <a:ext cx="0" cy="36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20" name="Line 67"/>
            <p:cNvSpPr>
              <a:spLocks noChangeShapeType="1"/>
            </p:cNvSpPr>
            <p:nvPr/>
          </p:nvSpPr>
          <p:spPr bwMode="auto">
            <a:xfrm>
              <a:off x="4969" y="3224"/>
              <a:ext cx="0" cy="31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87"/>
          <p:cNvGrpSpPr>
            <a:grpSpLocks/>
          </p:cNvGrpSpPr>
          <p:nvPr/>
        </p:nvGrpSpPr>
        <p:grpSpPr bwMode="auto">
          <a:xfrm>
            <a:off x="8042275" y="2728913"/>
            <a:ext cx="931863" cy="682625"/>
            <a:chOff x="5066" y="1719"/>
            <a:chExt cx="587" cy="430"/>
          </a:xfrm>
        </p:grpSpPr>
        <p:sp>
          <p:nvSpPr>
            <p:cNvPr id="97307" name="Line 71"/>
            <p:cNvSpPr>
              <a:spLocks noChangeShapeType="1"/>
            </p:cNvSpPr>
            <p:nvPr/>
          </p:nvSpPr>
          <p:spPr bwMode="auto">
            <a:xfrm>
              <a:off x="5066" y="1719"/>
              <a:ext cx="408" cy="408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arrow" w="sm" len="lg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08" name="Line 72"/>
            <p:cNvSpPr>
              <a:spLocks noChangeShapeType="1"/>
            </p:cNvSpPr>
            <p:nvPr/>
          </p:nvSpPr>
          <p:spPr bwMode="auto">
            <a:xfrm>
              <a:off x="5471" y="2125"/>
              <a:ext cx="96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09" name="Text Box 73"/>
            <p:cNvSpPr txBox="1">
              <a:spLocks noChangeArrowheads="1"/>
            </p:cNvSpPr>
            <p:nvPr/>
          </p:nvSpPr>
          <p:spPr bwMode="auto">
            <a:xfrm>
              <a:off x="5430" y="1899"/>
              <a:ext cx="2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3300"/>
                  </a:solidFill>
                  <a:latin typeface="Arial" charset="0"/>
                </a:rPr>
                <a:t>S</a:t>
              </a:r>
              <a:endParaRPr lang="th-TH" sz="2000">
                <a:solidFill>
                  <a:srgbClr val="FF3300"/>
                </a:solidFill>
                <a:latin typeface="Arial" charset="0"/>
              </a:endParaRPr>
            </a:p>
          </p:txBody>
        </p:sp>
      </p:grpSp>
      <p:grpSp>
        <p:nvGrpSpPr>
          <p:cNvPr id="11" name="Group 89"/>
          <p:cNvGrpSpPr>
            <a:grpSpLocks/>
          </p:cNvGrpSpPr>
          <p:nvPr/>
        </p:nvGrpSpPr>
        <p:grpSpPr bwMode="auto">
          <a:xfrm>
            <a:off x="6169025" y="558800"/>
            <a:ext cx="1762125" cy="1428750"/>
            <a:chOff x="3886" y="352"/>
            <a:chExt cx="1110" cy="900"/>
          </a:xfrm>
        </p:grpSpPr>
        <p:sp>
          <p:nvSpPr>
            <p:cNvPr id="97304" name="Line 74"/>
            <p:cNvSpPr>
              <a:spLocks noChangeShapeType="1"/>
            </p:cNvSpPr>
            <p:nvPr/>
          </p:nvSpPr>
          <p:spPr bwMode="auto">
            <a:xfrm flipV="1">
              <a:off x="4969" y="488"/>
              <a:ext cx="0" cy="76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05" name="Line 76"/>
            <p:cNvSpPr>
              <a:spLocks noChangeShapeType="1"/>
            </p:cNvSpPr>
            <p:nvPr/>
          </p:nvSpPr>
          <p:spPr bwMode="auto">
            <a:xfrm flipH="1">
              <a:off x="3886" y="578"/>
              <a:ext cx="1110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arrow" w="sm" len="lg"/>
              <a:tailEnd type="arrow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06" name="Text Box 77"/>
            <p:cNvSpPr txBox="1">
              <a:spLocks noChangeArrowheads="1"/>
            </p:cNvSpPr>
            <p:nvPr/>
          </p:nvSpPr>
          <p:spPr bwMode="auto">
            <a:xfrm>
              <a:off x="4355" y="352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Arial" charset="0"/>
                </a:rPr>
                <a:t>L</a:t>
              </a:r>
              <a:endParaRPr lang="th-TH" sz="2000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grpSp>
        <p:nvGrpSpPr>
          <p:cNvPr id="12" name="Group 91"/>
          <p:cNvGrpSpPr>
            <a:grpSpLocks/>
          </p:cNvGrpSpPr>
          <p:nvPr/>
        </p:nvGrpSpPr>
        <p:grpSpPr bwMode="auto">
          <a:xfrm>
            <a:off x="4527550" y="2070100"/>
            <a:ext cx="2781300" cy="538163"/>
            <a:chOff x="2852" y="1304"/>
            <a:chExt cx="1752" cy="339"/>
          </a:xfrm>
        </p:grpSpPr>
        <p:sp>
          <p:nvSpPr>
            <p:cNvPr id="97301" name="Line 78"/>
            <p:cNvSpPr>
              <a:spLocks noChangeShapeType="1"/>
            </p:cNvSpPr>
            <p:nvPr/>
          </p:nvSpPr>
          <p:spPr bwMode="auto">
            <a:xfrm flipH="1">
              <a:off x="2993" y="1623"/>
              <a:ext cx="1611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02" name="Line 79"/>
            <p:cNvSpPr>
              <a:spLocks noChangeShapeType="1"/>
            </p:cNvSpPr>
            <p:nvPr/>
          </p:nvSpPr>
          <p:spPr bwMode="auto">
            <a:xfrm rot="5400000" flipH="1" flipV="1">
              <a:off x="2900" y="1474"/>
              <a:ext cx="339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arrow" w="sm" len="lg"/>
              <a:tailEnd type="arrow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03" name="Text Box 80"/>
            <p:cNvSpPr txBox="1">
              <a:spLocks noChangeArrowheads="1"/>
            </p:cNvSpPr>
            <p:nvPr/>
          </p:nvSpPr>
          <p:spPr bwMode="auto">
            <a:xfrm rot="-5400000">
              <a:off x="2874" y="1347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Arial" charset="0"/>
                </a:rPr>
                <a:t>L</a:t>
              </a:r>
              <a:endParaRPr lang="th-TH" sz="2000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80" name="Slide Number Placeholder 7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EC64-B2A3-4040-92A2-923F4E37081A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3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37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3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3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3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37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3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3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3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3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709" grpId="0"/>
      <p:bldP spid="113711" grpId="0"/>
      <p:bldP spid="113712" grpId="0"/>
      <p:bldP spid="113713" grpId="0"/>
      <p:bldP spid="113714" grpId="0"/>
      <p:bldP spid="113715" grpId="0" animBg="1"/>
      <p:bldP spid="1137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8" name="Arc 48"/>
          <p:cNvSpPr>
            <a:spLocks/>
          </p:cNvSpPr>
          <p:nvPr/>
        </p:nvSpPr>
        <p:spPr bwMode="auto">
          <a:xfrm>
            <a:off x="647700" y="4313238"/>
            <a:ext cx="1474788" cy="1444625"/>
          </a:xfrm>
          <a:custGeom>
            <a:avLst/>
            <a:gdLst>
              <a:gd name="T0" fmla="*/ 0 w 22070"/>
              <a:gd name="T1" fmla="*/ 2147483647 h 21600"/>
              <a:gd name="T2" fmla="*/ 2147483647 w 22070"/>
              <a:gd name="T3" fmla="*/ 2147483647 h 21600"/>
              <a:gd name="T4" fmla="*/ 2147483647 w 22070"/>
              <a:gd name="T5" fmla="*/ 2147483647 h 21600"/>
              <a:gd name="T6" fmla="*/ 0 60000 65536"/>
              <a:gd name="T7" fmla="*/ 0 60000 65536"/>
              <a:gd name="T8" fmla="*/ 0 60000 65536"/>
              <a:gd name="T9" fmla="*/ 0 w 22070"/>
              <a:gd name="T10" fmla="*/ 0 h 21600"/>
              <a:gd name="T11" fmla="*/ 22070 w 2207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070" h="21600" fill="none" extrusionOk="0">
                <a:moveTo>
                  <a:pt x="-1" y="2911"/>
                </a:moveTo>
                <a:cubicBezTo>
                  <a:pt x="3290" y="1004"/>
                  <a:pt x="7027" y="-1"/>
                  <a:pt x="10831" y="0"/>
                </a:cubicBezTo>
                <a:cubicBezTo>
                  <a:pt x="14795" y="0"/>
                  <a:pt x="18684" y="1091"/>
                  <a:pt x="22070" y="3154"/>
                </a:cubicBezTo>
              </a:path>
              <a:path w="22070" h="21600" stroke="0" extrusionOk="0">
                <a:moveTo>
                  <a:pt x="-1" y="2911"/>
                </a:moveTo>
                <a:cubicBezTo>
                  <a:pt x="3290" y="1004"/>
                  <a:pt x="7027" y="-1"/>
                  <a:pt x="10831" y="0"/>
                </a:cubicBezTo>
                <a:cubicBezTo>
                  <a:pt x="14795" y="0"/>
                  <a:pt x="18684" y="1091"/>
                  <a:pt x="22070" y="3154"/>
                </a:cubicBezTo>
                <a:lnTo>
                  <a:pt x="10831" y="21600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  <a:round/>
            <a:headEnd type="arrow" w="sm" len="lg"/>
            <a:tailEnd type="arrow" w="sm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3" name="Rectangle 33"/>
          <p:cNvSpPr>
            <a:spLocks noChangeArrowheads="1"/>
          </p:cNvSpPr>
          <p:nvPr/>
        </p:nvSpPr>
        <p:spPr bwMode="auto">
          <a:xfrm>
            <a:off x="254000" y="1219200"/>
            <a:ext cx="8521700" cy="12573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9830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CC3300"/>
                </a:solidFill>
                <a:latin typeface="Arial" charset="0"/>
                <a:cs typeface="Arial" charset="0"/>
              </a:rPr>
              <a:t>ANGLE</a:t>
            </a:r>
          </a:p>
        </p:txBody>
      </p:sp>
      <p:sp>
        <p:nvSpPr>
          <p:cNvPr id="40966" name="Freeform 6"/>
          <p:cNvSpPr>
            <a:spLocks/>
          </p:cNvSpPr>
          <p:nvPr/>
        </p:nvSpPr>
        <p:spPr bwMode="auto">
          <a:xfrm>
            <a:off x="2676525" y="5010150"/>
            <a:ext cx="1973263" cy="1435100"/>
          </a:xfrm>
          <a:custGeom>
            <a:avLst/>
            <a:gdLst>
              <a:gd name="T0" fmla="*/ 0 w 1243"/>
              <a:gd name="T1" fmla="*/ 0 h 904"/>
              <a:gd name="T2" fmla="*/ 2147483647 w 1243"/>
              <a:gd name="T3" fmla="*/ 0 h 904"/>
              <a:gd name="T4" fmla="*/ 2147483647 w 1243"/>
              <a:gd name="T5" fmla="*/ 2147483647 h 904"/>
              <a:gd name="T6" fmla="*/ 2147483647 w 1243"/>
              <a:gd name="T7" fmla="*/ 2147483647 h 904"/>
              <a:gd name="T8" fmla="*/ 2147483647 w 1243"/>
              <a:gd name="T9" fmla="*/ 2147483647 h 904"/>
              <a:gd name="T10" fmla="*/ 0 w 1243"/>
              <a:gd name="T11" fmla="*/ 0 h 9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43"/>
              <a:gd name="T19" fmla="*/ 0 h 904"/>
              <a:gd name="T20" fmla="*/ 1243 w 1243"/>
              <a:gd name="T21" fmla="*/ 904 h 9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43" h="904">
                <a:moveTo>
                  <a:pt x="0" y="0"/>
                </a:moveTo>
                <a:lnTo>
                  <a:pt x="328" y="0"/>
                </a:lnTo>
                <a:lnTo>
                  <a:pt x="1243" y="528"/>
                </a:lnTo>
                <a:lnTo>
                  <a:pt x="1243" y="904"/>
                </a:lnTo>
                <a:lnTo>
                  <a:pt x="6" y="902"/>
                </a:lnTo>
                <a:lnTo>
                  <a:pt x="0" y="0"/>
                </a:lnTo>
                <a:close/>
              </a:path>
            </a:pathLst>
          </a:custGeom>
          <a:solidFill>
            <a:srgbClr val="33CC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7" name="Freeform 7"/>
          <p:cNvSpPr>
            <a:spLocks/>
          </p:cNvSpPr>
          <p:nvPr/>
        </p:nvSpPr>
        <p:spPr bwMode="auto">
          <a:xfrm>
            <a:off x="257175" y="3197225"/>
            <a:ext cx="2343150" cy="952500"/>
          </a:xfrm>
          <a:custGeom>
            <a:avLst/>
            <a:gdLst>
              <a:gd name="T0" fmla="*/ 0 w 1476"/>
              <a:gd name="T1" fmla="*/ 0 h 600"/>
              <a:gd name="T2" fmla="*/ 2147483647 w 1476"/>
              <a:gd name="T3" fmla="*/ 0 h 600"/>
              <a:gd name="T4" fmla="*/ 2147483647 w 1476"/>
              <a:gd name="T5" fmla="*/ 2147483647 h 600"/>
              <a:gd name="T6" fmla="*/ 2147483647 w 1476"/>
              <a:gd name="T7" fmla="*/ 2147483647 h 600"/>
              <a:gd name="T8" fmla="*/ 2147483647 w 1476"/>
              <a:gd name="T9" fmla="*/ 2147483647 h 600"/>
              <a:gd name="T10" fmla="*/ 0 w 1476"/>
              <a:gd name="T11" fmla="*/ 2147483647 h 600"/>
              <a:gd name="T12" fmla="*/ 0 w 1476"/>
              <a:gd name="T13" fmla="*/ 0 h 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76"/>
              <a:gd name="T22" fmla="*/ 0 h 600"/>
              <a:gd name="T23" fmla="*/ 1476 w 1476"/>
              <a:gd name="T24" fmla="*/ 600 h 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76" h="600">
                <a:moveTo>
                  <a:pt x="0" y="0"/>
                </a:moveTo>
                <a:lnTo>
                  <a:pt x="858" y="0"/>
                </a:lnTo>
                <a:lnTo>
                  <a:pt x="1116" y="150"/>
                </a:lnTo>
                <a:lnTo>
                  <a:pt x="1476" y="150"/>
                </a:lnTo>
                <a:lnTo>
                  <a:pt x="1476" y="600"/>
                </a:lnTo>
                <a:lnTo>
                  <a:pt x="0" y="600"/>
                </a:lnTo>
                <a:lnTo>
                  <a:pt x="0" y="0"/>
                </a:lnTo>
                <a:close/>
              </a:path>
            </a:pathLst>
          </a:custGeom>
          <a:solidFill>
            <a:srgbClr val="33CC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 flipH="1" flipV="1">
            <a:off x="627063" y="4411663"/>
            <a:ext cx="319087" cy="550862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9" name="Line 9"/>
          <p:cNvSpPr>
            <a:spLocks noChangeShapeType="1"/>
          </p:cNvSpPr>
          <p:nvPr/>
        </p:nvSpPr>
        <p:spPr bwMode="auto">
          <a:xfrm flipV="1">
            <a:off x="1812925" y="4416425"/>
            <a:ext cx="327025" cy="56515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1" name="Line 11"/>
          <p:cNvSpPr>
            <a:spLocks noChangeShapeType="1"/>
          </p:cNvSpPr>
          <p:nvPr/>
        </p:nvSpPr>
        <p:spPr bwMode="auto">
          <a:xfrm>
            <a:off x="3286125" y="5003800"/>
            <a:ext cx="985838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5" name="Line 15"/>
          <p:cNvSpPr>
            <a:spLocks noChangeShapeType="1"/>
          </p:cNvSpPr>
          <p:nvPr/>
        </p:nvSpPr>
        <p:spPr bwMode="auto">
          <a:xfrm flipH="1" flipV="1">
            <a:off x="1166813" y="2916238"/>
            <a:ext cx="388937" cy="223837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7" name="Line 17"/>
          <p:cNvSpPr>
            <a:spLocks noChangeShapeType="1"/>
          </p:cNvSpPr>
          <p:nvPr/>
        </p:nvSpPr>
        <p:spPr bwMode="auto">
          <a:xfrm>
            <a:off x="2671763" y="3430588"/>
            <a:ext cx="366712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74"/>
          <p:cNvGrpSpPr>
            <a:grpSpLocks/>
          </p:cNvGrpSpPr>
          <p:nvPr/>
        </p:nvGrpSpPr>
        <p:grpSpPr bwMode="auto">
          <a:xfrm>
            <a:off x="482600" y="1190625"/>
            <a:ext cx="8215313" cy="1154113"/>
            <a:chOff x="304" y="750"/>
            <a:chExt cx="5175" cy="727"/>
          </a:xfrm>
        </p:grpSpPr>
        <p:sp>
          <p:nvSpPr>
            <p:cNvPr id="98344" name="Text Box 21"/>
            <p:cNvSpPr txBox="1">
              <a:spLocks noChangeArrowheads="1"/>
            </p:cNvSpPr>
            <p:nvPr/>
          </p:nvSpPr>
          <p:spPr bwMode="auto">
            <a:xfrm>
              <a:off x="553" y="750"/>
              <a:ext cx="4926" cy="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cs typeface="Arial" charset="0"/>
                </a:rPr>
                <a:t>To dimension an angle use </a:t>
              </a:r>
              <a:r>
                <a:rPr lang="en-US" sz="2800" b="1">
                  <a:solidFill>
                    <a:schemeClr val="accent2"/>
                  </a:solidFill>
                  <a:latin typeface="Arial" charset="0"/>
                  <a:cs typeface="Arial" charset="0"/>
                </a:rPr>
                <a:t>circular dimension</a:t>
              </a:r>
            </a:p>
            <a:p>
              <a:pPr>
                <a:lnSpc>
                  <a:spcPct val="130000"/>
                </a:lnSpc>
              </a:pPr>
              <a:r>
                <a:rPr lang="en-US" sz="2800" b="1">
                  <a:solidFill>
                    <a:schemeClr val="accent2"/>
                  </a:solidFill>
                  <a:latin typeface="Arial" charset="0"/>
                  <a:cs typeface="Arial" charset="0"/>
                </a:rPr>
                <a:t>line</a:t>
              </a:r>
              <a:r>
                <a:rPr lang="en-US" sz="2800">
                  <a:solidFill>
                    <a:srgbClr val="000000"/>
                  </a:solidFill>
                  <a:latin typeface="Arial" charset="0"/>
                  <a:cs typeface="Arial" charset="0"/>
                </a:rPr>
                <a:t> having the center at the vertex of the angle.</a:t>
              </a:r>
            </a:p>
          </p:txBody>
        </p:sp>
        <p:sp>
          <p:nvSpPr>
            <p:cNvPr id="40982" name="Rectangle 22"/>
            <p:cNvSpPr>
              <a:spLocks noChangeArrowheads="1"/>
            </p:cNvSpPr>
            <p:nvPr/>
          </p:nvSpPr>
          <p:spPr bwMode="auto">
            <a:xfrm>
              <a:off x="304" y="900"/>
              <a:ext cx="156" cy="15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800"/>
            </a:p>
          </p:txBody>
        </p:sp>
      </p:grpSp>
      <p:grpSp>
        <p:nvGrpSpPr>
          <p:cNvPr id="3" name="Group 75"/>
          <p:cNvGrpSpPr>
            <a:grpSpLocks/>
          </p:cNvGrpSpPr>
          <p:nvPr/>
        </p:nvGrpSpPr>
        <p:grpSpPr bwMode="auto">
          <a:xfrm>
            <a:off x="508000" y="5032375"/>
            <a:ext cx="1724025" cy="1671638"/>
            <a:chOff x="320" y="3170"/>
            <a:chExt cx="1086" cy="1053"/>
          </a:xfrm>
        </p:grpSpPr>
        <p:sp>
          <p:nvSpPr>
            <p:cNvPr id="98338" name="Freeform 3"/>
            <p:cNvSpPr>
              <a:spLocks/>
            </p:cNvSpPr>
            <p:nvPr/>
          </p:nvSpPr>
          <p:spPr bwMode="auto">
            <a:xfrm>
              <a:off x="320" y="3176"/>
              <a:ext cx="1086" cy="890"/>
            </a:xfrm>
            <a:custGeom>
              <a:avLst/>
              <a:gdLst>
                <a:gd name="T0" fmla="*/ 2 w 1086"/>
                <a:gd name="T1" fmla="*/ 0 h 890"/>
                <a:gd name="T2" fmla="*/ 282 w 1086"/>
                <a:gd name="T3" fmla="*/ 0 h 890"/>
                <a:gd name="T4" fmla="*/ 546 w 1086"/>
                <a:gd name="T5" fmla="*/ 456 h 890"/>
                <a:gd name="T6" fmla="*/ 810 w 1086"/>
                <a:gd name="T7" fmla="*/ 2 h 890"/>
                <a:gd name="T8" fmla="*/ 1086 w 1086"/>
                <a:gd name="T9" fmla="*/ 2 h 890"/>
                <a:gd name="T10" fmla="*/ 1086 w 1086"/>
                <a:gd name="T11" fmla="*/ 890 h 890"/>
                <a:gd name="T12" fmla="*/ 0 w 1086"/>
                <a:gd name="T13" fmla="*/ 890 h 890"/>
                <a:gd name="T14" fmla="*/ 2 w 1086"/>
                <a:gd name="T15" fmla="*/ 0 h 89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86"/>
                <a:gd name="T25" fmla="*/ 0 h 890"/>
                <a:gd name="T26" fmla="*/ 1086 w 1086"/>
                <a:gd name="T27" fmla="*/ 890 h 89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86" h="890">
                  <a:moveTo>
                    <a:pt x="2" y="0"/>
                  </a:moveTo>
                  <a:lnTo>
                    <a:pt x="282" y="0"/>
                  </a:lnTo>
                  <a:lnTo>
                    <a:pt x="546" y="456"/>
                  </a:lnTo>
                  <a:lnTo>
                    <a:pt x="810" y="2"/>
                  </a:lnTo>
                  <a:lnTo>
                    <a:pt x="1086" y="2"/>
                  </a:lnTo>
                  <a:lnTo>
                    <a:pt x="1086" y="890"/>
                  </a:lnTo>
                  <a:lnTo>
                    <a:pt x="0" y="89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33CC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39" name="Line 34"/>
            <p:cNvSpPr>
              <a:spLocks noChangeShapeType="1"/>
            </p:cNvSpPr>
            <p:nvPr/>
          </p:nvSpPr>
          <p:spPr bwMode="auto">
            <a:xfrm>
              <a:off x="866" y="3947"/>
              <a:ext cx="0" cy="27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40" name="Line 35"/>
            <p:cNvSpPr>
              <a:spLocks noChangeShapeType="1"/>
            </p:cNvSpPr>
            <p:nvPr/>
          </p:nvSpPr>
          <p:spPr bwMode="auto">
            <a:xfrm>
              <a:off x="866" y="3869"/>
              <a:ext cx="0" cy="4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41" name="Line 36"/>
            <p:cNvSpPr>
              <a:spLocks noChangeShapeType="1"/>
            </p:cNvSpPr>
            <p:nvPr/>
          </p:nvSpPr>
          <p:spPr bwMode="auto">
            <a:xfrm>
              <a:off x="866" y="3557"/>
              <a:ext cx="0" cy="27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42" name="Line 37"/>
            <p:cNvSpPr>
              <a:spLocks noChangeShapeType="1"/>
            </p:cNvSpPr>
            <p:nvPr/>
          </p:nvSpPr>
          <p:spPr bwMode="auto">
            <a:xfrm>
              <a:off x="866" y="3479"/>
              <a:ext cx="0" cy="4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43" name="Line 38"/>
            <p:cNvSpPr>
              <a:spLocks noChangeShapeType="1"/>
            </p:cNvSpPr>
            <p:nvPr/>
          </p:nvSpPr>
          <p:spPr bwMode="auto">
            <a:xfrm>
              <a:off x="866" y="3170"/>
              <a:ext cx="0" cy="27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01" name="Line 41"/>
          <p:cNvSpPr>
            <a:spLocks noChangeShapeType="1"/>
          </p:cNvSpPr>
          <p:nvPr/>
        </p:nvSpPr>
        <p:spPr bwMode="auto">
          <a:xfrm>
            <a:off x="1373188" y="4494213"/>
            <a:ext cx="0" cy="4857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07" name="Arc 47"/>
          <p:cNvSpPr>
            <a:spLocks/>
          </p:cNvSpPr>
          <p:nvPr/>
        </p:nvSpPr>
        <p:spPr bwMode="auto">
          <a:xfrm>
            <a:off x="790575" y="4584700"/>
            <a:ext cx="619125" cy="1169988"/>
          </a:xfrm>
          <a:custGeom>
            <a:avLst/>
            <a:gdLst>
              <a:gd name="T0" fmla="*/ 0 w 11430"/>
              <a:gd name="T1" fmla="*/ 2147483647 h 21600"/>
              <a:gd name="T2" fmla="*/ 2147483647 w 11430"/>
              <a:gd name="T3" fmla="*/ 2147483647 h 21600"/>
              <a:gd name="T4" fmla="*/ 2147483647 w 11430"/>
              <a:gd name="T5" fmla="*/ 2147483647 h 21600"/>
              <a:gd name="T6" fmla="*/ 0 60000 65536"/>
              <a:gd name="T7" fmla="*/ 0 60000 65536"/>
              <a:gd name="T8" fmla="*/ 0 60000 65536"/>
              <a:gd name="T9" fmla="*/ 0 w 11430"/>
              <a:gd name="T10" fmla="*/ 0 h 21600"/>
              <a:gd name="T11" fmla="*/ 11430 w 1143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430" h="21600" fill="none" extrusionOk="0">
                <a:moveTo>
                  <a:pt x="-1" y="2915"/>
                </a:moveTo>
                <a:cubicBezTo>
                  <a:pt x="3292" y="1005"/>
                  <a:pt x="7031" y="-1"/>
                  <a:pt x="10838" y="0"/>
                </a:cubicBezTo>
                <a:cubicBezTo>
                  <a:pt x="11035" y="0"/>
                  <a:pt x="11232" y="2"/>
                  <a:pt x="11429" y="8"/>
                </a:cubicBezTo>
              </a:path>
              <a:path w="11430" h="21600" stroke="0" extrusionOk="0">
                <a:moveTo>
                  <a:pt x="-1" y="2915"/>
                </a:moveTo>
                <a:cubicBezTo>
                  <a:pt x="3292" y="1005"/>
                  <a:pt x="7031" y="-1"/>
                  <a:pt x="10838" y="0"/>
                </a:cubicBezTo>
                <a:cubicBezTo>
                  <a:pt x="11035" y="0"/>
                  <a:pt x="11232" y="2"/>
                  <a:pt x="11429" y="8"/>
                </a:cubicBezTo>
                <a:lnTo>
                  <a:pt x="10838" y="21600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  <a:round/>
            <a:headEnd type="arrow" w="sm" len="lg"/>
            <a:tailEnd type="arrow" w="sm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11" name="Arc 51"/>
          <p:cNvSpPr>
            <a:spLocks/>
          </p:cNvSpPr>
          <p:nvPr/>
        </p:nvSpPr>
        <p:spPr bwMode="auto">
          <a:xfrm>
            <a:off x="1239838" y="2533650"/>
            <a:ext cx="1684337" cy="933450"/>
          </a:xfrm>
          <a:custGeom>
            <a:avLst/>
            <a:gdLst>
              <a:gd name="T0" fmla="*/ 0 w 40604"/>
              <a:gd name="T1" fmla="*/ 2147483647 h 22518"/>
              <a:gd name="T2" fmla="*/ 2147483647 w 40604"/>
              <a:gd name="T3" fmla="*/ 2147483647 h 22518"/>
              <a:gd name="T4" fmla="*/ 2147483647 w 40604"/>
              <a:gd name="T5" fmla="*/ 2147483647 h 22518"/>
              <a:gd name="T6" fmla="*/ 0 60000 65536"/>
              <a:gd name="T7" fmla="*/ 0 60000 65536"/>
              <a:gd name="T8" fmla="*/ 0 60000 65536"/>
              <a:gd name="T9" fmla="*/ 0 w 40604"/>
              <a:gd name="T10" fmla="*/ 0 h 22518"/>
              <a:gd name="T11" fmla="*/ 40604 w 40604"/>
              <a:gd name="T12" fmla="*/ 22518 h 225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604" h="22518" fill="none" extrusionOk="0">
                <a:moveTo>
                  <a:pt x="0" y="11333"/>
                </a:moveTo>
                <a:cubicBezTo>
                  <a:pt x="3771" y="4351"/>
                  <a:pt x="11068" y="-1"/>
                  <a:pt x="19004" y="0"/>
                </a:cubicBezTo>
                <a:cubicBezTo>
                  <a:pt x="30933" y="0"/>
                  <a:pt x="40604" y="9670"/>
                  <a:pt x="40604" y="21600"/>
                </a:cubicBezTo>
                <a:cubicBezTo>
                  <a:pt x="40604" y="21906"/>
                  <a:pt x="40597" y="22212"/>
                  <a:pt x="40584" y="22518"/>
                </a:cubicBezTo>
              </a:path>
              <a:path w="40604" h="22518" stroke="0" extrusionOk="0">
                <a:moveTo>
                  <a:pt x="0" y="11333"/>
                </a:moveTo>
                <a:cubicBezTo>
                  <a:pt x="3771" y="4351"/>
                  <a:pt x="11068" y="-1"/>
                  <a:pt x="19004" y="0"/>
                </a:cubicBezTo>
                <a:cubicBezTo>
                  <a:pt x="30933" y="0"/>
                  <a:pt x="40604" y="9670"/>
                  <a:pt x="40604" y="21600"/>
                </a:cubicBezTo>
                <a:cubicBezTo>
                  <a:pt x="40604" y="21906"/>
                  <a:pt x="40597" y="22212"/>
                  <a:pt x="40584" y="22518"/>
                </a:cubicBezTo>
                <a:lnTo>
                  <a:pt x="19004" y="21600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  <a:round/>
            <a:headEnd type="arrow" w="sm" len="lg"/>
            <a:tailEnd type="arrow" w="sm" len="lg"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41013" name="Arc 53"/>
          <p:cNvSpPr>
            <a:spLocks/>
          </p:cNvSpPr>
          <p:nvPr/>
        </p:nvSpPr>
        <p:spPr bwMode="auto">
          <a:xfrm>
            <a:off x="2678113" y="4964113"/>
            <a:ext cx="1498600" cy="592137"/>
          </a:xfrm>
          <a:custGeom>
            <a:avLst/>
            <a:gdLst>
              <a:gd name="T0" fmla="*/ 2147483647 w 21600"/>
              <a:gd name="T1" fmla="*/ 0 h 8523"/>
              <a:gd name="T2" fmla="*/ 2147483647 w 21600"/>
              <a:gd name="T3" fmla="*/ 2147483647 h 8523"/>
              <a:gd name="T4" fmla="*/ 0 w 21600"/>
              <a:gd name="T5" fmla="*/ 2147483647 h 8523"/>
              <a:gd name="T6" fmla="*/ 0 60000 65536"/>
              <a:gd name="T7" fmla="*/ 0 60000 65536"/>
              <a:gd name="T8" fmla="*/ 0 60000 65536"/>
              <a:gd name="T9" fmla="*/ 0 w 21600"/>
              <a:gd name="T10" fmla="*/ 0 h 8523"/>
              <a:gd name="T11" fmla="*/ 21600 w 21600"/>
              <a:gd name="T12" fmla="*/ 8523 h 85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8523" fill="none" extrusionOk="0">
                <a:moveTo>
                  <a:pt x="21592" y="0"/>
                </a:moveTo>
                <a:cubicBezTo>
                  <a:pt x="21597" y="183"/>
                  <a:pt x="21600" y="367"/>
                  <a:pt x="21600" y="551"/>
                </a:cubicBezTo>
                <a:cubicBezTo>
                  <a:pt x="21600" y="3280"/>
                  <a:pt x="21082" y="5985"/>
                  <a:pt x="20075" y="8523"/>
                </a:cubicBezTo>
              </a:path>
              <a:path w="21600" h="8523" stroke="0" extrusionOk="0">
                <a:moveTo>
                  <a:pt x="21592" y="0"/>
                </a:moveTo>
                <a:cubicBezTo>
                  <a:pt x="21597" y="183"/>
                  <a:pt x="21600" y="367"/>
                  <a:pt x="21600" y="551"/>
                </a:cubicBezTo>
                <a:cubicBezTo>
                  <a:pt x="21600" y="3280"/>
                  <a:pt x="21082" y="5985"/>
                  <a:pt x="20075" y="8523"/>
                </a:cubicBezTo>
                <a:lnTo>
                  <a:pt x="0" y="551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  <a:round/>
            <a:headEnd type="arrow" w="sm" len="lg"/>
            <a:tailEnd type="arrow" w="sm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14" name="AutoShape 54"/>
          <p:cNvSpPr>
            <a:spLocks noChangeArrowheads="1"/>
          </p:cNvSpPr>
          <p:nvPr/>
        </p:nvSpPr>
        <p:spPr bwMode="auto">
          <a:xfrm>
            <a:off x="4857750" y="3022600"/>
            <a:ext cx="4133850" cy="3390900"/>
          </a:xfrm>
          <a:prstGeom prst="roundRect">
            <a:avLst>
              <a:gd name="adj" fmla="val 3949"/>
            </a:avLst>
          </a:prstGeom>
          <a:noFill/>
          <a:ln w="19050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15" name="Text Box 55"/>
          <p:cNvSpPr txBox="1">
            <a:spLocks noChangeArrowheads="1"/>
          </p:cNvSpPr>
          <p:nvPr/>
        </p:nvSpPr>
        <p:spPr bwMode="auto">
          <a:xfrm>
            <a:off x="5108575" y="2782888"/>
            <a:ext cx="3649663" cy="52387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Arial" charset="0"/>
              </a:rPr>
              <a:t>COMMON  MISTAKE</a:t>
            </a:r>
            <a:endParaRPr lang="th-TH" sz="28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1023" name="Line 63"/>
          <p:cNvSpPr>
            <a:spLocks noChangeShapeType="1"/>
          </p:cNvSpPr>
          <p:nvPr/>
        </p:nvSpPr>
        <p:spPr bwMode="auto">
          <a:xfrm flipH="1" flipV="1">
            <a:off x="6280150" y="4032250"/>
            <a:ext cx="266700" cy="4603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24" name="Line 64"/>
          <p:cNvSpPr>
            <a:spLocks noChangeShapeType="1"/>
          </p:cNvSpPr>
          <p:nvPr/>
        </p:nvSpPr>
        <p:spPr bwMode="auto">
          <a:xfrm flipV="1">
            <a:off x="7413625" y="4044950"/>
            <a:ext cx="269875" cy="4667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79"/>
          <p:cNvGrpSpPr>
            <a:grpSpLocks/>
          </p:cNvGrpSpPr>
          <p:nvPr/>
        </p:nvGrpSpPr>
        <p:grpSpPr bwMode="auto">
          <a:xfrm>
            <a:off x="6108700" y="4422775"/>
            <a:ext cx="1724025" cy="1671638"/>
            <a:chOff x="3848" y="2786"/>
            <a:chExt cx="1086" cy="1053"/>
          </a:xfrm>
        </p:grpSpPr>
        <p:sp>
          <p:nvSpPr>
            <p:cNvPr id="98332" name="Freeform 62"/>
            <p:cNvSpPr>
              <a:spLocks/>
            </p:cNvSpPr>
            <p:nvPr/>
          </p:nvSpPr>
          <p:spPr bwMode="auto">
            <a:xfrm>
              <a:off x="3848" y="2880"/>
              <a:ext cx="1086" cy="890"/>
            </a:xfrm>
            <a:custGeom>
              <a:avLst/>
              <a:gdLst>
                <a:gd name="T0" fmla="*/ 2 w 1086"/>
                <a:gd name="T1" fmla="*/ 0 h 890"/>
                <a:gd name="T2" fmla="*/ 282 w 1086"/>
                <a:gd name="T3" fmla="*/ 0 h 890"/>
                <a:gd name="T4" fmla="*/ 546 w 1086"/>
                <a:gd name="T5" fmla="*/ 456 h 890"/>
                <a:gd name="T6" fmla="*/ 810 w 1086"/>
                <a:gd name="T7" fmla="*/ 2 h 890"/>
                <a:gd name="T8" fmla="*/ 1086 w 1086"/>
                <a:gd name="T9" fmla="*/ 2 h 890"/>
                <a:gd name="T10" fmla="*/ 1086 w 1086"/>
                <a:gd name="T11" fmla="*/ 890 h 890"/>
                <a:gd name="T12" fmla="*/ 0 w 1086"/>
                <a:gd name="T13" fmla="*/ 890 h 890"/>
                <a:gd name="T14" fmla="*/ 2 w 1086"/>
                <a:gd name="T15" fmla="*/ 0 h 89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86"/>
                <a:gd name="T25" fmla="*/ 0 h 890"/>
                <a:gd name="T26" fmla="*/ 1086 w 1086"/>
                <a:gd name="T27" fmla="*/ 890 h 89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86" h="890">
                  <a:moveTo>
                    <a:pt x="2" y="0"/>
                  </a:moveTo>
                  <a:lnTo>
                    <a:pt x="282" y="0"/>
                  </a:lnTo>
                  <a:lnTo>
                    <a:pt x="546" y="456"/>
                  </a:lnTo>
                  <a:lnTo>
                    <a:pt x="810" y="2"/>
                  </a:lnTo>
                  <a:lnTo>
                    <a:pt x="1086" y="2"/>
                  </a:lnTo>
                  <a:lnTo>
                    <a:pt x="1086" y="890"/>
                  </a:lnTo>
                  <a:lnTo>
                    <a:pt x="0" y="89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33" name="Line 65"/>
            <p:cNvSpPr>
              <a:spLocks noChangeShapeType="1"/>
            </p:cNvSpPr>
            <p:nvPr/>
          </p:nvSpPr>
          <p:spPr bwMode="auto">
            <a:xfrm>
              <a:off x="4394" y="3563"/>
              <a:ext cx="0" cy="27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34" name="Line 66"/>
            <p:cNvSpPr>
              <a:spLocks noChangeShapeType="1"/>
            </p:cNvSpPr>
            <p:nvPr/>
          </p:nvSpPr>
          <p:spPr bwMode="auto">
            <a:xfrm>
              <a:off x="4394" y="3485"/>
              <a:ext cx="0" cy="4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35" name="Line 67"/>
            <p:cNvSpPr>
              <a:spLocks noChangeShapeType="1"/>
            </p:cNvSpPr>
            <p:nvPr/>
          </p:nvSpPr>
          <p:spPr bwMode="auto">
            <a:xfrm>
              <a:off x="4394" y="3173"/>
              <a:ext cx="0" cy="27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36" name="Line 68"/>
            <p:cNvSpPr>
              <a:spLocks noChangeShapeType="1"/>
            </p:cNvSpPr>
            <p:nvPr/>
          </p:nvSpPr>
          <p:spPr bwMode="auto">
            <a:xfrm>
              <a:off x="4394" y="3095"/>
              <a:ext cx="0" cy="4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37" name="Line 69"/>
            <p:cNvSpPr>
              <a:spLocks noChangeShapeType="1"/>
            </p:cNvSpPr>
            <p:nvPr/>
          </p:nvSpPr>
          <p:spPr bwMode="auto">
            <a:xfrm>
              <a:off x="4394" y="2786"/>
              <a:ext cx="0" cy="27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33" name="Arc 73"/>
          <p:cNvSpPr>
            <a:spLocks/>
          </p:cNvSpPr>
          <p:nvPr/>
        </p:nvSpPr>
        <p:spPr bwMode="auto">
          <a:xfrm flipH="1" flipV="1">
            <a:off x="6329363" y="3586163"/>
            <a:ext cx="1290637" cy="649287"/>
          </a:xfrm>
          <a:custGeom>
            <a:avLst/>
            <a:gdLst>
              <a:gd name="T0" fmla="*/ 2147483647 w 42985"/>
              <a:gd name="T1" fmla="*/ 2147483647 h 21600"/>
              <a:gd name="T2" fmla="*/ 0 w 42985"/>
              <a:gd name="T3" fmla="*/ 2147483647 h 21600"/>
              <a:gd name="T4" fmla="*/ 2147483647 w 42985"/>
              <a:gd name="T5" fmla="*/ 0 h 21600"/>
              <a:gd name="T6" fmla="*/ 0 60000 65536"/>
              <a:gd name="T7" fmla="*/ 0 60000 65536"/>
              <a:gd name="T8" fmla="*/ 0 60000 65536"/>
              <a:gd name="T9" fmla="*/ 0 w 42985"/>
              <a:gd name="T10" fmla="*/ 0 h 21600"/>
              <a:gd name="T11" fmla="*/ 42985 w 4298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985" h="21600" fill="none" extrusionOk="0">
                <a:moveTo>
                  <a:pt x="42984" y="2502"/>
                </a:moveTo>
                <a:cubicBezTo>
                  <a:pt x="41714" y="13390"/>
                  <a:pt x="32491" y="21599"/>
                  <a:pt x="21530" y="21600"/>
                </a:cubicBezTo>
                <a:cubicBezTo>
                  <a:pt x="10274" y="21600"/>
                  <a:pt x="906" y="12957"/>
                  <a:pt x="0" y="1738"/>
                </a:cubicBezTo>
              </a:path>
              <a:path w="42985" h="21600" stroke="0" extrusionOk="0">
                <a:moveTo>
                  <a:pt x="42984" y="2502"/>
                </a:moveTo>
                <a:cubicBezTo>
                  <a:pt x="41714" y="13390"/>
                  <a:pt x="32491" y="21599"/>
                  <a:pt x="21530" y="21600"/>
                </a:cubicBezTo>
                <a:cubicBezTo>
                  <a:pt x="10274" y="21600"/>
                  <a:pt x="906" y="12957"/>
                  <a:pt x="0" y="1738"/>
                </a:cubicBezTo>
                <a:lnTo>
                  <a:pt x="21530" y="0"/>
                </a:lnTo>
                <a:close/>
              </a:path>
            </a:pathLst>
          </a:custGeom>
          <a:noFill/>
          <a:ln w="19050">
            <a:solidFill>
              <a:srgbClr val="FF3300"/>
            </a:solidFill>
            <a:round/>
            <a:headEnd type="arrow" w="sm" len="lg"/>
            <a:tailEnd type="arrow" w="sm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36" name="Oval 76"/>
          <p:cNvSpPr>
            <a:spLocks noChangeArrowheads="1"/>
          </p:cNvSpPr>
          <p:nvPr/>
        </p:nvSpPr>
        <p:spPr bwMode="auto">
          <a:xfrm>
            <a:off x="1960563" y="3387725"/>
            <a:ext cx="88900" cy="88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41037" name="Oval 77"/>
          <p:cNvSpPr>
            <a:spLocks noChangeArrowheads="1"/>
          </p:cNvSpPr>
          <p:nvPr/>
        </p:nvSpPr>
        <p:spPr bwMode="auto">
          <a:xfrm>
            <a:off x="1335088" y="5707063"/>
            <a:ext cx="88900" cy="88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38" name="Oval 78"/>
          <p:cNvSpPr>
            <a:spLocks noChangeArrowheads="1"/>
          </p:cNvSpPr>
          <p:nvPr/>
        </p:nvSpPr>
        <p:spPr bwMode="auto">
          <a:xfrm>
            <a:off x="3167063" y="4964113"/>
            <a:ext cx="88900" cy="88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40" name="PubCross"/>
          <p:cNvSpPr>
            <a:spLocks noEditPoints="1" noChangeArrowheads="1"/>
          </p:cNvSpPr>
          <p:nvPr/>
        </p:nvSpPr>
        <p:spPr bwMode="auto">
          <a:xfrm rot="-2678910">
            <a:off x="5851525" y="4059238"/>
            <a:ext cx="2265363" cy="2265362"/>
          </a:xfrm>
          <a:custGeom>
            <a:avLst/>
            <a:gdLst>
              <a:gd name="G0" fmla="+- 0 0 0"/>
              <a:gd name="G1" fmla="+- 8794 0 0"/>
              <a:gd name="G2" fmla="+- 21600 0 8794"/>
              <a:gd name="G3" fmla="+- 8625 0 0"/>
              <a:gd name="G4" fmla="+- 21600 0 8625"/>
              <a:gd name="T0" fmla="*/ 10800 w 21600"/>
              <a:gd name="T1" fmla="*/ 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G1 w 21600"/>
              <a:gd name="T9" fmla="*/ G3 h 21600"/>
              <a:gd name="T10" fmla="*/ G2 w 21600"/>
              <a:gd name="T11" fmla="*/ G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8794" y="0"/>
                </a:moveTo>
                <a:lnTo>
                  <a:pt x="8794" y="8625"/>
                </a:lnTo>
                <a:lnTo>
                  <a:pt x="0" y="8625"/>
                </a:lnTo>
                <a:lnTo>
                  <a:pt x="0" y="12975"/>
                </a:lnTo>
                <a:lnTo>
                  <a:pt x="8794" y="12975"/>
                </a:lnTo>
                <a:lnTo>
                  <a:pt x="8794" y="21600"/>
                </a:lnTo>
                <a:lnTo>
                  <a:pt x="12806" y="21600"/>
                </a:lnTo>
                <a:lnTo>
                  <a:pt x="12806" y="12975"/>
                </a:lnTo>
                <a:lnTo>
                  <a:pt x="21600" y="12975"/>
                </a:lnTo>
                <a:lnTo>
                  <a:pt x="21600" y="8625"/>
                </a:lnTo>
                <a:lnTo>
                  <a:pt x="12806" y="8625"/>
                </a:lnTo>
                <a:lnTo>
                  <a:pt x="12806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EC64-B2A3-4040-92A2-923F4E37081A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0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500" fill="hold"/>
                                        <p:tgtEl>
                                          <p:spTgt spid="4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4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500" fill="hold"/>
                                        <p:tgtEl>
                                          <p:spTgt spid="4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4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4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35" presetClass="emph" presetSubtype="0" repeatCount="3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500" fill="hold"/>
                                        <p:tgtEl>
                                          <p:spTgt spid="4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10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4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500" fill="hold"/>
                                        <p:tgtEl>
                                          <p:spTgt spid="4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4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1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1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1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1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1000"/>
                                        <p:tgtEl>
                                          <p:spTgt spid="41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1000"/>
                                        <p:tgtEl>
                                          <p:spTgt spid="4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4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4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5" dur="1000" fill="hold"/>
                                        <p:tgtEl>
                                          <p:spTgt spid="4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8" grpId="0" animBg="1"/>
      <p:bldP spid="40993" grpId="0" animBg="1"/>
      <p:bldP spid="40966" grpId="0" animBg="1"/>
      <p:bldP spid="40967" grpId="0" animBg="1"/>
      <p:bldP spid="40968" grpId="0" animBg="1"/>
      <p:bldP spid="40969" grpId="0" animBg="1"/>
      <p:bldP spid="40971" grpId="0" animBg="1"/>
      <p:bldP spid="40975" grpId="0" animBg="1"/>
      <p:bldP spid="40977" grpId="0" animBg="1"/>
      <p:bldP spid="41001" grpId="0" animBg="1"/>
      <p:bldP spid="41007" grpId="0" animBg="1"/>
      <p:bldP spid="41011" grpId="0" animBg="1"/>
      <p:bldP spid="41013" grpId="0" animBg="1"/>
      <p:bldP spid="41014" grpId="0" animBg="1"/>
      <p:bldP spid="41015" grpId="0" animBg="1"/>
      <p:bldP spid="41023" grpId="0" animBg="1"/>
      <p:bldP spid="41024" grpId="0" animBg="1"/>
      <p:bldP spid="41033" grpId="0" animBg="1"/>
      <p:bldP spid="41036" grpId="0" animBg="1"/>
      <p:bldP spid="41036" grpId="1" animBg="1"/>
      <p:bldP spid="41036" grpId="2" animBg="1"/>
      <p:bldP spid="41037" grpId="0" animBg="1"/>
      <p:bldP spid="41037" grpId="1" animBg="1"/>
      <p:bldP spid="41037" grpId="2" animBg="1"/>
      <p:bldP spid="41037" grpId="3" animBg="1"/>
      <p:bldP spid="41037" grpId="4" animBg="1"/>
      <p:bldP spid="41037" grpId="5" animBg="1"/>
      <p:bldP spid="41038" grpId="0" animBg="1"/>
      <p:bldP spid="41038" grpId="1" animBg="1"/>
      <p:bldP spid="41038" grpId="2" animBg="1"/>
      <p:bldP spid="41040" grpId="0" animBg="1"/>
      <p:bldP spid="41040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1295400" y="3987800"/>
            <a:ext cx="2441575" cy="2514600"/>
            <a:chOff x="816" y="2512"/>
            <a:chExt cx="1538" cy="1584"/>
          </a:xfrm>
        </p:grpSpPr>
        <p:sp>
          <p:nvSpPr>
            <p:cNvPr id="99350" name="Arc 8"/>
            <p:cNvSpPr>
              <a:spLocks/>
            </p:cNvSpPr>
            <p:nvPr/>
          </p:nvSpPr>
          <p:spPr bwMode="auto">
            <a:xfrm>
              <a:off x="1172" y="2515"/>
              <a:ext cx="1182" cy="1539"/>
            </a:xfrm>
            <a:custGeom>
              <a:avLst/>
              <a:gdLst>
                <a:gd name="T0" fmla="*/ 0 w 21600"/>
                <a:gd name="T1" fmla="*/ 0 h 28140"/>
                <a:gd name="T2" fmla="*/ 0 w 21600"/>
                <a:gd name="T3" fmla="*/ 0 h 28140"/>
                <a:gd name="T4" fmla="*/ 0 w 21600"/>
                <a:gd name="T5" fmla="*/ 0 h 2814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8140"/>
                <a:gd name="T11" fmla="*/ 21600 w 21600"/>
                <a:gd name="T12" fmla="*/ 28140 h 28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8140" fill="none" extrusionOk="0">
                  <a:moveTo>
                    <a:pt x="13040" y="0"/>
                  </a:moveTo>
                  <a:cubicBezTo>
                    <a:pt x="18432" y="4083"/>
                    <a:pt x="21600" y="10455"/>
                    <a:pt x="21600" y="17219"/>
                  </a:cubicBezTo>
                  <a:cubicBezTo>
                    <a:pt x="21600" y="21058"/>
                    <a:pt x="20576" y="24827"/>
                    <a:pt x="18635" y="28139"/>
                  </a:cubicBezTo>
                </a:path>
                <a:path w="21600" h="28140" stroke="0" extrusionOk="0">
                  <a:moveTo>
                    <a:pt x="13040" y="0"/>
                  </a:moveTo>
                  <a:cubicBezTo>
                    <a:pt x="18432" y="4083"/>
                    <a:pt x="21600" y="10455"/>
                    <a:pt x="21600" y="17219"/>
                  </a:cubicBezTo>
                  <a:cubicBezTo>
                    <a:pt x="21600" y="21058"/>
                    <a:pt x="20576" y="24827"/>
                    <a:pt x="18635" y="28139"/>
                  </a:cubicBezTo>
                  <a:lnTo>
                    <a:pt x="0" y="17219"/>
                  </a:lnTo>
                  <a:close/>
                </a:path>
              </a:pathLst>
            </a:custGeom>
            <a:solidFill>
              <a:srgbClr val="66CC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51" name="Freeform 54"/>
            <p:cNvSpPr>
              <a:spLocks/>
            </p:cNvSpPr>
            <p:nvPr/>
          </p:nvSpPr>
          <p:spPr bwMode="auto">
            <a:xfrm>
              <a:off x="816" y="2512"/>
              <a:ext cx="1376" cy="1584"/>
            </a:xfrm>
            <a:custGeom>
              <a:avLst/>
              <a:gdLst>
                <a:gd name="T0" fmla="*/ 1056 w 1376"/>
                <a:gd name="T1" fmla="*/ 0 h 1584"/>
                <a:gd name="T2" fmla="*/ 952 w 1376"/>
                <a:gd name="T3" fmla="*/ 72 h 1584"/>
                <a:gd name="T4" fmla="*/ 784 w 1376"/>
                <a:gd name="T5" fmla="*/ 64 h 1584"/>
                <a:gd name="T6" fmla="*/ 576 w 1376"/>
                <a:gd name="T7" fmla="*/ 200 h 1584"/>
                <a:gd name="T8" fmla="*/ 376 w 1376"/>
                <a:gd name="T9" fmla="*/ 176 h 1584"/>
                <a:gd name="T10" fmla="*/ 128 w 1376"/>
                <a:gd name="T11" fmla="*/ 424 h 1584"/>
                <a:gd name="T12" fmla="*/ 0 w 1376"/>
                <a:gd name="T13" fmla="*/ 728 h 1584"/>
                <a:gd name="T14" fmla="*/ 64 w 1376"/>
                <a:gd name="T15" fmla="*/ 952 h 1584"/>
                <a:gd name="T16" fmla="*/ 8 w 1376"/>
                <a:gd name="T17" fmla="*/ 1184 h 1584"/>
                <a:gd name="T18" fmla="*/ 216 w 1376"/>
                <a:gd name="T19" fmla="*/ 1320 h 1584"/>
                <a:gd name="T20" fmla="*/ 392 w 1376"/>
                <a:gd name="T21" fmla="*/ 1280 h 1584"/>
                <a:gd name="T22" fmla="*/ 504 w 1376"/>
                <a:gd name="T23" fmla="*/ 1424 h 1584"/>
                <a:gd name="T24" fmla="*/ 696 w 1376"/>
                <a:gd name="T25" fmla="*/ 1408 h 1584"/>
                <a:gd name="T26" fmla="*/ 904 w 1376"/>
                <a:gd name="T27" fmla="*/ 1568 h 1584"/>
                <a:gd name="T28" fmla="*/ 1072 w 1376"/>
                <a:gd name="T29" fmla="*/ 1496 h 1584"/>
                <a:gd name="T30" fmla="*/ 1200 w 1376"/>
                <a:gd name="T31" fmla="*/ 1584 h 1584"/>
                <a:gd name="T32" fmla="*/ 1376 w 1376"/>
                <a:gd name="T33" fmla="*/ 1536 h 1584"/>
                <a:gd name="T34" fmla="*/ 1056 w 1376"/>
                <a:gd name="T35" fmla="*/ 0 h 158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76"/>
                <a:gd name="T55" fmla="*/ 0 h 1584"/>
                <a:gd name="T56" fmla="*/ 1376 w 1376"/>
                <a:gd name="T57" fmla="*/ 1584 h 158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76" h="1584">
                  <a:moveTo>
                    <a:pt x="1056" y="0"/>
                  </a:moveTo>
                  <a:lnTo>
                    <a:pt x="952" y="72"/>
                  </a:lnTo>
                  <a:lnTo>
                    <a:pt x="784" y="64"/>
                  </a:lnTo>
                  <a:lnTo>
                    <a:pt x="576" y="200"/>
                  </a:lnTo>
                  <a:lnTo>
                    <a:pt x="376" y="176"/>
                  </a:lnTo>
                  <a:lnTo>
                    <a:pt x="128" y="424"/>
                  </a:lnTo>
                  <a:lnTo>
                    <a:pt x="0" y="728"/>
                  </a:lnTo>
                  <a:lnTo>
                    <a:pt x="64" y="952"/>
                  </a:lnTo>
                  <a:lnTo>
                    <a:pt x="8" y="1184"/>
                  </a:lnTo>
                  <a:lnTo>
                    <a:pt x="216" y="1320"/>
                  </a:lnTo>
                  <a:lnTo>
                    <a:pt x="392" y="1280"/>
                  </a:lnTo>
                  <a:lnTo>
                    <a:pt x="504" y="1424"/>
                  </a:lnTo>
                  <a:lnTo>
                    <a:pt x="696" y="1408"/>
                  </a:lnTo>
                  <a:lnTo>
                    <a:pt x="904" y="1568"/>
                  </a:lnTo>
                  <a:lnTo>
                    <a:pt x="1072" y="1496"/>
                  </a:lnTo>
                  <a:lnTo>
                    <a:pt x="1200" y="1584"/>
                  </a:lnTo>
                  <a:lnTo>
                    <a:pt x="1376" y="15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254000" y="952500"/>
            <a:ext cx="8674100" cy="29273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99332" name="Rectangle 5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>
                <a:solidFill>
                  <a:srgbClr val="CC3300"/>
                </a:solidFill>
                <a:latin typeface="Arial" charset="0"/>
                <a:cs typeface="Arial" charset="0"/>
              </a:rPr>
              <a:t>ARC</a:t>
            </a:r>
          </a:p>
        </p:txBody>
      </p: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396875" y="923925"/>
            <a:ext cx="8435975" cy="1154113"/>
            <a:chOff x="250" y="582"/>
            <a:chExt cx="5314" cy="727"/>
          </a:xfrm>
        </p:grpSpPr>
        <p:sp>
          <p:nvSpPr>
            <p:cNvPr id="99348" name="Text Box 6"/>
            <p:cNvSpPr txBox="1">
              <a:spLocks noChangeArrowheads="1"/>
            </p:cNvSpPr>
            <p:nvPr/>
          </p:nvSpPr>
          <p:spPr bwMode="auto">
            <a:xfrm>
              <a:off x="499" y="582"/>
              <a:ext cx="5065" cy="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cs typeface="Arial" charset="0"/>
                </a:rPr>
                <a:t>Arcs are dimensioned by giving the </a:t>
              </a:r>
              <a:r>
                <a:rPr lang="en-US" sz="2800" b="1">
                  <a:solidFill>
                    <a:schemeClr val="accent2"/>
                  </a:solidFill>
                  <a:latin typeface="Arial" charset="0"/>
                  <a:cs typeface="Arial" charset="0"/>
                </a:rPr>
                <a:t>radius</a:t>
              </a:r>
              <a:r>
                <a:rPr lang="en-US" sz="2800">
                  <a:solidFill>
                    <a:srgbClr val="000000"/>
                  </a:solidFill>
                  <a:latin typeface="Arial" charset="0"/>
                  <a:cs typeface="Arial" charset="0"/>
                </a:rPr>
                <a:t>, in the</a:t>
              </a:r>
            </a:p>
            <a:p>
              <a:pPr>
                <a:lnSpc>
                  <a:spcPct val="130000"/>
                </a:lnSpc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cs typeface="Arial" charset="0"/>
                </a:rPr>
                <a:t>views in which their true shapes appear.</a:t>
              </a:r>
            </a:p>
          </p:txBody>
        </p:sp>
        <p:sp>
          <p:nvSpPr>
            <p:cNvPr id="114695" name="Rectangle 7"/>
            <p:cNvSpPr>
              <a:spLocks noChangeArrowheads="1"/>
            </p:cNvSpPr>
            <p:nvPr/>
          </p:nvSpPr>
          <p:spPr bwMode="auto">
            <a:xfrm>
              <a:off x="250" y="732"/>
              <a:ext cx="156" cy="15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800"/>
            </a:p>
          </p:txBody>
        </p:sp>
      </p:grpSp>
      <p:grpSp>
        <p:nvGrpSpPr>
          <p:cNvPr id="4" name="Group 65"/>
          <p:cNvGrpSpPr>
            <a:grpSpLocks/>
          </p:cNvGrpSpPr>
          <p:nvPr/>
        </p:nvGrpSpPr>
        <p:grpSpPr bwMode="auto">
          <a:xfrm>
            <a:off x="1784350" y="5410200"/>
            <a:ext cx="142875" cy="149225"/>
            <a:chOff x="1124" y="3408"/>
            <a:chExt cx="90" cy="94"/>
          </a:xfrm>
        </p:grpSpPr>
        <p:sp>
          <p:nvSpPr>
            <p:cNvPr id="99346" name="Line 9"/>
            <p:cNvSpPr>
              <a:spLocks noChangeShapeType="1"/>
            </p:cNvSpPr>
            <p:nvPr/>
          </p:nvSpPr>
          <p:spPr bwMode="auto">
            <a:xfrm>
              <a:off x="1169" y="3408"/>
              <a:ext cx="0" cy="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347" name="Line 10"/>
            <p:cNvSpPr>
              <a:spLocks noChangeShapeType="1"/>
            </p:cNvSpPr>
            <p:nvPr/>
          </p:nvSpPr>
          <p:spPr bwMode="auto">
            <a:xfrm flipH="1">
              <a:off x="1124" y="3456"/>
              <a:ext cx="9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4699" name="Line 11"/>
          <p:cNvSpPr>
            <a:spLocks noChangeShapeType="1"/>
          </p:cNvSpPr>
          <p:nvPr/>
        </p:nvSpPr>
        <p:spPr bwMode="auto">
          <a:xfrm rot="900000" flipV="1">
            <a:off x="2001838" y="4337050"/>
            <a:ext cx="1347787" cy="1347788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arrow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114704" name="Text Box 16"/>
          <p:cNvSpPr txBox="1">
            <a:spLocks noChangeArrowheads="1"/>
          </p:cNvSpPr>
          <p:nvPr/>
        </p:nvSpPr>
        <p:spPr bwMode="auto">
          <a:xfrm rot="-1800000">
            <a:off x="2170113" y="4664075"/>
            <a:ext cx="862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R 200</a:t>
            </a:r>
            <a:endParaRPr lang="th-TH" sz="20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5" name="Group 52"/>
          <p:cNvGrpSpPr>
            <a:grpSpLocks/>
          </p:cNvGrpSpPr>
          <p:nvPr/>
        </p:nvGrpSpPr>
        <p:grpSpPr bwMode="auto">
          <a:xfrm>
            <a:off x="409575" y="2105025"/>
            <a:ext cx="8537575" cy="1714500"/>
            <a:chOff x="258" y="1326"/>
            <a:chExt cx="5378" cy="1080"/>
          </a:xfrm>
        </p:grpSpPr>
        <p:sp>
          <p:nvSpPr>
            <p:cNvPr id="99344" name="Text Box 50"/>
            <p:cNvSpPr txBox="1">
              <a:spLocks noChangeArrowheads="1"/>
            </p:cNvSpPr>
            <p:nvPr/>
          </p:nvSpPr>
          <p:spPr bwMode="auto">
            <a:xfrm>
              <a:off x="507" y="1326"/>
              <a:ext cx="5129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cs typeface="Arial" charset="0"/>
                </a:rPr>
                <a:t>The letter “R” is </a:t>
              </a:r>
              <a:r>
                <a:rPr lang="en-US" sz="2800" b="1">
                  <a:solidFill>
                    <a:schemeClr val="accent2"/>
                  </a:solidFill>
                  <a:latin typeface="Arial" charset="0"/>
                  <a:cs typeface="Arial" charset="0"/>
                </a:rPr>
                <a:t>always</a:t>
              </a:r>
              <a:r>
                <a:rPr lang="en-US" sz="2800">
                  <a:solidFill>
                    <a:srgbClr val="000000"/>
                  </a:solidFill>
                  <a:latin typeface="Arial" charset="0"/>
                  <a:cs typeface="Arial" charset="0"/>
                </a:rPr>
                <a:t> lettered before the figures</a:t>
              </a:r>
            </a:p>
            <a:p>
              <a:pPr>
                <a:lnSpc>
                  <a:spcPct val="130000"/>
                </a:lnSpc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cs typeface="Arial" charset="0"/>
                </a:rPr>
                <a:t>to emphasize that this dimension is radius of an</a:t>
              </a:r>
            </a:p>
            <a:p>
              <a:pPr>
                <a:lnSpc>
                  <a:spcPct val="130000"/>
                </a:lnSpc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cs typeface="Arial" charset="0"/>
                </a:rPr>
                <a:t>arc.</a:t>
              </a:r>
            </a:p>
          </p:txBody>
        </p:sp>
        <p:sp>
          <p:nvSpPr>
            <p:cNvPr id="114739" name="Rectangle 51"/>
            <p:cNvSpPr>
              <a:spLocks noChangeArrowheads="1"/>
            </p:cNvSpPr>
            <p:nvPr/>
          </p:nvSpPr>
          <p:spPr bwMode="auto">
            <a:xfrm>
              <a:off x="258" y="1476"/>
              <a:ext cx="156" cy="15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800"/>
            </a:p>
          </p:txBody>
        </p:sp>
      </p:grpSp>
      <p:grpSp>
        <p:nvGrpSpPr>
          <p:cNvPr id="6" name="Group 66"/>
          <p:cNvGrpSpPr>
            <a:grpSpLocks/>
          </p:cNvGrpSpPr>
          <p:nvPr/>
        </p:nvGrpSpPr>
        <p:grpSpPr bwMode="auto">
          <a:xfrm>
            <a:off x="5321300" y="4051300"/>
            <a:ext cx="2441575" cy="2514600"/>
            <a:chOff x="3352" y="2552"/>
            <a:chExt cx="1538" cy="1584"/>
          </a:xfrm>
        </p:grpSpPr>
        <p:sp>
          <p:nvSpPr>
            <p:cNvPr id="99342" name="Arc 56"/>
            <p:cNvSpPr>
              <a:spLocks/>
            </p:cNvSpPr>
            <p:nvPr/>
          </p:nvSpPr>
          <p:spPr bwMode="auto">
            <a:xfrm>
              <a:off x="3708" y="2555"/>
              <a:ext cx="1182" cy="1539"/>
            </a:xfrm>
            <a:custGeom>
              <a:avLst/>
              <a:gdLst>
                <a:gd name="T0" fmla="*/ 0 w 21600"/>
                <a:gd name="T1" fmla="*/ 0 h 28140"/>
                <a:gd name="T2" fmla="*/ 0 w 21600"/>
                <a:gd name="T3" fmla="*/ 0 h 28140"/>
                <a:gd name="T4" fmla="*/ 0 w 21600"/>
                <a:gd name="T5" fmla="*/ 0 h 2814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8140"/>
                <a:gd name="T11" fmla="*/ 21600 w 21600"/>
                <a:gd name="T12" fmla="*/ 28140 h 28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8140" fill="none" extrusionOk="0">
                  <a:moveTo>
                    <a:pt x="13040" y="0"/>
                  </a:moveTo>
                  <a:cubicBezTo>
                    <a:pt x="18432" y="4083"/>
                    <a:pt x="21600" y="10455"/>
                    <a:pt x="21600" y="17219"/>
                  </a:cubicBezTo>
                  <a:cubicBezTo>
                    <a:pt x="21600" y="21058"/>
                    <a:pt x="20576" y="24827"/>
                    <a:pt x="18635" y="28139"/>
                  </a:cubicBezTo>
                </a:path>
                <a:path w="21600" h="28140" stroke="0" extrusionOk="0">
                  <a:moveTo>
                    <a:pt x="13040" y="0"/>
                  </a:moveTo>
                  <a:cubicBezTo>
                    <a:pt x="18432" y="4083"/>
                    <a:pt x="21600" y="10455"/>
                    <a:pt x="21600" y="17219"/>
                  </a:cubicBezTo>
                  <a:cubicBezTo>
                    <a:pt x="21600" y="21058"/>
                    <a:pt x="20576" y="24827"/>
                    <a:pt x="18635" y="28139"/>
                  </a:cubicBezTo>
                  <a:lnTo>
                    <a:pt x="0" y="17219"/>
                  </a:lnTo>
                  <a:close/>
                </a:path>
              </a:pathLst>
            </a:custGeom>
            <a:solidFill>
              <a:srgbClr val="66CC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43" name="Freeform 57"/>
            <p:cNvSpPr>
              <a:spLocks/>
            </p:cNvSpPr>
            <p:nvPr/>
          </p:nvSpPr>
          <p:spPr bwMode="auto">
            <a:xfrm>
              <a:off x="3352" y="2552"/>
              <a:ext cx="1376" cy="1584"/>
            </a:xfrm>
            <a:custGeom>
              <a:avLst/>
              <a:gdLst>
                <a:gd name="T0" fmla="*/ 1056 w 1376"/>
                <a:gd name="T1" fmla="*/ 0 h 1584"/>
                <a:gd name="T2" fmla="*/ 952 w 1376"/>
                <a:gd name="T3" fmla="*/ 72 h 1584"/>
                <a:gd name="T4" fmla="*/ 784 w 1376"/>
                <a:gd name="T5" fmla="*/ 64 h 1584"/>
                <a:gd name="T6" fmla="*/ 576 w 1376"/>
                <a:gd name="T7" fmla="*/ 200 h 1584"/>
                <a:gd name="T8" fmla="*/ 376 w 1376"/>
                <a:gd name="T9" fmla="*/ 176 h 1584"/>
                <a:gd name="T10" fmla="*/ 128 w 1376"/>
                <a:gd name="T11" fmla="*/ 424 h 1584"/>
                <a:gd name="T12" fmla="*/ 0 w 1376"/>
                <a:gd name="T13" fmla="*/ 728 h 1584"/>
                <a:gd name="T14" fmla="*/ 64 w 1376"/>
                <a:gd name="T15" fmla="*/ 952 h 1584"/>
                <a:gd name="T16" fmla="*/ 8 w 1376"/>
                <a:gd name="T17" fmla="*/ 1184 h 1584"/>
                <a:gd name="T18" fmla="*/ 216 w 1376"/>
                <a:gd name="T19" fmla="*/ 1320 h 1584"/>
                <a:gd name="T20" fmla="*/ 392 w 1376"/>
                <a:gd name="T21" fmla="*/ 1280 h 1584"/>
                <a:gd name="T22" fmla="*/ 504 w 1376"/>
                <a:gd name="T23" fmla="*/ 1424 h 1584"/>
                <a:gd name="T24" fmla="*/ 696 w 1376"/>
                <a:gd name="T25" fmla="*/ 1408 h 1584"/>
                <a:gd name="T26" fmla="*/ 904 w 1376"/>
                <a:gd name="T27" fmla="*/ 1568 h 1584"/>
                <a:gd name="T28" fmla="*/ 1072 w 1376"/>
                <a:gd name="T29" fmla="*/ 1496 h 1584"/>
                <a:gd name="T30" fmla="*/ 1200 w 1376"/>
                <a:gd name="T31" fmla="*/ 1584 h 1584"/>
                <a:gd name="T32" fmla="*/ 1376 w 1376"/>
                <a:gd name="T33" fmla="*/ 1536 h 1584"/>
                <a:gd name="T34" fmla="*/ 1056 w 1376"/>
                <a:gd name="T35" fmla="*/ 0 h 158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76"/>
                <a:gd name="T55" fmla="*/ 0 h 1584"/>
                <a:gd name="T56" fmla="*/ 1376 w 1376"/>
                <a:gd name="T57" fmla="*/ 1584 h 158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76" h="1584">
                  <a:moveTo>
                    <a:pt x="1056" y="0"/>
                  </a:moveTo>
                  <a:lnTo>
                    <a:pt x="952" y="72"/>
                  </a:lnTo>
                  <a:lnTo>
                    <a:pt x="784" y="64"/>
                  </a:lnTo>
                  <a:lnTo>
                    <a:pt x="576" y="200"/>
                  </a:lnTo>
                  <a:lnTo>
                    <a:pt x="376" y="176"/>
                  </a:lnTo>
                  <a:lnTo>
                    <a:pt x="128" y="424"/>
                  </a:lnTo>
                  <a:lnTo>
                    <a:pt x="0" y="728"/>
                  </a:lnTo>
                  <a:lnTo>
                    <a:pt x="64" y="952"/>
                  </a:lnTo>
                  <a:lnTo>
                    <a:pt x="8" y="1184"/>
                  </a:lnTo>
                  <a:lnTo>
                    <a:pt x="216" y="1320"/>
                  </a:lnTo>
                  <a:lnTo>
                    <a:pt x="392" y="1280"/>
                  </a:lnTo>
                  <a:lnTo>
                    <a:pt x="504" y="1424"/>
                  </a:lnTo>
                  <a:lnTo>
                    <a:pt x="696" y="1408"/>
                  </a:lnTo>
                  <a:lnTo>
                    <a:pt x="904" y="1568"/>
                  </a:lnTo>
                  <a:lnTo>
                    <a:pt x="1072" y="1496"/>
                  </a:lnTo>
                  <a:lnTo>
                    <a:pt x="1200" y="1584"/>
                  </a:lnTo>
                  <a:lnTo>
                    <a:pt x="1376" y="15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4748" name="Line 60"/>
          <p:cNvSpPr>
            <a:spLocks noChangeShapeType="1"/>
          </p:cNvSpPr>
          <p:nvPr/>
        </p:nvSpPr>
        <p:spPr bwMode="auto">
          <a:xfrm rot="900000" flipV="1">
            <a:off x="6577013" y="4471988"/>
            <a:ext cx="854075" cy="8540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arrow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114749" name="Text Box 61"/>
          <p:cNvSpPr txBox="1">
            <a:spLocks noChangeArrowheads="1"/>
          </p:cNvSpPr>
          <p:nvPr/>
        </p:nvSpPr>
        <p:spPr bwMode="auto">
          <a:xfrm rot="-1800000">
            <a:off x="6462713" y="4575175"/>
            <a:ext cx="862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R 200</a:t>
            </a:r>
            <a:endParaRPr lang="th-TH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4751" name="Rectangle 63"/>
          <p:cNvSpPr>
            <a:spLocks noChangeArrowheads="1"/>
          </p:cNvSpPr>
          <p:nvPr/>
        </p:nvSpPr>
        <p:spPr bwMode="auto">
          <a:xfrm>
            <a:off x="4314825" y="5010150"/>
            <a:ext cx="501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</a:rPr>
              <a:t>or</a:t>
            </a:r>
            <a:endParaRPr lang="th-TH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EC64-B2A3-4040-92A2-923F4E37081A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14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4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4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4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4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14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4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2" grpId="0" animBg="1"/>
      <p:bldP spid="114699" grpId="0" animBg="1"/>
      <p:bldP spid="114704" grpId="0"/>
      <p:bldP spid="114748" grpId="0" animBg="1"/>
      <p:bldP spid="114749" grpId="0"/>
      <p:bldP spid="11475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"/>
          <p:cNvGrpSpPr>
            <a:grpSpLocks/>
          </p:cNvGrpSpPr>
          <p:nvPr/>
        </p:nvGrpSpPr>
        <p:grpSpPr bwMode="auto">
          <a:xfrm>
            <a:off x="3302000" y="4518025"/>
            <a:ext cx="1790700" cy="1981200"/>
            <a:chOff x="2080" y="2846"/>
            <a:chExt cx="1128" cy="1248"/>
          </a:xfrm>
        </p:grpSpPr>
        <p:grpSp>
          <p:nvGrpSpPr>
            <p:cNvPr id="3" name="Group 99"/>
            <p:cNvGrpSpPr>
              <a:grpSpLocks/>
            </p:cNvGrpSpPr>
            <p:nvPr/>
          </p:nvGrpSpPr>
          <p:grpSpPr bwMode="auto">
            <a:xfrm>
              <a:off x="2080" y="2846"/>
              <a:ext cx="1128" cy="1248"/>
              <a:chOff x="2080" y="2422"/>
              <a:chExt cx="1128" cy="1248"/>
            </a:xfrm>
          </p:grpSpPr>
          <p:sp>
            <p:nvSpPr>
              <p:cNvPr id="100402" name="Freeform 58"/>
              <p:cNvSpPr>
                <a:spLocks/>
              </p:cNvSpPr>
              <p:nvPr/>
            </p:nvSpPr>
            <p:spPr bwMode="auto">
              <a:xfrm>
                <a:off x="2080" y="2422"/>
                <a:ext cx="1128" cy="1248"/>
              </a:xfrm>
              <a:custGeom>
                <a:avLst/>
                <a:gdLst>
                  <a:gd name="T0" fmla="*/ 18 w 1128"/>
                  <a:gd name="T1" fmla="*/ 0 h 1248"/>
                  <a:gd name="T2" fmla="*/ 0 w 1128"/>
                  <a:gd name="T3" fmla="*/ 126 h 1248"/>
                  <a:gd name="T4" fmla="*/ 36 w 1128"/>
                  <a:gd name="T5" fmla="*/ 300 h 1248"/>
                  <a:gd name="T6" fmla="*/ 48 w 1128"/>
                  <a:gd name="T7" fmla="*/ 594 h 1248"/>
                  <a:gd name="T8" fmla="*/ 12 w 1128"/>
                  <a:gd name="T9" fmla="*/ 792 h 1248"/>
                  <a:gd name="T10" fmla="*/ 102 w 1128"/>
                  <a:gd name="T11" fmla="*/ 1008 h 1248"/>
                  <a:gd name="T12" fmla="*/ 282 w 1128"/>
                  <a:gd name="T13" fmla="*/ 1050 h 1248"/>
                  <a:gd name="T14" fmla="*/ 372 w 1128"/>
                  <a:gd name="T15" fmla="*/ 1200 h 1248"/>
                  <a:gd name="T16" fmla="*/ 708 w 1128"/>
                  <a:gd name="T17" fmla="*/ 1200 h 1248"/>
                  <a:gd name="T18" fmla="*/ 1026 w 1128"/>
                  <a:gd name="T19" fmla="*/ 1248 h 1248"/>
                  <a:gd name="T20" fmla="*/ 1128 w 1128"/>
                  <a:gd name="T21" fmla="*/ 1134 h 1248"/>
                  <a:gd name="T22" fmla="*/ 1062 w 1128"/>
                  <a:gd name="T23" fmla="*/ 1062 h 1248"/>
                  <a:gd name="T24" fmla="*/ 972 w 1128"/>
                  <a:gd name="T25" fmla="*/ 1056 h 1248"/>
                  <a:gd name="T26" fmla="*/ 846 w 1128"/>
                  <a:gd name="T27" fmla="*/ 1020 h 1248"/>
                  <a:gd name="T28" fmla="*/ 750 w 1128"/>
                  <a:gd name="T29" fmla="*/ 942 h 1248"/>
                  <a:gd name="T30" fmla="*/ 666 w 1128"/>
                  <a:gd name="T31" fmla="*/ 822 h 1248"/>
                  <a:gd name="T32" fmla="*/ 636 w 1128"/>
                  <a:gd name="T33" fmla="*/ 702 h 1248"/>
                  <a:gd name="T34" fmla="*/ 624 w 1128"/>
                  <a:gd name="T35" fmla="*/ 522 h 1248"/>
                  <a:gd name="T36" fmla="*/ 630 w 1128"/>
                  <a:gd name="T37" fmla="*/ 420 h 1248"/>
                  <a:gd name="T38" fmla="*/ 210 w 1128"/>
                  <a:gd name="T39" fmla="*/ 6 h 1248"/>
                  <a:gd name="T40" fmla="*/ 18 w 1128"/>
                  <a:gd name="T41" fmla="*/ 0 h 124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28"/>
                  <a:gd name="T64" fmla="*/ 0 h 1248"/>
                  <a:gd name="T65" fmla="*/ 1128 w 1128"/>
                  <a:gd name="T66" fmla="*/ 1248 h 124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28" h="1248">
                    <a:moveTo>
                      <a:pt x="18" y="0"/>
                    </a:moveTo>
                    <a:lnTo>
                      <a:pt x="0" y="126"/>
                    </a:lnTo>
                    <a:lnTo>
                      <a:pt x="36" y="300"/>
                    </a:lnTo>
                    <a:lnTo>
                      <a:pt x="48" y="594"/>
                    </a:lnTo>
                    <a:lnTo>
                      <a:pt x="12" y="792"/>
                    </a:lnTo>
                    <a:lnTo>
                      <a:pt x="102" y="1008"/>
                    </a:lnTo>
                    <a:lnTo>
                      <a:pt x="282" y="1050"/>
                    </a:lnTo>
                    <a:lnTo>
                      <a:pt x="372" y="1200"/>
                    </a:lnTo>
                    <a:lnTo>
                      <a:pt x="708" y="1200"/>
                    </a:lnTo>
                    <a:lnTo>
                      <a:pt x="1026" y="1248"/>
                    </a:lnTo>
                    <a:lnTo>
                      <a:pt x="1128" y="1134"/>
                    </a:lnTo>
                    <a:lnTo>
                      <a:pt x="1062" y="1062"/>
                    </a:lnTo>
                    <a:lnTo>
                      <a:pt x="972" y="1056"/>
                    </a:lnTo>
                    <a:lnTo>
                      <a:pt x="846" y="1020"/>
                    </a:lnTo>
                    <a:lnTo>
                      <a:pt x="750" y="942"/>
                    </a:lnTo>
                    <a:lnTo>
                      <a:pt x="666" y="822"/>
                    </a:lnTo>
                    <a:lnTo>
                      <a:pt x="636" y="702"/>
                    </a:lnTo>
                    <a:lnTo>
                      <a:pt x="624" y="522"/>
                    </a:lnTo>
                    <a:lnTo>
                      <a:pt x="630" y="420"/>
                    </a:lnTo>
                    <a:lnTo>
                      <a:pt x="210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66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03" name="Arc 65"/>
              <p:cNvSpPr>
                <a:spLocks/>
              </p:cNvSpPr>
              <p:nvPr/>
            </p:nvSpPr>
            <p:spPr bwMode="auto">
              <a:xfrm>
                <a:off x="2294" y="2426"/>
                <a:ext cx="426" cy="42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66CCFF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404" name="Line 81"/>
              <p:cNvSpPr>
                <a:spLocks noChangeShapeType="1"/>
              </p:cNvSpPr>
              <p:nvPr/>
            </p:nvSpPr>
            <p:spPr bwMode="auto">
              <a:xfrm rot="-5400000">
                <a:off x="2194" y="2321"/>
                <a:ext cx="0" cy="20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05" name="Arc 89"/>
              <p:cNvSpPr>
                <a:spLocks/>
              </p:cNvSpPr>
              <p:nvPr/>
            </p:nvSpPr>
            <p:spPr bwMode="auto">
              <a:xfrm rot="10800000">
                <a:off x="2720" y="3059"/>
                <a:ext cx="426" cy="42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0401" name="Line 80"/>
            <p:cNvSpPr>
              <a:spLocks noChangeShapeType="1"/>
            </p:cNvSpPr>
            <p:nvPr/>
          </p:nvSpPr>
          <p:spPr bwMode="auto">
            <a:xfrm>
              <a:off x="2719" y="3276"/>
              <a:ext cx="0" cy="20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5743" name="Rectangle 31"/>
          <p:cNvSpPr>
            <a:spLocks noChangeArrowheads="1"/>
          </p:cNvSpPr>
          <p:nvPr/>
        </p:nvSpPr>
        <p:spPr bwMode="auto">
          <a:xfrm>
            <a:off x="254000" y="952500"/>
            <a:ext cx="8521700" cy="12890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100356" name="Rectangle 32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>
                <a:solidFill>
                  <a:srgbClr val="CC3300"/>
                </a:solidFill>
                <a:latin typeface="Arial" charset="0"/>
                <a:cs typeface="Arial" charset="0"/>
              </a:rPr>
              <a:t>ARC</a:t>
            </a:r>
          </a:p>
        </p:txBody>
      </p: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396875" y="923925"/>
            <a:ext cx="8466138" cy="1154113"/>
            <a:chOff x="250" y="582"/>
            <a:chExt cx="5333" cy="727"/>
          </a:xfrm>
        </p:grpSpPr>
        <p:sp>
          <p:nvSpPr>
            <p:cNvPr id="100398" name="Text Box 34"/>
            <p:cNvSpPr txBox="1">
              <a:spLocks noChangeArrowheads="1"/>
            </p:cNvSpPr>
            <p:nvPr/>
          </p:nvSpPr>
          <p:spPr bwMode="auto">
            <a:xfrm>
              <a:off x="499" y="582"/>
              <a:ext cx="5084" cy="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cs typeface="Arial" charset="0"/>
                </a:rPr>
                <a:t>The dimension figure and the arrowhead </a:t>
              </a:r>
              <a:r>
                <a:rPr lang="en-US" sz="2800" b="1">
                  <a:solidFill>
                    <a:schemeClr val="accent2"/>
                  </a:solidFill>
                  <a:latin typeface="Arial" charset="0"/>
                  <a:cs typeface="Arial" charset="0"/>
                </a:rPr>
                <a:t>should</a:t>
              </a:r>
            </a:p>
            <a:p>
              <a:pPr>
                <a:lnSpc>
                  <a:spcPct val="130000"/>
                </a:lnSpc>
              </a:pPr>
              <a:r>
                <a:rPr lang="en-US" sz="2800" b="1">
                  <a:solidFill>
                    <a:schemeClr val="accent2"/>
                  </a:solidFill>
                  <a:latin typeface="Arial" charset="0"/>
                  <a:cs typeface="Arial" charset="0"/>
                </a:rPr>
                <a:t>be inside</a:t>
              </a:r>
              <a:r>
                <a:rPr lang="en-US" sz="2800">
                  <a:solidFill>
                    <a:srgbClr val="000000"/>
                  </a:solidFill>
                  <a:latin typeface="Arial" charset="0"/>
                  <a:cs typeface="Arial" charset="0"/>
                </a:rPr>
                <a:t> the arc, where there is sufficient space.</a:t>
              </a:r>
            </a:p>
          </p:txBody>
        </p:sp>
        <p:sp>
          <p:nvSpPr>
            <p:cNvPr id="115747" name="Rectangle 35"/>
            <p:cNvSpPr>
              <a:spLocks noChangeArrowheads="1"/>
            </p:cNvSpPr>
            <p:nvPr/>
          </p:nvSpPr>
          <p:spPr bwMode="auto">
            <a:xfrm>
              <a:off x="250" y="732"/>
              <a:ext cx="156" cy="15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800"/>
            </a:p>
          </p:txBody>
        </p:sp>
      </p:grpSp>
      <p:grpSp>
        <p:nvGrpSpPr>
          <p:cNvPr id="5" name="Group 98"/>
          <p:cNvGrpSpPr>
            <a:grpSpLocks/>
          </p:cNvGrpSpPr>
          <p:nvPr/>
        </p:nvGrpSpPr>
        <p:grpSpPr bwMode="auto">
          <a:xfrm>
            <a:off x="171450" y="3467100"/>
            <a:ext cx="2559050" cy="2790825"/>
            <a:chOff x="108" y="2184"/>
            <a:chExt cx="1612" cy="1758"/>
          </a:xfrm>
        </p:grpSpPr>
        <p:sp>
          <p:nvSpPr>
            <p:cNvPr id="100396" name="Freeform 59"/>
            <p:cNvSpPr>
              <a:spLocks/>
            </p:cNvSpPr>
            <p:nvPr/>
          </p:nvSpPr>
          <p:spPr bwMode="auto">
            <a:xfrm>
              <a:off x="108" y="2184"/>
              <a:ext cx="1608" cy="1758"/>
            </a:xfrm>
            <a:custGeom>
              <a:avLst/>
              <a:gdLst>
                <a:gd name="T0" fmla="*/ 1608 w 1608"/>
                <a:gd name="T1" fmla="*/ 1314 h 1758"/>
                <a:gd name="T2" fmla="*/ 1560 w 1608"/>
                <a:gd name="T3" fmla="*/ 1506 h 1758"/>
                <a:gd name="T4" fmla="*/ 1446 w 1608"/>
                <a:gd name="T5" fmla="*/ 1644 h 1758"/>
                <a:gd name="T6" fmla="*/ 1194 w 1608"/>
                <a:gd name="T7" fmla="*/ 1644 h 1758"/>
                <a:gd name="T8" fmla="*/ 972 w 1608"/>
                <a:gd name="T9" fmla="*/ 1740 h 1758"/>
                <a:gd name="T10" fmla="*/ 702 w 1608"/>
                <a:gd name="T11" fmla="*/ 1686 h 1758"/>
                <a:gd name="T12" fmla="*/ 420 w 1608"/>
                <a:gd name="T13" fmla="*/ 1758 h 1758"/>
                <a:gd name="T14" fmla="*/ 198 w 1608"/>
                <a:gd name="T15" fmla="*/ 1572 h 1758"/>
                <a:gd name="T16" fmla="*/ 0 w 1608"/>
                <a:gd name="T17" fmla="*/ 1344 h 1758"/>
                <a:gd name="T18" fmla="*/ 90 w 1608"/>
                <a:gd name="T19" fmla="*/ 1056 h 1758"/>
                <a:gd name="T20" fmla="*/ 36 w 1608"/>
                <a:gd name="T21" fmla="*/ 852 h 1758"/>
                <a:gd name="T22" fmla="*/ 138 w 1608"/>
                <a:gd name="T23" fmla="*/ 558 h 1758"/>
                <a:gd name="T24" fmla="*/ 72 w 1608"/>
                <a:gd name="T25" fmla="*/ 366 h 1758"/>
                <a:gd name="T26" fmla="*/ 114 w 1608"/>
                <a:gd name="T27" fmla="*/ 174 h 1758"/>
                <a:gd name="T28" fmla="*/ 120 w 1608"/>
                <a:gd name="T29" fmla="*/ 60 h 1758"/>
                <a:gd name="T30" fmla="*/ 294 w 1608"/>
                <a:gd name="T31" fmla="*/ 0 h 1758"/>
                <a:gd name="T32" fmla="*/ 1608 w 1608"/>
                <a:gd name="T33" fmla="*/ 1314 h 17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08"/>
                <a:gd name="T52" fmla="*/ 0 h 1758"/>
                <a:gd name="T53" fmla="*/ 1608 w 1608"/>
                <a:gd name="T54" fmla="*/ 1758 h 17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08" h="1758">
                  <a:moveTo>
                    <a:pt x="1608" y="1314"/>
                  </a:moveTo>
                  <a:lnTo>
                    <a:pt x="1560" y="1506"/>
                  </a:lnTo>
                  <a:lnTo>
                    <a:pt x="1446" y="1644"/>
                  </a:lnTo>
                  <a:lnTo>
                    <a:pt x="1194" y="1644"/>
                  </a:lnTo>
                  <a:lnTo>
                    <a:pt x="972" y="1740"/>
                  </a:lnTo>
                  <a:lnTo>
                    <a:pt x="702" y="1686"/>
                  </a:lnTo>
                  <a:lnTo>
                    <a:pt x="420" y="1758"/>
                  </a:lnTo>
                  <a:lnTo>
                    <a:pt x="198" y="1572"/>
                  </a:lnTo>
                  <a:lnTo>
                    <a:pt x="0" y="1344"/>
                  </a:lnTo>
                  <a:lnTo>
                    <a:pt x="90" y="1056"/>
                  </a:lnTo>
                  <a:lnTo>
                    <a:pt x="36" y="852"/>
                  </a:lnTo>
                  <a:lnTo>
                    <a:pt x="138" y="558"/>
                  </a:lnTo>
                  <a:lnTo>
                    <a:pt x="72" y="366"/>
                  </a:lnTo>
                  <a:lnTo>
                    <a:pt x="114" y="174"/>
                  </a:lnTo>
                  <a:lnTo>
                    <a:pt x="120" y="60"/>
                  </a:lnTo>
                  <a:lnTo>
                    <a:pt x="294" y="0"/>
                  </a:lnTo>
                  <a:lnTo>
                    <a:pt x="1608" y="1314"/>
                  </a:ln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397" name="Arc 60"/>
            <p:cNvSpPr>
              <a:spLocks/>
            </p:cNvSpPr>
            <p:nvPr/>
          </p:nvSpPr>
          <p:spPr bwMode="auto">
            <a:xfrm>
              <a:off x="400" y="2184"/>
              <a:ext cx="1320" cy="132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66CC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61"/>
          <p:cNvGrpSpPr>
            <a:grpSpLocks/>
          </p:cNvGrpSpPr>
          <p:nvPr/>
        </p:nvGrpSpPr>
        <p:grpSpPr bwMode="auto">
          <a:xfrm>
            <a:off x="558800" y="5486400"/>
            <a:ext cx="142875" cy="149225"/>
            <a:chOff x="352" y="3456"/>
            <a:chExt cx="90" cy="94"/>
          </a:xfrm>
        </p:grpSpPr>
        <p:sp>
          <p:nvSpPr>
            <p:cNvPr id="100394" name="Line 62"/>
            <p:cNvSpPr>
              <a:spLocks noChangeShapeType="1"/>
            </p:cNvSpPr>
            <p:nvPr/>
          </p:nvSpPr>
          <p:spPr bwMode="auto">
            <a:xfrm>
              <a:off x="397" y="3456"/>
              <a:ext cx="0" cy="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395" name="Line 63"/>
            <p:cNvSpPr>
              <a:spLocks noChangeShapeType="1"/>
            </p:cNvSpPr>
            <p:nvPr/>
          </p:nvSpPr>
          <p:spPr bwMode="auto">
            <a:xfrm flipH="1">
              <a:off x="352" y="3504"/>
              <a:ext cx="9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5776" name="Line 64"/>
          <p:cNvSpPr>
            <a:spLocks noChangeShapeType="1"/>
          </p:cNvSpPr>
          <p:nvPr/>
        </p:nvSpPr>
        <p:spPr bwMode="auto">
          <a:xfrm flipV="1">
            <a:off x="631825" y="4062413"/>
            <a:ext cx="1500188" cy="1500187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arrow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115778" name="Line 66"/>
          <p:cNvSpPr>
            <a:spLocks noChangeShapeType="1"/>
          </p:cNvSpPr>
          <p:nvPr/>
        </p:nvSpPr>
        <p:spPr bwMode="auto">
          <a:xfrm flipV="1">
            <a:off x="3638550" y="4706938"/>
            <a:ext cx="493713" cy="493712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arrow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115779" name="Text Box 67"/>
          <p:cNvSpPr txBox="1">
            <a:spLocks noChangeArrowheads="1"/>
          </p:cNvSpPr>
          <p:nvPr/>
        </p:nvSpPr>
        <p:spPr bwMode="auto">
          <a:xfrm rot="-2700000">
            <a:off x="873125" y="4421188"/>
            <a:ext cx="862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R 200</a:t>
            </a:r>
            <a:endParaRPr lang="th-TH" sz="20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7" name="Group 68"/>
          <p:cNvGrpSpPr>
            <a:grpSpLocks/>
          </p:cNvGrpSpPr>
          <p:nvPr/>
        </p:nvGrpSpPr>
        <p:grpSpPr bwMode="auto">
          <a:xfrm>
            <a:off x="3568700" y="5121275"/>
            <a:ext cx="142875" cy="149225"/>
            <a:chOff x="2064" y="2858"/>
            <a:chExt cx="90" cy="94"/>
          </a:xfrm>
        </p:grpSpPr>
        <p:sp>
          <p:nvSpPr>
            <p:cNvPr id="100392" name="Line 69"/>
            <p:cNvSpPr>
              <a:spLocks noChangeShapeType="1"/>
            </p:cNvSpPr>
            <p:nvPr/>
          </p:nvSpPr>
          <p:spPr bwMode="auto">
            <a:xfrm>
              <a:off x="2109" y="2858"/>
              <a:ext cx="0" cy="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393" name="Line 70"/>
            <p:cNvSpPr>
              <a:spLocks noChangeShapeType="1"/>
            </p:cNvSpPr>
            <p:nvPr/>
          </p:nvSpPr>
          <p:spPr bwMode="auto">
            <a:xfrm flipH="1">
              <a:off x="2064" y="2906"/>
              <a:ext cx="9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5783" name="Text Box 71"/>
          <p:cNvSpPr txBox="1">
            <a:spLocks noChangeArrowheads="1"/>
          </p:cNvSpPr>
          <p:nvPr/>
        </p:nvSpPr>
        <p:spPr bwMode="auto">
          <a:xfrm>
            <a:off x="4302125" y="4113213"/>
            <a:ext cx="931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R 62.5</a:t>
            </a:r>
            <a:endParaRPr lang="th-TH" sz="20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8" name="Group 100"/>
          <p:cNvGrpSpPr>
            <a:grpSpLocks/>
          </p:cNvGrpSpPr>
          <p:nvPr/>
        </p:nvGrpSpPr>
        <p:grpSpPr bwMode="auto">
          <a:xfrm>
            <a:off x="4113213" y="4495800"/>
            <a:ext cx="419100" cy="228600"/>
            <a:chOff x="2591" y="2408"/>
            <a:chExt cx="264" cy="144"/>
          </a:xfrm>
        </p:grpSpPr>
        <p:sp>
          <p:nvSpPr>
            <p:cNvPr id="100390" name="Line 72"/>
            <p:cNvSpPr>
              <a:spLocks noChangeShapeType="1"/>
            </p:cNvSpPr>
            <p:nvPr/>
          </p:nvSpPr>
          <p:spPr bwMode="auto">
            <a:xfrm flipV="1">
              <a:off x="2591" y="2408"/>
              <a:ext cx="144" cy="14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391" name="Line 73"/>
            <p:cNvSpPr>
              <a:spLocks noChangeShapeType="1"/>
            </p:cNvSpPr>
            <p:nvPr/>
          </p:nvSpPr>
          <p:spPr bwMode="auto">
            <a:xfrm>
              <a:off x="2735" y="2408"/>
              <a:ext cx="120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5786" name="Text Box 74"/>
          <p:cNvSpPr txBox="1">
            <a:spLocks noChangeArrowheads="1"/>
          </p:cNvSpPr>
          <p:nvPr/>
        </p:nvSpPr>
        <p:spPr bwMode="auto">
          <a:xfrm>
            <a:off x="3336925" y="3363913"/>
            <a:ext cx="2398713" cy="3968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charset="0"/>
              </a:rPr>
              <a:t>Move figure outside</a:t>
            </a:r>
          </a:p>
        </p:txBody>
      </p:sp>
      <p:sp>
        <p:nvSpPr>
          <p:cNvPr id="115788" name="Line 76"/>
          <p:cNvSpPr>
            <a:spLocks noChangeShapeType="1"/>
          </p:cNvSpPr>
          <p:nvPr/>
        </p:nvSpPr>
        <p:spPr bwMode="auto">
          <a:xfrm rot="10800000" flipV="1">
            <a:off x="7567613" y="4976813"/>
            <a:ext cx="379412" cy="379412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arrow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115789" name="Text Box 77"/>
          <p:cNvSpPr txBox="1">
            <a:spLocks noChangeArrowheads="1"/>
          </p:cNvSpPr>
          <p:nvPr/>
        </p:nvSpPr>
        <p:spPr bwMode="auto">
          <a:xfrm>
            <a:off x="7869238" y="4602163"/>
            <a:ext cx="790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R 6.5</a:t>
            </a:r>
            <a:endParaRPr lang="th-TH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5790" name="Line 78"/>
          <p:cNvSpPr>
            <a:spLocks noChangeShapeType="1"/>
          </p:cNvSpPr>
          <p:nvPr/>
        </p:nvSpPr>
        <p:spPr bwMode="auto">
          <a:xfrm>
            <a:off x="7942263" y="4975225"/>
            <a:ext cx="1905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91" name="Text Box 79"/>
          <p:cNvSpPr txBox="1">
            <a:spLocks noChangeArrowheads="1"/>
          </p:cNvSpPr>
          <p:nvPr/>
        </p:nvSpPr>
        <p:spPr bwMode="auto">
          <a:xfrm>
            <a:off x="6538913" y="3382963"/>
            <a:ext cx="2201862" cy="7016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charset="0"/>
              </a:rPr>
              <a:t>Move both figure</a:t>
            </a:r>
          </a:p>
          <a:p>
            <a:pPr algn="ctr"/>
            <a:r>
              <a:rPr lang="en-US" sz="2000">
                <a:solidFill>
                  <a:schemeClr val="bg1"/>
                </a:solidFill>
                <a:latin typeface="Arial" charset="0"/>
              </a:rPr>
              <a:t>and arrow outside</a:t>
            </a:r>
          </a:p>
        </p:txBody>
      </p:sp>
      <p:grpSp>
        <p:nvGrpSpPr>
          <p:cNvPr id="9" name="Group 103"/>
          <p:cNvGrpSpPr>
            <a:grpSpLocks/>
          </p:cNvGrpSpPr>
          <p:nvPr/>
        </p:nvGrpSpPr>
        <p:grpSpPr bwMode="auto">
          <a:xfrm>
            <a:off x="7005638" y="5272088"/>
            <a:ext cx="652462" cy="609600"/>
            <a:chOff x="4413" y="3321"/>
            <a:chExt cx="411" cy="384"/>
          </a:xfrm>
        </p:grpSpPr>
        <p:sp>
          <p:nvSpPr>
            <p:cNvPr id="100383" name="Freeform 57"/>
            <p:cNvSpPr>
              <a:spLocks/>
            </p:cNvSpPr>
            <p:nvPr/>
          </p:nvSpPr>
          <p:spPr bwMode="auto">
            <a:xfrm>
              <a:off x="4413" y="3321"/>
              <a:ext cx="408" cy="384"/>
            </a:xfrm>
            <a:custGeom>
              <a:avLst/>
              <a:gdLst>
                <a:gd name="T0" fmla="*/ 408 w 408"/>
                <a:gd name="T1" fmla="*/ 354 h 384"/>
                <a:gd name="T2" fmla="*/ 375 w 408"/>
                <a:gd name="T3" fmla="*/ 381 h 384"/>
                <a:gd name="T4" fmla="*/ 309 w 408"/>
                <a:gd name="T5" fmla="*/ 357 h 384"/>
                <a:gd name="T6" fmla="*/ 240 w 408"/>
                <a:gd name="T7" fmla="*/ 384 h 384"/>
                <a:gd name="T8" fmla="*/ 156 w 408"/>
                <a:gd name="T9" fmla="*/ 342 h 384"/>
                <a:gd name="T10" fmla="*/ 90 w 408"/>
                <a:gd name="T11" fmla="*/ 378 h 384"/>
                <a:gd name="T12" fmla="*/ 3 w 408"/>
                <a:gd name="T13" fmla="*/ 318 h 384"/>
                <a:gd name="T14" fmla="*/ 45 w 408"/>
                <a:gd name="T15" fmla="*/ 240 h 384"/>
                <a:gd name="T16" fmla="*/ 0 w 408"/>
                <a:gd name="T17" fmla="*/ 141 h 384"/>
                <a:gd name="T18" fmla="*/ 48 w 408"/>
                <a:gd name="T19" fmla="*/ 69 h 384"/>
                <a:gd name="T20" fmla="*/ 9 w 408"/>
                <a:gd name="T21" fmla="*/ 27 h 384"/>
                <a:gd name="T22" fmla="*/ 48 w 408"/>
                <a:gd name="T23" fmla="*/ 0 h 384"/>
                <a:gd name="T24" fmla="*/ 255 w 408"/>
                <a:gd name="T25" fmla="*/ 3 h 384"/>
                <a:gd name="T26" fmla="*/ 408 w 408"/>
                <a:gd name="T27" fmla="*/ 150 h 384"/>
                <a:gd name="T28" fmla="*/ 408 w 408"/>
                <a:gd name="T29" fmla="*/ 354 h 38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08"/>
                <a:gd name="T46" fmla="*/ 0 h 384"/>
                <a:gd name="T47" fmla="*/ 408 w 408"/>
                <a:gd name="T48" fmla="*/ 384 h 38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08" h="384">
                  <a:moveTo>
                    <a:pt x="408" y="354"/>
                  </a:moveTo>
                  <a:lnTo>
                    <a:pt x="375" y="381"/>
                  </a:lnTo>
                  <a:lnTo>
                    <a:pt x="309" y="357"/>
                  </a:lnTo>
                  <a:lnTo>
                    <a:pt x="240" y="384"/>
                  </a:lnTo>
                  <a:lnTo>
                    <a:pt x="156" y="342"/>
                  </a:lnTo>
                  <a:lnTo>
                    <a:pt x="90" y="378"/>
                  </a:lnTo>
                  <a:lnTo>
                    <a:pt x="3" y="318"/>
                  </a:lnTo>
                  <a:lnTo>
                    <a:pt x="45" y="240"/>
                  </a:lnTo>
                  <a:lnTo>
                    <a:pt x="0" y="141"/>
                  </a:lnTo>
                  <a:lnTo>
                    <a:pt x="48" y="69"/>
                  </a:lnTo>
                  <a:lnTo>
                    <a:pt x="9" y="27"/>
                  </a:lnTo>
                  <a:lnTo>
                    <a:pt x="48" y="0"/>
                  </a:lnTo>
                  <a:lnTo>
                    <a:pt x="255" y="3"/>
                  </a:lnTo>
                  <a:lnTo>
                    <a:pt x="408" y="150"/>
                  </a:lnTo>
                  <a:lnTo>
                    <a:pt x="408" y="354"/>
                  </a:ln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384" name="Arc 75"/>
            <p:cNvSpPr>
              <a:spLocks/>
            </p:cNvSpPr>
            <p:nvPr/>
          </p:nvSpPr>
          <p:spPr bwMode="auto">
            <a:xfrm>
              <a:off x="4670" y="3322"/>
              <a:ext cx="154" cy="15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66CC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" name="Group 82"/>
            <p:cNvGrpSpPr>
              <a:grpSpLocks/>
            </p:cNvGrpSpPr>
            <p:nvPr/>
          </p:nvGrpSpPr>
          <p:grpSpPr bwMode="auto">
            <a:xfrm>
              <a:off x="4645" y="3444"/>
              <a:ext cx="52" cy="58"/>
              <a:chOff x="3883" y="3186"/>
              <a:chExt cx="90" cy="94"/>
            </a:xfrm>
          </p:grpSpPr>
          <p:sp>
            <p:nvSpPr>
              <p:cNvPr id="100388" name="Line 83"/>
              <p:cNvSpPr>
                <a:spLocks noChangeShapeType="1"/>
              </p:cNvSpPr>
              <p:nvPr/>
            </p:nvSpPr>
            <p:spPr bwMode="auto">
              <a:xfrm>
                <a:off x="3928" y="3186"/>
                <a:ext cx="0" cy="9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89" name="Line 84"/>
              <p:cNvSpPr>
                <a:spLocks noChangeShapeType="1"/>
              </p:cNvSpPr>
              <p:nvPr/>
            </p:nvSpPr>
            <p:spPr bwMode="auto">
              <a:xfrm flipH="1">
                <a:off x="3883" y="3234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0386" name="Line 85"/>
            <p:cNvSpPr>
              <a:spLocks noChangeShapeType="1"/>
            </p:cNvSpPr>
            <p:nvPr/>
          </p:nvSpPr>
          <p:spPr bwMode="auto">
            <a:xfrm>
              <a:off x="4823" y="3474"/>
              <a:ext cx="0" cy="20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387" name="Line 86"/>
            <p:cNvSpPr>
              <a:spLocks noChangeShapeType="1"/>
            </p:cNvSpPr>
            <p:nvPr/>
          </p:nvSpPr>
          <p:spPr bwMode="auto">
            <a:xfrm rot="-5400000">
              <a:off x="4568" y="3219"/>
              <a:ext cx="0" cy="20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5799" name="Rectangle 87"/>
          <p:cNvSpPr>
            <a:spLocks noChangeArrowheads="1"/>
          </p:cNvSpPr>
          <p:nvPr/>
        </p:nvSpPr>
        <p:spPr bwMode="auto">
          <a:xfrm>
            <a:off x="393700" y="2568575"/>
            <a:ext cx="1976438" cy="701675"/>
          </a:xfrm>
          <a:prstGeom prst="rect">
            <a:avLst/>
          </a:prstGeom>
          <a:solidFill>
            <a:srgbClr val="3399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charset="0"/>
              </a:rPr>
              <a:t>Sufficient space</a:t>
            </a:r>
          </a:p>
          <a:p>
            <a:pPr algn="ctr"/>
            <a:r>
              <a:rPr lang="en-US" sz="2000">
                <a:solidFill>
                  <a:schemeClr val="bg1"/>
                </a:solidFill>
                <a:latin typeface="Arial" charset="0"/>
              </a:rPr>
              <a:t>for both.</a:t>
            </a:r>
          </a:p>
        </p:txBody>
      </p:sp>
      <p:sp>
        <p:nvSpPr>
          <p:cNvPr id="115800" name="Rectangle 88"/>
          <p:cNvSpPr>
            <a:spLocks noChangeArrowheads="1"/>
          </p:cNvSpPr>
          <p:nvPr/>
        </p:nvSpPr>
        <p:spPr bwMode="auto">
          <a:xfrm>
            <a:off x="3354388" y="2581275"/>
            <a:ext cx="2355850" cy="701675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charset="0"/>
              </a:rPr>
              <a:t>Sufficient space</a:t>
            </a:r>
          </a:p>
          <a:p>
            <a:pPr algn="ctr"/>
            <a:r>
              <a:rPr lang="en-US" sz="2000">
                <a:solidFill>
                  <a:schemeClr val="bg1"/>
                </a:solidFill>
                <a:latin typeface="Arial" charset="0"/>
              </a:rPr>
              <a:t>for arrowhead only.</a:t>
            </a:r>
          </a:p>
        </p:txBody>
      </p:sp>
      <p:grpSp>
        <p:nvGrpSpPr>
          <p:cNvPr id="11" name="Group 90"/>
          <p:cNvGrpSpPr>
            <a:grpSpLocks/>
          </p:cNvGrpSpPr>
          <p:nvPr/>
        </p:nvGrpSpPr>
        <p:grpSpPr bwMode="auto">
          <a:xfrm>
            <a:off x="4921250" y="5454650"/>
            <a:ext cx="142875" cy="149225"/>
            <a:chOff x="2916" y="3068"/>
            <a:chExt cx="90" cy="94"/>
          </a:xfrm>
        </p:grpSpPr>
        <p:sp>
          <p:nvSpPr>
            <p:cNvPr id="100381" name="Line 91"/>
            <p:cNvSpPr>
              <a:spLocks noChangeShapeType="1"/>
            </p:cNvSpPr>
            <p:nvPr/>
          </p:nvSpPr>
          <p:spPr bwMode="auto">
            <a:xfrm>
              <a:off x="2961" y="3068"/>
              <a:ext cx="0" cy="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382" name="Line 92"/>
            <p:cNvSpPr>
              <a:spLocks noChangeShapeType="1"/>
            </p:cNvSpPr>
            <p:nvPr/>
          </p:nvSpPr>
          <p:spPr bwMode="auto">
            <a:xfrm flipH="1">
              <a:off x="2916" y="3116"/>
              <a:ext cx="9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5805" name="Line 93"/>
          <p:cNvSpPr>
            <a:spLocks noChangeShapeType="1"/>
          </p:cNvSpPr>
          <p:nvPr/>
        </p:nvSpPr>
        <p:spPr bwMode="auto">
          <a:xfrm rot="10800000" flipV="1">
            <a:off x="4500563" y="5526088"/>
            <a:ext cx="493712" cy="493712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arrow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115806" name="Text Box 94"/>
          <p:cNvSpPr txBox="1">
            <a:spLocks noChangeArrowheads="1"/>
          </p:cNvSpPr>
          <p:nvPr/>
        </p:nvSpPr>
        <p:spPr bwMode="auto">
          <a:xfrm>
            <a:off x="5178425" y="4913313"/>
            <a:ext cx="931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R 58.5</a:t>
            </a:r>
            <a:endParaRPr lang="th-TH" sz="20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2" name="Group 101"/>
          <p:cNvGrpSpPr>
            <a:grpSpLocks/>
          </p:cNvGrpSpPr>
          <p:nvPr/>
        </p:nvGrpSpPr>
        <p:grpSpPr bwMode="auto">
          <a:xfrm>
            <a:off x="4989513" y="5295900"/>
            <a:ext cx="419100" cy="228600"/>
            <a:chOff x="3143" y="2912"/>
            <a:chExt cx="264" cy="144"/>
          </a:xfrm>
        </p:grpSpPr>
        <p:sp>
          <p:nvSpPr>
            <p:cNvPr id="100379" name="Line 95"/>
            <p:cNvSpPr>
              <a:spLocks noChangeShapeType="1"/>
            </p:cNvSpPr>
            <p:nvPr/>
          </p:nvSpPr>
          <p:spPr bwMode="auto">
            <a:xfrm flipV="1">
              <a:off x="3143" y="2912"/>
              <a:ext cx="144" cy="14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380" name="Line 96"/>
            <p:cNvSpPr>
              <a:spLocks noChangeShapeType="1"/>
            </p:cNvSpPr>
            <p:nvPr/>
          </p:nvSpPr>
          <p:spPr bwMode="auto">
            <a:xfrm>
              <a:off x="3287" y="2912"/>
              <a:ext cx="120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5809" name="Rectangle 97"/>
          <p:cNvSpPr>
            <a:spLocks noChangeArrowheads="1"/>
          </p:cNvSpPr>
          <p:nvPr/>
        </p:nvSpPr>
        <p:spPr bwMode="auto">
          <a:xfrm>
            <a:off x="6570663" y="2581275"/>
            <a:ext cx="2144712" cy="701675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charset="0"/>
              </a:rPr>
              <a:t>Insufficient space</a:t>
            </a:r>
          </a:p>
          <a:p>
            <a:pPr algn="ctr"/>
            <a:r>
              <a:rPr lang="en-US" sz="2000">
                <a:solidFill>
                  <a:schemeClr val="bg1"/>
                </a:solidFill>
                <a:latin typeface="Arial" charset="0"/>
              </a:rPr>
              <a:t>for both.</a:t>
            </a:r>
          </a:p>
        </p:txBody>
      </p:sp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EC64-B2A3-4040-92A2-923F4E37081A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5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115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15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1000"/>
                                        <p:tgtEl>
                                          <p:spTgt spid="115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6" dur="500"/>
                                        <p:tgtEl>
                                          <p:spTgt spid="11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11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115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15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2" dur="1000"/>
                                        <p:tgtEl>
                                          <p:spTgt spid="115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7" dur="1000"/>
                                        <p:tgtEl>
                                          <p:spTgt spid="115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1000"/>
                                        <p:tgtEl>
                                          <p:spTgt spid="115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15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15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43" grpId="0" animBg="1"/>
      <p:bldP spid="115776" grpId="0" animBg="1"/>
      <p:bldP spid="115778" grpId="0" animBg="1"/>
      <p:bldP spid="115779" grpId="0"/>
      <p:bldP spid="115783" grpId="0"/>
      <p:bldP spid="115786" grpId="0" animBg="1"/>
      <p:bldP spid="115788" grpId="0" animBg="1"/>
      <p:bldP spid="115789" grpId="0"/>
      <p:bldP spid="115790" grpId="0" animBg="1"/>
      <p:bldP spid="115791" grpId="0" animBg="1"/>
      <p:bldP spid="115799" grpId="0" animBg="1"/>
      <p:bldP spid="115800" grpId="0" animBg="1"/>
      <p:bldP spid="115805" grpId="0" animBg="1"/>
      <p:bldP spid="115806" grpId="0"/>
      <p:bldP spid="11580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8"/>
          <p:cNvGrpSpPr>
            <a:grpSpLocks/>
          </p:cNvGrpSpPr>
          <p:nvPr/>
        </p:nvGrpSpPr>
        <p:grpSpPr bwMode="auto">
          <a:xfrm>
            <a:off x="4432300" y="3781425"/>
            <a:ext cx="1790700" cy="1981200"/>
            <a:chOff x="2792" y="2382"/>
            <a:chExt cx="1128" cy="1248"/>
          </a:xfrm>
        </p:grpSpPr>
        <p:sp>
          <p:nvSpPr>
            <p:cNvPr id="101439" name="Freeform 50"/>
            <p:cNvSpPr>
              <a:spLocks/>
            </p:cNvSpPr>
            <p:nvPr/>
          </p:nvSpPr>
          <p:spPr bwMode="auto">
            <a:xfrm>
              <a:off x="2792" y="2382"/>
              <a:ext cx="1128" cy="1248"/>
            </a:xfrm>
            <a:custGeom>
              <a:avLst/>
              <a:gdLst>
                <a:gd name="T0" fmla="*/ 18 w 1128"/>
                <a:gd name="T1" fmla="*/ 0 h 1248"/>
                <a:gd name="T2" fmla="*/ 0 w 1128"/>
                <a:gd name="T3" fmla="*/ 126 h 1248"/>
                <a:gd name="T4" fmla="*/ 36 w 1128"/>
                <a:gd name="T5" fmla="*/ 300 h 1248"/>
                <a:gd name="T6" fmla="*/ 48 w 1128"/>
                <a:gd name="T7" fmla="*/ 594 h 1248"/>
                <a:gd name="T8" fmla="*/ 12 w 1128"/>
                <a:gd name="T9" fmla="*/ 792 h 1248"/>
                <a:gd name="T10" fmla="*/ 102 w 1128"/>
                <a:gd name="T11" fmla="*/ 1008 h 1248"/>
                <a:gd name="T12" fmla="*/ 282 w 1128"/>
                <a:gd name="T13" fmla="*/ 1050 h 1248"/>
                <a:gd name="T14" fmla="*/ 372 w 1128"/>
                <a:gd name="T15" fmla="*/ 1200 h 1248"/>
                <a:gd name="T16" fmla="*/ 708 w 1128"/>
                <a:gd name="T17" fmla="*/ 1200 h 1248"/>
                <a:gd name="T18" fmla="*/ 1026 w 1128"/>
                <a:gd name="T19" fmla="*/ 1248 h 1248"/>
                <a:gd name="T20" fmla="*/ 1128 w 1128"/>
                <a:gd name="T21" fmla="*/ 1134 h 1248"/>
                <a:gd name="T22" fmla="*/ 1062 w 1128"/>
                <a:gd name="T23" fmla="*/ 1062 h 1248"/>
                <a:gd name="T24" fmla="*/ 972 w 1128"/>
                <a:gd name="T25" fmla="*/ 1056 h 1248"/>
                <a:gd name="T26" fmla="*/ 846 w 1128"/>
                <a:gd name="T27" fmla="*/ 1020 h 1248"/>
                <a:gd name="T28" fmla="*/ 750 w 1128"/>
                <a:gd name="T29" fmla="*/ 942 h 1248"/>
                <a:gd name="T30" fmla="*/ 666 w 1128"/>
                <a:gd name="T31" fmla="*/ 822 h 1248"/>
                <a:gd name="T32" fmla="*/ 636 w 1128"/>
                <a:gd name="T33" fmla="*/ 702 h 1248"/>
                <a:gd name="T34" fmla="*/ 624 w 1128"/>
                <a:gd name="T35" fmla="*/ 522 h 1248"/>
                <a:gd name="T36" fmla="*/ 630 w 1128"/>
                <a:gd name="T37" fmla="*/ 420 h 1248"/>
                <a:gd name="T38" fmla="*/ 210 w 1128"/>
                <a:gd name="T39" fmla="*/ 6 h 1248"/>
                <a:gd name="T40" fmla="*/ 18 w 1128"/>
                <a:gd name="T41" fmla="*/ 0 h 12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8"/>
                <a:gd name="T64" fmla="*/ 0 h 1248"/>
                <a:gd name="T65" fmla="*/ 1128 w 1128"/>
                <a:gd name="T66" fmla="*/ 1248 h 12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8" h="1248">
                  <a:moveTo>
                    <a:pt x="18" y="0"/>
                  </a:moveTo>
                  <a:lnTo>
                    <a:pt x="0" y="126"/>
                  </a:lnTo>
                  <a:lnTo>
                    <a:pt x="36" y="300"/>
                  </a:lnTo>
                  <a:lnTo>
                    <a:pt x="48" y="594"/>
                  </a:lnTo>
                  <a:lnTo>
                    <a:pt x="12" y="792"/>
                  </a:lnTo>
                  <a:lnTo>
                    <a:pt x="102" y="1008"/>
                  </a:lnTo>
                  <a:lnTo>
                    <a:pt x="282" y="1050"/>
                  </a:lnTo>
                  <a:lnTo>
                    <a:pt x="372" y="1200"/>
                  </a:lnTo>
                  <a:lnTo>
                    <a:pt x="708" y="1200"/>
                  </a:lnTo>
                  <a:lnTo>
                    <a:pt x="1026" y="1248"/>
                  </a:lnTo>
                  <a:lnTo>
                    <a:pt x="1128" y="1134"/>
                  </a:lnTo>
                  <a:lnTo>
                    <a:pt x="1062" y="1062"/>
                  </a:lnTo>
                  <a:lnTo>
                    <a:pt x="972" y="1056"/>
                  </a:lnTo>
                  <a:lnTo>
                    <a:pt x="846" y="1020"/>
                  </a:lnTo>
                  <a:lnTo>
                    <a:pt x="750" y="942"/>
                  </a:lnTo>
                  <a:lnTo>
                    <a:pt x="666" y="822"/>
                  </a:lnTo>
                  <a:lnTo>
                    <a:pt x="636" y="702"/>
                  </a:lnTo>
                  <a:lnTo>
                    <a:pt x="624" y="522"/>
                  </a:lnTo>
                  <a:lnTo>
                    <a:pt x="630" y="420"/>
                  </a:lnTo>
                  <a:lnTo>
                    <a:pt x="210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40" name="Arc 51"/>
            <p:cNvSpPr>
              <a:spLocks/>
            </p:cNvSpPr>
            <p:nvPr/>
          </p:nvSpPr>
          <p:spPr bwMode="auto">
            <a:xfrm>
              <a:off x="3006" y="2386"/>
              <a:ext cx="426" cy="42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41" name="Line 59"/>
            <p:cNvSpPr>
              <a:spLocks noChangeShapeType="1"/>
            </p:cNvSpPr>
            <p:nvPr/>
          </p:nvSpPr>
          <p:spPr bwMode="auto">
            <a:xfrm>
              <a:off x="3431" y="2812"/>
              <a:ext cx="0" cy="20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42" name="Line 60"/>
            <p:cNvSpPr>
              <a:spLocks noChangeShapeType="1"/>
            </p:cNvSpPr>
            <p:nvPr/>
          </p:nvSpPr>
          <p:spPr bwMode="auto">
            <a:xfrm rot="-5400000">
              <a:off x="2906" y="2281"/>
              <a:ext cx="0" cy="20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43" name="Arc 61"/>
            <p:cNvSpPr>
              <a:spLocks/>
            </p:cNvSpPr>
            <p:nvPr/>
          </p:nvSpPr>
          <p:spPr bwMode="auto">
            <a:xfrm rot="10800000">
              <a:off x="3432" y="3019"/>
              <a:ext cx="426" cy="42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17"/>
          <p:cNvGrpSpPr>
            <a:grpSpLocks/>
          </p:cNvGrpSpPr>
          <p:nvPr/>
        </p:nvGrpSpPr>
        <p:grpSpPr bwMode="auto">
          <a:xfrm>
            <a:off x="323850" y="4473575"/>
            <a:ext cx="1790700" cy="1981200"/>
            <a:chOff x="204" y="2818"/>
            <a:chExt cx="1128" cy="1248"/>
          </a:xfrm>
        </p:grpSpPr>
        <p:sp>
          <p:nvSpPr>
            <p:cNvPr id="101434" name="Arc 10"/>
            <p:cNvSpPr>
              <a:spLocks/>
            </p:cNvSpPr>
            <p:nvPr/>
          </p:nvSpPr>
          <p:spPr bwMode="auto">
            <a:xfrm>
              <a:off x="418" y="2822"/>
              <a:ext cx="426" cy="42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66CC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35" name="Freeform 3"/>
            <p:cNvSpPr>
              <a:spLocks/>
            </p:cNvSpPr>
            <p:nvPr/>
          </p:nvSpPr>
          <p:spPr bwMode="auto">
            <a:xfrm>
              <a:off x="204" y="2818"/>
              <a:ext cx="1128" cy="1248"/>
            </a:xfrm>
            <a:custGeom>
              <a:avLst/>
              <a:gdLst>
                <a:gd name="T0" fmla="*/ 18 w 1128"/>
                <a:gd name="T1" fmla="*/ 0 h 1248"/>
                <a:gd name="T2" fmla="*/ 0 w 1128"/>
                <a:gd name="T3" fmla="*/ 126 h 1248"/>
                <a:gd name="T4" fmla="*/ 36 w 1128"/>
                <a:gd name="T5" fmla="*/ 300 h 1248"/>
                <a:gd name="T6" fmla="*/ 48 w 1128"/>
                <a:gd name="T7" fmla="*/ 594 h 1248"/>
                <a:gd name="T8" fmla="*/ 12 w 1128"/>
                <a:gd name="T9" fmla="*/ 792 h 1248"/>
                <a:gd name="T10" fmla="*/ 102 w 1128"/>
                <a:gd name="T11" fmla="*/ 1008 h 1248"/>
                <a:gd name="T12" fmla="*/ 282 w 1128"/>
                <a:gd name="T13" fmla="*/ 1050 h 1248"/>
                <a:gd name="T14" fmla="*/ 372 w 1128"/>
                <a:gd name="T15" fmla="*/ 1200 h 1248"/>
                <a:gd name="T16" fmla="*/ 708 w 1128"/>
                <a:gd name="T17" fmla="*/ 1200 h 1248"/>
                <a:gd name="T18" fmla="*/ 1026 w 1128"/>
                <a:gd name="T19" fmla="*/ 1248 h 1248"/>
                <a:gd name="T20" fmla="*/ 1128 w 1128"/>
                <a:gd name="T21" fmla="*/ 1134 h 1248"/>
                <a:gd name="T22" fmla="*/ 1062 w 1128"/>
                <a:gd name="T23" fmla="*/ 1062 h 1248"/>
                <a:gd name="T24" fmla="*/ 972 w 1128"/>
                <a:gd name="T25" fmla="*/ 1056 h 1248"/>
                <a:gd name="T26" fmla="*/ 846 w 1128"/>
                <a:gd name="T27" fmla="*/ 1020 h 1248"/>
                <a:gd name="T28" fmla="*/ 750 w 1128"/>
                <a:gd name="T29" fmla="*/ 942 h 1248"/>
                <a:gd name="T30" fmla="*/ 666 w 1128"/>
                <a:gd name="T31" fmla="*/ 822 h 1248"/>
                <a:gd name="T32" fmla="*/ 636 w 1128"/>
                <a:gd name="T33" fmla="*/ 702 h 1248"/>
                <a:gd name="T34" fmla="*/ 624 w 1128"/>
                <a:gd name="T35" fmla="*/ 522 h 1248"/>
                <a:gd name="T36" fmla="*/ 630 w 1128"/>
                <a:gd name="T37" fmla="*/ 420 h 1248"/>
                <a:gd name="T38" fmla="*/ 210 w 1128"/>
                <a:gd name="T39" fmla="*/ 6 h 1248"/>
                <a:gd name="T40" fmla="*/ 18 w 1128"/>
                <a:gd name="T41" fmla="*/ 0 h 12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8"/>
                <a:gd name="T64" fmla="*/ 0 h 1248"/>
                <a:gd name="T65" fmla="*/ 1128 w 1128"/>
                <a:gd name="T66" fmla="*/ 1248 h 12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8" h="1248">
                  <a:moveTo>
                    <a:pt x="18" y="0"/>
                  </a:moveTo>
                  <a:lnTo>
                    <a:pt x="0" y="126"/>
                  </a:lnTo>
                  <a:lnTo>
                    <a:pt x="36" y="300"/>
                  </a:lnTo>
                  <a:lnTo>
                    <a:pt x="48" y="594"/>
                  </a:lnTo>
                  <a:lnTo>
                    <a:pt x="12" y="792"/>
                  </a:lnTo>
                  <a:lnTo>
                    <a:pt x="102" y="1008"/>
                  </a:lnTo>
                  <a:lnTo>
                    <a:pt x="282" y="1050"/>
                  </a:lnTo>
                  <a:lnTo>
                    <a:pt x="372" y="1200"/>
                  </a:lnTo>
                  <a:lnTo>
                    <a:pt x="708" y="1200"/>
                  </a:lnTo>
                  <a:lnTo>
                    <a:pt x="1026" y="1248"/>
                  </a:lnTo>
                  <a:lnTo>
                    <a:pt x="1128" y="1134"/>
                  </a:lnTo>
                  <a:lnTo>
                    <a:pt x="1062" y="1062"/>
                  </a:lnTo>
                  <a:lnTo>
                    <a:pt x="972" y="1056"/>
                  </a:lnTo>
                  <a:lnTo>
                    <a:pt x="846" y="1020"/>
                  </a:lnTo>
                  <a:lnTo>
                    <a:pt x="750" y="942"/>
                  </a:lnTo>
                  <a:lnTo>
                    <a:pt x="666" y="822"/>
                  </a:lnTo>
                  <a:lnTo>
                    <a:pt x="636" y="702"/>
                  </a:lnTo>
                  <a:lnTo>
                    <a:pt x="624" y="522"/>
                  </a:lnTo>
                  <a:lnTo>
                    <a:pt x="630" y="420"/>
                  </a:lnTo>
                  <a:lnTo>
                    <a:pt x="210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36" name="Line 25"/>
            <p:cNvSpPr>
              <a:spLocks noChangeShapeType="1"/>
            </p:cNvSpPr>
            <p:nvPr/>
          </p:nvSpPr>
          <p:spPr bwMode="auto">
            <a:xfrm>
              <a:off x="843" y="3248"/>
              <a:ext cx="0" cy="20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37" name="Line 26"/>
            <p:cNvSpPr>
              <a:spLocks noChangeShapeType="1"/>
            </p:cNvSpPr>
            <p:nvPr/>
          </p:nvSpPr>
          <p:spPr bwMode="auto">
            <a:xfrm rot="-5400000">
              <a:off x="318" y="2717"/>
              <a:ext cx="0" cy="20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38" name="Arc 39"/>
            <p:cNvSpPr>
              <a:spLocks/>
            </p:cNvSpPr>
            <p:nvPr/>
          </p:nvSpPr>
          <p:spPr bwMode="auto">
            <a:xfrm rot="10800000">
              <a:off x="844" y="3455"/>
              <a:ext cx="426" cy="42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6768" name="Rectangle 32"/>
          <p:cNvSpPr>
            <a:spLocks noChangeArrowheads="1"/>
          </p:cNvSpPr>
          <p:nvPr/>
        </p:nvSpPr>
        <p:spPr bwMode="auto">
          <a:xfrm>
            <a:off x="254000" y="952500"/>
            <a:ext cx="8521700" cy="11239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101381" name="Rectangle 33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>
                <a:solidFill>
                  <a:srgbClr val="CC3300"/>
                </a:solidFill>
                <a:latin typeface="Arial" charset="0"/>
                <a:cs typeface="Arial" charset="0"/>
              </a:rPr>
              <a:t>ARC</a:t>
            </a:r>
          </a:p>
        </p:txBody>
      </p: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396875" y="1027113"/>
            <a:ext cx="8370888" cy="954087"/>
            <a:chOff x="250" y="647"/>
            <a:chExt cx="5273" cy="601"/>
          </a:xfrm>
        </p:grpSpPr>
        <p:sp>
          <p:nvSpPr>
            <p:cNvPr id="101432" name="Text Box 35"/>
            <p:cNvSpPr txBox="1">
              <a:spLocks noChangeArrowheads="1"/>
            </p:cNvSpPr>
            <p:nvPr/>
          </p:nvSpPr>
          <p:spPr bwMode="auto">
            <a:xfrm>
              <a:off x="499" y="647"/>
              <a:ext cx="5024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  <a:latin typeface="Arial" charset="0"/>
                </a:rPr>
                <a:t>Leader line </a:t>
              </a:r>
              <a:r>
                <a:rPr lang="en-US" sz="2800" b="1">
                  <a:solidFill>
                    <a:srgbClr val="000000"/>
                  </a:solidFill>
                  <a:latin typeface="Arial" charset="0"/>
                </a:rPr>
                <a:t>must</a:t>
              </a:r>
              <a:r>
                <a:rPr lang="en-US" sz="2800">
                  <a:solidFill>
                    <a:srgbClr val="000000"/>
                  </a:solidFill>
                  <a:latin typeface="Arial" charset="0"/>
                </a:rPr>
                <a:t> be </a:t>
              </a:r>
              <a:r>
                <a:rPr lang="en-US" sz="2800" b="1">
                  <a:solidFill>
                    <a:schemeClr val="accent2"/>
                  </a:solidFill>
                  <a:latin typeface="Arial" charset="0"/>
                </a:rPr>
                <a:t>radial</a:t>
              </a:r>
              <a:r>
                <a:rPr lang="en-US" sz="2800">
                  <a:solidFill>
                    <a:srgbClr val="000000"/>
                  </a:solidFill>
                  <a:latin typeface="Arial" charset="0"/>
                </a:rPr>
                <a:t> and </a:t>
              </a:r>
              <a:r>
                <a:rPr lang="en-US" sz="2800" b="1">
                  <a:solidFill>
                    <a:schemeClr val="accent2"/>
                  </a:solidFill>
                  <a:latin typeface="Arial" charset="0"/>
                </a:rPr>
                <a:t>inclined </a:t>
              </a:r>
              <a:r>
                <a:rPr lang="en-US" sz="2800">
                  <a:solidFill>
                    <a:srgbClr val="000000"/>
                  </a:solidFill>
                  <a:latin typeface="Arial" charset="0"/>
                </a:rPr>
                <a:t>with</a:t>
              </a:r>
            </a:p>
            <a:p>
              <a:r>
                <a:rPr lang="en-US" sz="2800">
                  <a:solidFill>
                    <a:srgbClr val="000000"/>
                  </a:solidFill>
                  <a:latin typeface="Arial" charset="0"/>
                </a:rPr>
                <a:t>an angle between 30 ~ 60 degs to the horizontal.</a:t>
              </a:r>
            </a:p>
          </p:txBody>
        </p:sp>
        <p:sp>
          <p:nvSpPr>
            <p:cNvPr id="116772" name="Rectangle 36"/>
            <p:cNvSpPr>
              <a:spLocks noChangeArrowheads="1"/>
            </p:cNvSpPr>
            <p:nvPr/>
          </p:nvSpPr>
          <p:spPr bwMode="auto">
            <a:xfrm>
              <a:off x="250" y="732"/>
              <a:ext cx="156" cy="15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800"/>
            </a:p>
          </p:txBody>
        </p:sp>
      </p:grpSp>
      <p:sp>
        <p:nvSpPr>
          <p:cNvPr id="116784" name="AutoShape 48"/>
          <p:cNvSpPr>
            <a:spLocks noChangeArrowheads="1"/>
          </p:cNvSpPr>
          <p:nvPr/>
        </p:nvSpPr>
        <p:spPr bwMode="auto">
          <a:xfrm>
            <a:off x="4222750" y="2641600"/>
            <a:ext cx="4502150" cy="3390900"/>
          </a:xfrm>
          <a:prstGeom prst="roundRect">
            <a:avLst>
              <a:gd name="adj" fmla="val 3949"/>
            </a:avLst>
          </a:prstGeom>
          <a:noFill/>
          <a:ln w="19050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85" name="Text Box 49"/>
          <p:cNvSpPr txBox="1">
            <a:spLocks noChangeArrowheads="1"/>
          </p:cNvSpPr>
          <p:nvPr/>
        </p:nvSpPr>
        <p:spPr bwMode="auto">
          <a:xfrm>
            <a:off x="4676775" y="2401888"/>
            <a:ext cx="3649663" cy="52387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Arial" charset="0"/>
              </a:rPr>
              <a:t>COMMON  MISTAKE</a:t>
            </a:r>
            <a:endParaRPr lang="th-TH" sz="2800" b="1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5" name="Group 53"/>
          <p:cNvGrpSpPr>
            <a:grpSpLocks/>
          </p:cNvGrpSpPr>
          <p:nvPr/>
        </p:nvGrpSpPr>
        <p:grpSpPr bwMode="auto">
          <a:xfrm>
            <a:off x="4699000" y="4384675"/>
            <a:ext cx="142875" cy="149225"/>
            <a:chOff x="2064" y="2858"/>
            <a:chExt cx="90" cy="94"/>
          </a:xfrm>
        </p:grpSpPr>
        <p:sp>
          <p:nvSpPr>
            <p:cNvPr id="101430" name="Line 54"/>
            <p:cNvSpPr>
              <a:spLocks noChangeShapeType="1"/>
            </p:cNvSpPr>
            <p:nvPr/>
          </p:nvSpPr>
          <p:spPr bwMode="auto">
            <a:xfrm>
              <a:off x="2109" y="2858"/>
              <a:ext cx="0" cy="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31" name="Line 55"/>
            <p:cNvSpPr>
              <a:spLocks noChangeShapeType="1"/>
            </p:cNvSpPr>
            <p:nvPr/>
          </p:nvSpPr>
          <p:spPr bwMode="auto">
            <a:xfrm flipH="1">
              <a:off x="2064" y="2906"/>
              <a:ext cx="9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21"/>
          <p:cNvGrpSpPr>
            <a:grpSpLocks/>
          </p:cNvGrpSpPr>
          <p:nvPr/>
        </p:nvGrpSpPr>
        <p:grpSpPr bwMode="auto">
          <a:xfrm>
            <a:off x="4768850" y="3638550"/>
            <a:ext cx="1295400" cy="825500"/>
            <a:chOff x="3004" y="2292"/>
            <a:chExt cx="816" cy="520"/>
          </a:xfrm>
        </p:grpSpPr>
        <p:sp>
          <p:nvSpPr>
            <p:cNvPr id="101427" name="Line 52"/>
            <p:cNvSpPr>
              <a:spLocks noChangeShapeType="1"/>
            </p:cNvSpPr>
            <p:nvPr/>
          </p:nvSpPr>
          <p:spPr bwMode="auto">
            <a:xfrm flipV="1">
              <a:off x="3004" y="2498"/>
              <a:ext cx="314" cy="31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arrow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28" name="Text Box 56"/>
            <p:cNvSpPr txBox="1">
              <a:spLocks noChangeArrowheads="1"/>
            </p:cNvSpPr>
            <p:nvPr/>
          </p:nvSpPr>
          <p:spPr bwMode="auto">
            <a:xfrm>
              <a:off x="3277" y="2292"/>
              <a:ext cx="54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R62.5</a:t>
              </a:r>
              <a:endParaRPr lang="th-TH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1429" name="Line 58"/>
            <p:cNvSpPr>
              <a:spLocks noChangeShapeType="1"/>
            </p:cNvSpPr>
            <p:nvPr/>
          </p:nvSpPr>
          <p:spPr bwMode="auto">
            <a:xfrm>
              <a:off x="3305" y="2512"/>
              <a:ext cx="174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122"/>
          <p:cNvGrpSpPr>
            <a:grpSpLocks/>
          </p:cNvGrpSpPr>
          <p:nvPr/>
        </p:nvGrpSpPr>
        <p:grpSpPr bwMode="auto">
          <a:xfrm>
            <a:off x="4702175" y="3071813"/>
            <a:ext cx="862013" cy="1390650"/>
            <a:chOff x="2962" y="1935"/>
            <a:chExt cx="543" cy="876"/>
          </a:xfrm>
        </p:grpSpPr>
        <p:sp>
          <p:nvSpPr>
            <p:cNvPr id="101424" name="Line 69"/>
            <p:cNvSpPr>
              <a:spLocks noChangeShapeType="1"/>
            </p:cNvSpPr>
            <p:nvPr/>
          </p:nvSpPr>
          <p:spPr bwMode="auto">
            <a:xfrm flipV="1">
              <a:off x="3004" y="2364"/>
              <a:ext cx="0" cy="447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arrow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25" name="Freeform 70"/>
            <p:cNvSpPr>
              <a:spLocks/>
            </p:cNvSpPr>
            <p:nvPr/>
          </p:nvSpPr>
          <p:spPr bwMode="auto">
            <a:xfrm>
              <a:off x="3004" y="2148"/>
              <a:ext cx="162" cy="240"/>
            </a:xfrm>
            <a:custGeom>
              <a:avLst/>
              <a:gdLst>
                <a:gd name="T0" fmla="*/ 0 w 162"/>
                <a:gd name="T1" fmla="*/ 240 h 240"/>
                <a:gd name="T2" fmla="*/ 0 w 162"/>
                <a:gd name="T3" fmla="*/ 0 h 240"/>
                <a:gd name="T4" fmla="*/ 162 w 162"/>
                <a:gd name="T5" fmla="*/ 0 h 240"/>
                <a:gd name="T6" fmla="*/ 0 60000 65536"/>
                <a:gd name="T7" fmla="*/ 0 60000 65536"/>
                <a:gd name="T8" fmla="*/ 0 60000 65536"/>
                <a:gd name="T9" fmla="*/ 0 w 162"/>
                <a:gd name="T10" fmla="*/ 0 h 240"/>
                <a:gd name="T11" fmla="*/ 162 w 162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2" h="240">
                  <a:moveTo>
                    <a:pt x="0" y="240"/>
                  </a:moveTo>
                  <a:lnTo>
                    <a:pt x="0" y="0"/>
                  </a:lnTo>
                  <a:lnTo>
                    <a:pt x="162" y="0"/>
                  </a:lnTo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26" name="Text Box 71"/>
            <p:cNvSpPr txBox="1">
              <a:spLocks noChangeArrowheads="1"/>
            </p:cNvSpPr>
            <p:nvPr/>
          </p:nvSpPr>
          <p:spPr bwMode="auto">
            <a:xfrm>
              <a:off x="2962" y="1935"/>
              <a:ext cx="54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R62.5</a:t>
              </a:r>
              <a:endParaRPr lang="th-TH" sz="200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8" name="Group 120"/>
          <p:cNvGrpSpPr>
            <a:grpSpLocks/>
          </p:cNvGrpSpPr>
          <p:nvPr/>
        </p:nvGrpSpPr>
        <p:grpSpPr bwMode="auto">
          <a:xfrm>
            <a:off x="4768850" y="4119563"/>
            <a:ext cx="1538288" cy="396875"/>
            <a:chOff x="3004" y="2595"/>
            <a:chExt cx="969" cy="250"/>
          </a:xfrm>
        </p:grpSpPr>
        <p:sp>
          <p:nvSpPr>
            <p:cNvPr id="101421" name="Line 72"/>
            <p:cNvSpPr>
              <a:spLocks noChangeShapeType="1"/>
            </p:cNvSpPr>
            <p:nvPr/>
          </p:nvSpPr>
          <p:spPr bwMode="auto">
            <a:xfrm rot="5400000" flipV="1">
              <a:off x="3226" y="2589"/>
              <a:ext cx="0" cy="44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arrow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22" name="Line 73"/>
            <p:cNvSpPr>
              <a:spLocks noChangeShapeType="1"/>
            </p:cNvSpPr>
            <p:nvPr/>
          </p:nvSpPr>
          <p:spPr bwMode="auto">
            <a:xfrm>
              <a:off x="3430" y="2811"/>
              <a:ext cx="204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23" name="Text Box 74"/>
            <p:cNvSpPr txBox="1">
              <a:spLocks noChangeArrowheads="1"/>
            </p:cNvSpPr>
            <p:nvPr/>
          </p:nvSpPr>
          <p:spPr bwMode="auto">
            <a:xfrm>
              <a:off x="3430" y="2595"/>
              <a:ext cx="54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R62.5</a:t>
              </a:r>
              <a:endParaRPr lang="th-TH" sz="200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9" name="Group 119"/>
          <p:cNvGrpSpPr>
            <a:grpSpLocks/>
          </p:cNvGrpSpPr>
          <p:nvPr/>
        </p:nvGrpSpPr>
        <p:grpSpPr bwMode="auto">
          <a:xfrm>
            <a:off x="6654800" y="3730625"/>
            <a:ext cx="1790700" cy="1981200"/>
            <a:chOff x="4192" y="2350"/>
            <a:chExt cx="1128" cy="1248"/>
          </a:xfrm>
        </p:grpSpPr>
        <p:sp>
          <p:nvSpPr>
            <p:cNvPr id="101413" name="Freeform 75"/>
            <p:cNvSpPr>
              <a:spLocks/>
            </p:cNvSpPr>
            <p:nvPr/>
          </p:nvSpPr>
          <p:spPr bwMode="auto">
            <a:xfrm>
              <a:off x="4192" y="2350"/>
              <a:ext cx="1128" cy="1248"/>
            </a:xfrm>
            <a:custGeom>
              <a:avLst/>
              <a:gdLst>
                <a:gd name="T0" fmla="*/ 18 w 1128"/>
                <a:gd name="T1" fmla="*/ 0 h 1248"/>
                <a:gd name="T2" fmla="*/ 0 w 1128"/>
                <a:gd name="T3" fmla="*/ 126 h 1248"/>
                <a:gd name="T4" fmla="*/ 36 w 1128"/>
                <a:gd name="T5" fmla="*/ 300 h 1248"/>
                <a:gd name="T6" fmla="*/ 48 w 1128"/>
                <a:gd name="T7" fmla="*/ 594 h 1248"/>
                <a:gd name="T8" fmla="*/ 12 w 1128"/>
                <a:gd name="T9" fmla="*/ 792 h 1248"/>
                <a:gd name="T10" fmla="*/ 102 w 1128"/>
                <a:gd name="T11" fmla="*/ 1008 h 1248"/>
                <a:gd name="T12" fmla="*/ 282 w 1128"/>
                <a:gd name="T13" fmla="*/ 1050 h 1248"/>
                <a:gd name="T14" fmla="*/ 372 w 1128"/>
                <a:gd name="T15" fmla="*/ 1200 h 1248"/>
                <a:gd name="T16" fmla="*/ 708 w 1128"/>
                <a:gd name="T17" fmla="*/ 1200 h 1248"/>
                <a:gd name="T18" fmla="*/ 1026 w 1128"/>
                <a:gd name="T19" fmla="*/ 1248 h 1248"/>
                <a:gd name="T20" fmla="*/ 1128 w 1128"/>
                <a:gd name="T21" fmla="*/ 1134 h 1248"/>
                <a:gd name="T22" fmla="*/ 1062 w 1128"/>
                <a:gd name="T23" fmla="*/ 1062 h 1248"/>
                <a:gd name="T24" fmla="*/ 972 w 1128"/>
                <a:gd name="T25" fmla="*/ 1056 h 1248"/>
                <a:gd name="T26" fmla="*/ 846 w 1128"/>
                <a:gd name="T27" fmla="*/ 1020 h 1248"/>
                <a:gd name="T28" fmla="*/ 750 w 1128"/>
                <a:gd name="T29" fmla="*/ 942 h 1248"/>
                <a:gd name="T30" fmla="*/ 666 w 1128"/>
                <a:gd name="T31" fmla="*/ 822 h 1248"/>
                <a:gd name="T32" fmla="*/ 636 w 1128"/>
                <a:gd name="T33" fmla="*/ 702 h 1248"/>
                <a:gd name="T34" fmla="*/ 624 w 1128"/>
                <a:gd name="T35" fmla="*/ 522 h 1248"/>
                <a:gd name="T36" fmla="*/ 630 w 1128"/>
                <a:gd name="T37" fmla="*/ 420 h 1248"/>
                <a:gd name="T38" fmla="*/ 210 w 1128"/>
                <a:gd name="T39" fmla="*/ 6 h 1248"/>
                <a:gd name="T40" fmla="*/ 18 w 1128"/>
                <a:gd name="T41" fmla="*/ 0 h 12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8"/>
                <a:gd name="T64" fmla="*/ 0 h 1248"/>
                <a:gd name="T65" fmla="*/ 1128 w 1128"/>
                <a:gd name="T66" fmla="*/ 1248 h 12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8" h="1248">
                  <a:moveTo>
                    <a:pt x="18" y="0"/>
                  </a:moveTo>
                  <a:lnTo>
                    <a:pt x="0" y="126"/>
                  </a:lnTo>
                  <a:lnTo>
                    <a:pt x="36" y="300"/>
                  </a:lnTo>
                  <a:lnTo>
                    <a:pt x="48" y="594"/>
                  </a:lnTo>
                  <a:lnTo>
                    <a:pt x="12" y="792"/>
                  </a:lnTo>
                  <a:lnTo>
                    <a:pt x="102" y="1008"/>
                  </a:lnTo>
                  <a:lnTo>
                    <a:pt x="282" y="1050"/>
                  </a:lnTo>
                  <a:lnTo>
                    <a:pt x="372" y="1200"/>
                  </a:lnTo>
                  <a:lnTo>
                    <a:pt x="708" y="1200"/>
                  </a:lnTo>
                  <a:lnTo>
                    <a:pt x="1026" y="1248"/>
                  </a:lnTo>
                  <a:lnTo>
                    <a:pt x="1128" y="1134"/>
                  </a:lnTo>
                  <a:lnTo>
                    <a:pt x="1062" y="1062"/>
                  </a:lnTo>
                  <a:lnTo>
                    <a:pt x="972" y="1056"/>
                  </a:lnTo>
                  <a:lnTo>
                    <a:pt x="846" y="1020"/>
                  </a:lnTo>
                  <a:lnTo>
                    <a:pt x="750" y="942"/>
                  </a:lnTo>
                  <a:lnTo>
                    <a:pt x="666" y="822"/>
                  </a:lnTo>
                  <a:lnTo>
                    <a:pt x="636" y="702"/>
                  </a:lnTo>
                  <a:lnTo>
                    <a:pt x="624" y="522"/>
                  </a:lnTo>
                  <a:lnTo>
                    <a:pt x="630" y="420"/>
                  </a:lnTo>
                  <a:lnTo>
                    <a:pt x="210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14" name="Arc 76"/>
            <p:cNvSpPr>
              <a:spLocks/>
            </p:cNvSpPr>
            <p:nvPr/>
          </p:nvSpPr>
          <p:spPr bwMode="auto">
            <a:xfrm>
              <a:off x="4406" y="2354"/>
              <a:ext cx="426" cy="42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" name="Group 78"/>
            <p:cNvGrpSpPr>
              <a:grpSpLocks/>
            </p:cNvGrpSpPr>
            <p:nvPr/>
          </p:nvGrpSpPr>
          <p:grpSpPr bwMode="auto">
            <a:xfrm>
              <a:off x="4360" y="2730"/>
              <a:ext cx="90" cy="94"/>
              <a:chOff x="2064" y="2858"/>
              <a:chExt cx="90" cy="94"/>
            </a:xfrm>
          </p:grpSpPr>
          <p:sp>
            <p:nvSpPr>
              <p:cNvPr id="101419" name="Line 79"/>
              <p:cNvSpPr>
                <a:spLocks noChangeShapeType="1"/>
              </p:cNvSpPr>
              <p:nvPr/>
            </p:nvSpPr>
            <p:spPr bwMode="auto">
              <a:xfrm>
                <a:off x="2109" y="2858"/>
                <a:ext cx="0" cy="9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20" name="Line 80"/>
              <p:cNvSpPr>
                <a:spLocks noChangeShapeType="1"/>
              </p:cNvSpPr>
              <p:nvPr/>
            </p:nvSpPr>
            <p:spPr bwMode="auto">
              <a:xfrm flipH="1">
                <a:off x="2064" y="2906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1416" name="Line 83"/>
            <p:cNvSpPr>
              <a:spLocks noChangeShapeType="1"/>
            </p:cNvSpPr>
            <p:nvPr/>
          </p:nvSpPr>
          <p:spPr bwMode="auto">
            <a:xfrm>
              <a:off x="4831" y="2780"/>
              <a:ext cx="0" cy="20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17" name="Line 84"/>
            <p:cNvSpPr>
              <a:spLocks noChangeShapeType="1"/>
            </p:cNvSpPr>
            <p:nvPr/>
          </p:nvSpPr>
          <p:spPr bwMode="auto">
            <a:xfrm rot="-5400000">
              <a:off x="4306" y="2249"/>
              <a:ext cx="0" cy="20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18" name="Arc 85"/>
            <p:cNvSpPr>
              <a:spLocks/>
            </p:cNvSpPr>
            <p:nvPr/>
          </p:nvSpPr>
          <p:spPr bwMode="auto">
            <a:xfrm rot="10800000">
              <a:off x="4832" y="2987"/>
              <a:ext cx="426" cy="42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123"/>
          <p:cNvGrpSpPr>
            <a:grpSpLocks/>
          </p:cNvGrpSpPr>
          <p:nvPr/>
        </p:nvGrpSpPr>
        <p:grpSpPr bwMode="auto">
          <a:xfrm>
            <a:off x="7526338" y="3109913"/>
            <a:ext cx="962025" cy="914400"/>
            <a:chOff x="4741" y="1959"/>
            <a:chExt cx="606" cy="576"/>
          </a:xfrm>
        </p:grpSpPr>
        <p:sp>
          <p:nvSpPr>
            <p:cNvPr id="101411" name="Text Box 81"/>
            <p:cNvSpPr txBox="1">
              <a:spLocks noChangeArrowheads="1"/>
            </p:cNvSpPr>
            <p:nvPr/>
          </p:nvSpPr>
          <p:spPr bwMode="auto">
            <a:xfrm>
              <a:off x="4804" y="1959"/>
              <a:ext cx="54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R62.5</a:t>
              </a:r>
              <a:endParaRPr lang="th-TH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1412" name="Freeform 92"/>
            <p:cNvSpPr>
              <a:spLocks/>
            </p:cNvSpPr>
            <p:nvPr/>
          </p:nvSpPr>
          <p:spPr bwMode="auto">
            <a:xfrm>
              <a:off x="4741" y="2175"/>
              <a:ext cx="296" cy="360"/>
            </a:xfrm>
            <a:custGeom>
              <a:avLst/>
              <a:gdLst>
                <a:gd name="T0" fmla="*/ 296 w 296"/>
                <a:gd name="T1" fmla="*/ 0 h 360"/>
                <a:gd name="T2" fmla="*/ 96 w 296"/>
                <a:gd name="T3" fmla="*/ 0 h 360"/>
                <a:gd name="T4" fmla="*/ 0 w 296"/>
                <a:gd name="T5" fmla="*/ 360 h 360"/>
                <a:gd name="T6" fmla="*/ 0 60000 65536"/>
                <a:gd name="T7" fmla="*/ 0 60000 65536"/>
                <a:gd name="T8" fmla="*/ 0 60000 65536"/>
                <a:gd name="T9" fmla="*/ 0 w 296"/>
                <a:gd name="T10" fmla="*/ 0 h 360"/>
                <a:gd name="T11" fmla="*/ 296 w 296"/>
                <a:gd name="T12" fmla="*/ 360 h 3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6" h="360">
                  <a:moveTo>
                    <a:pt x="296" y="0"/>
                  </a:moveTo>
                  <a:lnTo>
                    <a:pt x="96" y="0"/>
                  </a:lnTo>
                  <a:lnTo>
                    <a:pt x="0" y="360"/>
                  </a:lnTo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/>
              <a:tailEnd type="arrow" w="sm" len="lg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4"/>
          <p:cNvGrpSpPr>
            <a:grpSpLocks/>
          </p:cNvGrpSpPr>
          <p:nvPr/>
        </p:nvGrpSpPr>
        <p:grpSpPr bwMode="auto">
          <a:xfrm>
            <a:off x="6583363" y="2992438"/>
            <a:ext cx="862012" cy="1447800"/>
            <a:chOff x="4147" y="1885"/>
            <a:chExt cx="543" cy="912"/>
          </a:xfrm>
        </p:grpSpPr>
        <p:sp>
          <p:nvSpPr>
            <p:cNvPr id="101408" name="Line 93"/>
            <p:cNvSpPr>
              <a:spLocks noChangeShapeType="1"/>
            </p:cNvSpPr>
            <p:nvPr/>
          </p:nvSpPr>
          <p:spPr bwMode="auto">
            <a:xfrm flipV="1">
              <a:off x="4400" y="2101"/>
              <a:ext cx="256" cy="69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arrow" w="sm" len="lg"/>
              <a:tailEnd type="none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09" name="Line 94"/>
            <p:cNvSpPr>
              <a:spLocks noChangeShapeType="1"/>
            </p:cNvSpPr>
            <p:nvPr/>
          </p:nvSpPr>
          <p:spPr bwMode="auto">
            <a:xfrm flipH="1">
              <a:off x="4514" y="2106"/>
              <a:ext cx="13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10" name="Text Box 95"/>
            <p:cNvSpPr txBox="1">
              <a:spLocks noChangeArrowheads="1"/>
            </p:cNvSpPr>
            <p:nvPr/>
          </p:nvSpPr>
          <p:spPr bwMode="auto">
            <a:xfrm>
              <a:off x="4147" y="1885"/>
              <a:ext cx="54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R62.5</a:t>
              </a:r>
              <a:endParaRPr lang="th-TH" sz="20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16838" name="Freeform 102"/>
          <p:cNvSpPr>
            <a:spLocks/>
          </p:cNvSpPr>
          <p:nvPr/>
        </p:nvSpPr>
        <p:spPr bwMode="auto">
          <a:xfrm>
            <a:off x="660400" y="3225800"/>
            <a:ext cx="1924050" cy="1924050"/>
          </a:xfrm>
          <a:custGeom>
            <a:avLst/>
            <a:gdLst>
              <a:gd name="T0" fmla="*/ 2147483647 w 1212"/>
              <a:gd name="T1" fmla="*/ 2147483647 h 1212"/>
              <a:gd name="T2" fmla="*/ 0 w 1212"/>
              <a:gd name="T3" fmla="*/ 2147483647 h 1212"/>
              <a:gd name="T4" fmla="*/ 2147483647 w 1212"/>
              <a:gd name="T5" fmla="*/ 0 h 1212"/>
              <a:gd name="T6" fmla="*/ 2147483647 w 1212"/>
              <a:gd name="T7" fmla="*/ 2147483647 h 1212"/>
              <a:gd name="T8" fmla="*/ 2147483647 w 1212"/>
              <a:gd name="T9" fmla="*/ 2147483647 h 1212"/>
              <a:gd name="T10" fmla="*/ 2147483647 w 1212"/>
              <a:gd name="T11" fmla="*/ 2147483647 h 1212"/>
              <a:gd name="T12" fmla="*/ 2147483647 w 1212"/>
              <a:gd name="T13" fmla="*/ 2147483647 h 1212"/>
              <a:gd name="T14" fmla="*/ 2147483647 w 1212"/>
              <a:gd name="T15" fmla="*/ 2147483647 h 1212"/>
              <a:gd name="T16" fmla="*/ 2147483647 w 1212"/>
              <a:gd name="T17" fmla="*/ 2147483647 h 1212"/>
              <a:gd name="T18" fmla="*/ 2147483647 w 1212"/>
              <a:gd name="T19" fmla="*/ 2147483647 h 1212"/>
              <a:gd name="T20" fmla="*/ 2147483647 w 1212"/>
              <a:gd name="T21" fmla="*/ 2147483647 h 12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12"/>
              <a:gd name="T34" fmla="*/ 0 h 1212"/>
              <a:gd name="T35" fmla="*/ 1212 w 1212"/>
              <a:gd name="T36" fmla="*/ 1212 h 121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12" h="1212">
                <a:moveTo>
                  <a:pt x="1212" y="512"/>
                </a:moveTo>
                <a:lnTo>
                  <a:pt x="0" y="1212"/>
                </a:lnTo>
                <a:lnTo>
                  <a:pt x="700" y="0"/>
                </a:lnTo>
                <a:lnTo>
                  <a:pt x="800" y="44"/>
                </a:lnTo>
                <a:lnTo>
                  <a:pt x="852" y="124"/>
                </a:lnTo>
                <a:lnTo>
                  <a:pt x="976" y="176"/>
                </a:lnTo>
                <a:lnTo>
                  <a:pt x="1032" y="288"/>
                </a:lnTo>
                <a:lnTo>
                  <a:pt x="1092" y="316"/>
                </a:lnTo>
                <a:lnTo>
                  <a:pt x="1140" y="412"/>
                </a:lnTo>
                <a:lnTo>
                  <a:pt x="1204" y="460"/>
                </a:lnTo>
                <a:lnTo>
                  <a:pt x="1212" y="512"/>
                </a:lnTo>
                <a:close/>
              </a:path>
            </a:pathLst>
          </a:custGeom>
          <a:solidFill>
            <a:srgbClr val="FF9966">
              <a:alpha val="39999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39" name="Line 103"/>
          <p:cNvSpPr>
            <a:spLocks noChangeShapeType="1"/>
          </p:cNvSpPr>
          <p:nvPr/>
        </p:nvSpPr>
        <p:spPr bwMode="auto">
          <a:xfrm flipV="1">
            <a:off x="657225" y="3905250"/>
            <a:ext cx="2168525" cy="124936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41" name="Line 105"/>
          <p:cNvSpPr>
            <a:spLocks noChangeShapeType="1"/>
          </p:cNvSpPr>
          <p:nvPr/>
        </p:nvSpPr>
        <p:spPr bwMode="auto">
          <a:xfrm rot="19800000" flipV="1">
            <a:off x="80963" y="2997200"/>
            <a:ext cx="2730500" cy="157956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48" name="Line 112"/>
          <p:cNvSpPr>
            <a:spLocks noChangeShapeType="1"/>
          </p:cNvSpPr>
          <p:nvPr/>
        </p:nvSpPr>
        <p:spPr bwMode="auto">
          <a:xfrm flipH="1">
            <a:off x="815975" y="5156200"/>
            <a:ext cx="297497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49" name="Arc 113"/>
          <p:cNvSpPr>
            <a:spLocks/>
          </p:cNvSpPr>
          <p:nvPr/>
        </p:nvSpPr>
        <p:spPr bwMode="auto">
          <a:xfrm>
            <a:off x="657225" y="3902075"/>
            <a:ext cx="2449513" cy="1254125"/>
          </a:xfrm>
          <a:custGeom>
            <a:avLst/>
            <a:gdLst>
              <a:gd name="T0" fmla="*/ 2147483647 w 21600"/>
              <a:gd name="T1" fmla="*/ 0 h 11060"/>
              <a:gd name="T2" fmla="*/ 2147483647 w 21600"/>
              <a:gd name="T3" fmla="*/ 2147483647 h 11060"/>
              <a:gd name="T4" fmla="*/ 0 w 21600"/>
              <a:gd name="T5" fmla="*/ 2147483647 h 11060"/>
              <a:gd name="T6" fmla="*/ 0 60000 65536"/>
              <a:gd name="T7" fmla="*/ 0 60000 65536"/>
              <a:gd name="T8" fmla="*/ 0 60000 65536"/>
              <a:gd name="T9" fmla="*/ 0 w 21600"/>
              <a:gd name="T10" fmla="*/ 0 h 11060"/>
              <a:gd name="T11" fmla="*/ 21600 w 21600"/>
              <a:gd name="T12" fmla="*/ 11060 h 110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1060" fill="none" extrusionOk="0">
                <a:moveTo>
                  <a:pt x="18553" y="0"/>
                </a:moveTo>
                <a:cubicBezTo>
                  <a:pt x="20547" y="3344"/>
                  <a:pt x="21600" y="7166"/>
                  <a:pt x="21600" y="11060"/>
                </a:cubicBezTo>
              </a:path>
              <a:path w="21600" h="11060" stroke="0" extrusionOk="0">
                <a:moveTo>
                  <a:pt x="18553" y="0"/>
                </a:moveTo>
                <a:cubicBezTo>
                  <a:pt x="20547" y="3344"/>
                  <a:pt x="21600" y="7166"/>
                  <a:pt x="21600" y="11060"/>
                </a:cubicBezTo>
                <a:lnTo>
                  <a:pt x="0" y="11060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  <a:round/>
            <a:headEnd type="arrow" w="sm" len="lg"/>
            <a:tailEnd type="none" w="sm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850" name="Arc 114"/>
          <p:cNvSpPr>
            <a:spLocks/>
          </p:cNvSpPr>
          <p:nvPr/>
        </p:nvSpPr>
        <p:spPr bwMode="auto">
          <a:xfrm>
            <a:off x="657225" y="2546350"/>
            <a:ext cx="2992438" cy="2609850"/>
          </a:xfrm>
          <a:custGeom>
            <a:avLst/>
            <a:gdLst>
              <a:gd name="T0" fmla="*/ 2147483647 w 21600"/>
              <a:gd name="T1" fmla="*/ 0 h 18844"/>
              <a:gd name="T2" fmla="*/ 2147483647 w 21600"/>
              <a:gd name="T3" fmla="*/ 2147483647 h 18844"/>
              <a:gd name="T4" fmla="*/ 0 w 21600"/>
              <a:gd name="T5" fmla="*/ 2147483647 h 18844"/>
              <a:gd name="T6" fmla="*/ 0 60000 65536"/>
              <a:gd name="T7" fmla="*/ 0 60000 65536"/>
              <a:gd name="T8" fmla="*/ 0 60000 65536"/>
              <a:gd name="T9" fmla="*/ 0 w 21600"/>
              <a:gd name="T10" fmla="*/ 0 h 18844"/>
              <a:gd name="T11" fmla="*/ 21600 w 21600"/>
              <a:gd name="T12" fmla="*/ 18844 h 188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8844" fill="none" extrusionOk="0">
                <a:moveTo>
                  <a:pt x="10557" y="0"/>
                </a:moveTo>
                <a:cubicBezTo>
                  <a:pt x="17377" y="3820"/>
                  <a:pt x="21600" y="11027"/>
                  <a:pt x="21600" y="18844"/>
                </a:cubicBezTo>
              </a:path>
              <a:path w="21600" h="18844" stroke="0" extrusionOk="0">
                <a:moveTo>
                  <a:pt x="10557" y="0"/>
                </a:moveTo>
                <a:cubicBezTo>
                  <a:pt x="17377" y="3820"/>
                  <a:pt x="21600" y="11027"/>
                  <a:pt x="21600" y="18844"/>
                </a:cubicBezTo>
                <a:lnTo>
                  <a:pt x="0" y="18844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  <a:round/>
            <a:headEnd type="arrow" w="sm" len="lg"/>
            <a:tailEnd type="none" w="sm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851" name="Text Box 115"/>
          <p:cNvSpPr txBox="1">
            <a:spLocks noChangeArrowheads="1"/>
          </p:cNvSpPr>
          <p:nvPr/>
        </p:nvSpPr>
        <p:spPr bwMode="auto">
          <a:xfrm rot="4500000">
            <a:off x="2898776" y="4297362"/>
            <a:ext cx="55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30</a:t>
            </a:r>
            <a:r>
              <a:rPr lang="en-US" sz="2000" baseline="30000">
                <a:solidFill>
                  <a:srgbClr val="000000"/>
                </a:solidFill>
                <a:latin typeface="Arial" charset="0"/>
              </a:rPr>
              <a:t>o</a:t>
            </a:r>
            <a:endParaRPr lang="th-TH" sz="2000" baseline="30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6852" name="Text Box 116"/>
          <p:cNvSpPr txBox="1">
            <a:spLocks noChangeArrowheads="1"/>
          </p:cNvSpPr>
          <p:nvPr/>
        </p:nvSpPr>
        <p:spPr bwMode="auto">
          <a:xfrm rot="3600000">
            <a:off x="3051176" y="3297237"/>
            <a:ext cx="55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60</a:t>
            </a:r>
            <a:r>
              <a:rPr lang="en-US" sz="2000" baseline="30000">
                <a:solidFill>
                  <a:srgbClr val="000000"/>
                </a:solidFill>
                <a:latin typeface="Arial" charset="0"/>
              </a:rPr>
              <a:t>o</a:t>
            </a:r>
            <a:endParaRPr lang="th-TH" sz="2000" baseline="30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6752" name="Text Box 16"/>
          <p:cNvSpPr txBox="1">
            <a:spLocks noChangeArrowheads="1"/>
          </p:cNvSpPr>
          <p:nvPr/>
        </p:nvSpPr>
        <p:spPr bwMode="auto">
          <a:xfrm>
            <a:off x="1323975" y="4068763"/>
            <a:ext cx="862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R62.5</a:t>
            </a:r>
            <a:endParaRPr lang="th-TH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6747" name="Line 11"/>
          <p:cNvSpPr>
            <a:spLocks noChangeShapeType="1"/>
          </p:cNvSpPr>
          <p:nvPr/>
        </p:nvSpPr>
        <p:spPr bwMode="auto">
          <a:xfrm flipV="1">
            <a:off x="660400" y="4662488"/>
            <a:ext cx="493713" cy="493712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arrow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116753" name="Line 17"/>
          <p:cNvSpPr>
            <a:spLocks noChangeShapeType="1"/>
          </p:cNvSpPr>
          <p:nvPr/>
        </p:nvSpPr>
        <p:spPr bwMode="auto">
          <a:xfrm flipV="1">
            <a:off x="1135063" y="4451350"/>
            <a:ext cx="228600" cy="228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54" name="Line 18"/>
          <p:cNvSpPr>
            <a:spLocks noChangeShapeType="1"/>
          </p:cNvSpPr>
          <p:nvPr/>
        </p:nvSpPr>
        <p:spPr bwMode="auto">
          <a:xfrm>
            <a:off x="1363663" y="4451350"/>
            <a:ext cx="1905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590550" y="5076825"/>
            <a:ext cx="142875" cy="149225"/>
            <a:chOff x="2064" y="2858"/>
            <a:chExt cx="90" cy="94"/>
          </a:xfrm>
        </p:grpSpPr>
        <p:sp>
          <p:nvSpPr>
            <p:cNvPr id="101406" name="Line 14"/>
            <p:cNvSpPr>
              <a:spLocks noChangeShapeType="1"/>
            </p:cNvSpPr>
            <p:nvPr/>
          </p:nvSpPr>
          <p:spPr bwMode="auto">
            <a:xfrm>
              <a:off x="2109" y="2858"/>
              <a:ext cx="0" cy="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07" name="Line 15"/>
            <p:cNvSpPr>
              <a:spLocks noChangeShapeType="1"/>
            </p:cNvSpPr>
            <p:nvPr/>
          </p:nvSpPr>
          <p:spPr bwMode="auto">
            <a:xfrm flipH="1">
              <a:off x="2064" y="2906"/>
              <a:ext cx="9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6861" name="PubCross"/>
          <p:cNvSpPr>
            <a:spLocks noEditPoints="1" noChangeArrowheads="1"/>
          </p:cNvSpPr>
          <p:nvPr/>
        </p:nvSpPr>
        <p:spPr bwMode="auto">
          <a:xfrm rot="-2678910">
            <a:off x="5002213" y="3429000"/>
            <a:ext cx="2265362" cy="2265363"/>
          </a:xfrm>
          <a:custGeom>
            <a:avLst/>
            <a:gdLst>
              <a:gd name="G0" fmla="+- 0 0 0"/>
              <a:gd name="G1" fmla="+- 8794 0 0"/>
              <a:gd name="G2" fmla="+- 21600 0 8794"/>
              <a:gd name="G3" fmla="+- 8625 0 0"/>
              <a:gd name="G4" fmla="+- 21600 0 8625"/>
              <a:gd name="T0" fmla="*/ 10800 w 21600"/>
              <a:gd name="T1" fmla="*/ 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G1 w 21600"/>
              <a:gd name="T9" fmla="*/ G3 h 21600"/>
              <a:gd name="T10" fmla="*/ G2 w 21600"/>
              <a:gd name="T11" fmla="*/ G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8794" y="0"/>
                </a:moveTo>
                <a:lnTo>
                  <a:pt x="8794" y="8625"/>
                </a:lnTo>
                <a:lnTo>
                  <a:pt x="0" y="8625"/>
                </a:lnTo>
                <a:lnTo>
                  <a:pt x="0" y="12975"/>
                </a:lnTo>
                <a:lnTo>
                  <a:pt x="8794" y="12975"/>
                </a:lnTo>
                <a:lnTo>
                  <a:pt x="8794" y="21600"/>
                </a:lnTo>
                <a:lnTo>
                  <a:pt x="12806" y="21600"/>
                </a:lnTo>
                <a:lnTo>
                  <a:pt x="12806" y="12975"/>
                </a:lnTo>
                <a:lnTo>
                  <a:pt x="21600" y="12975"/>
                </a:lnTo>
                <a:lnTo>
                  <a:pt x="21600" y="8625"/>
                </a:lnTo>
                <a:lnTo>
                  <a:pt x="12806" y="8625"/>
                </a:lnTo>
                <a:lnTo>
                  <a:pt x="12806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8" name="Slide Number Placeholder 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EC64-B2A3-4040-92A2-923F4E37081A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6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16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16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6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6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116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6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6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6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168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6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168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6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1168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168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6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1168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1168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1168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6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16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16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16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1168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16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16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16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6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6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16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6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3" dur="2000"/>
                                        <p:tgtEl>
                                          <p:spTgt spid="116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000" fill="hold"/>
                                        <p:tgtEl>
                                          <p:spTgt spid="116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68" grpId="0" animBg="1"/>
      <p:bldP spid="116784" grpId="0" animBg="1"/>
      <p:bldP spid="116785" grpId="0" animBg="1"/>
      <p:bldP spid="116838" grpId="0" animBg="1"/>
      <p:bldP spid="116838" grpId="1" animBg="1"/>
      <p:bldP spid="116839" grpId="0" animBg="1"/>
      <p:bldP spid="116839" grpId="1" animBg="1"/>
      <p:bldP spid="116841" grpId="0" animBg="1"/>
      <p:bldP spid="116841" grpId="1" animBg="1"/>
      <p:bldP spid="116848" grpId="0" animBg="1"/>
      <p:bldP spid="116848" grpId="1" animBg="1"/>
      <p:bldP spid="116849" grpId="0" animBg="1"/>
      <p:bldP spid="116849" grpId="1" animBg="1"/>
      <p:bldP spid="116850" grpId="0" animBg="1"/>
      <p:bldP spid="116850" grpId="1" animBg="1"/>
      <p:bldP spid="116851" grpId="0"/>
      <p:bldP spid="116851" grpId="1"/>
      <p:bldP spid="116852" grpId="0"/>
      <p:bldP spid="116852" grpId="1"/>
      <p:bldP spid="116752" grpId="0"/>
      <p:bldP spid="116747" grpId="0" animBg="1"/>
      <p:bldP spid="116753" grpId="0" animBg="1"/>
      <p:bldP spid="116754" grpId="0" animBg="1"/>
      <p:bldP spid="116861" grpId="0" animBg="1"/>
      <p:bldP spid="116861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5"/>
          <p:cNvGrpSpPr>
            <a:grpSpLocks/>
          </p:cNvGrpSpPr>
          <p:nvPr/>
        </p:nvGrpSpPr>
        <p:grpSpPr bwMode="auto">
          <a:xfrm>
            <a:off x="5000625" y="4013200"/>
            <a:ext cx="2824163" cy="2108200"/>
            <a:chOff x="3794" y="2528"/>
            <a:chExt cx="1779" cy="1328"/>
          </a:xfrm>
        </p:grpSpPr>
        <p:sp>
          <p:nvSpPr>
            <p:cNvPr id="102439" name="Rectangle 140"/>
            <p:cNvSpPr>
              <a:spLocks noChangeArrowheads="1"/>
            </p:cNvSpPr>
            <p:nvPr/>
          </p:nvSpPr>
          <p:spPr bwMode="auto">
            <a:xfrm>
              <a:off x="3794" y="2528"/>
              <a:ext cx="1779" cy="1328"/>
            </a:xfrm>
            <a:prstGeom prst="rect">
              <a:avLst/>
            </a:prstGeom>
            <a:solidFill>
              <a:srgbClr val="FF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40" name="Rectangle 141"/>
            <p:cNvSpPr>
              <a:spLocks noChangeArrowheads="1"/>
            </p:cNvSpPr>
            <p:nvPr/>
          </p:nvSpPr>
          <p:spPr bwMode="auto">
            <a:xfrm>
              <a:off x="5109" y="3680"/>
              <a:ext cx="464" cy="176"/>
            </a:xfrm>
            <a:prstGeom prst="rect">
              <a:avLst/>
            </a:prstGeom>
            <a:solidFill>
              <a:srgbClr val="FF99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43"/>
          <p:cNvGrpSpPr>
            <a:grpSpLocks/>
          </p:cNvGrpSpPr>
          <p:nvPr/>
        </p:nvGrpSpPr>
        <p:grpSpPr bwMode="auto">
          <a:xfrm>
            <a:off x="838200" y="4013200"/>
            <a:ext cx="2824163" cy="2108200"/>
            <a:chOff x="152" y="2528"/>
            <a:chExt cx="1779" cy="1328"/>
          </a:xfrm>
        </p:grpSpPr>
        <p:sp>
          <p:nvSpPr>
            <p:cNvPr id="102437" name="Rectangle 81"/>
            <p:cNvSpPr>
              <a:spLocks noChangeArrowheads="1"/>
            </p:cNvSpPr>
            <p:nvPr/>
          </p:nvSpPr>
          <p:spPr bwMode="auto">
            <a:xfrm>
              <a:off x="152" y="2528"/>
              <a:ext cx="1779" cy="1328"/>
            </a:xfrm>
            <a:prstGeom prst="rect">
              <a:avLst/>
            </a:prstGeom>
            <a:solidFill>
              <a:srgbClr val="FF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38" name="Rectangle 131"/>
            <p:cNvSpPr>
              <a:spLocks noChangeArrowheads="1"/>
            </p:cNvSpPr>
            <p:nvPr/>
          </p:nvSpPr>
          <p:spPr bwMode="auto">
            <a:xfrm>
              <a:off x="1467" y="3680"/>
              <a:ext cx="464" cy="176"/>
            </a:xfrm>
            <a:prstGeom prst="rect">
              <a:avLst/>
            </a:prstGeom>
            <a:solidFill>
              <a:srgbClr val="FF99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6155" name="Rectangle 75"/>
          <p:cNvSpPr>
            <a:spLocks noChangeArrowheads="1"/>
          </p:cNvSpPr>
          <p:nvPr/>
        </p:nvSpPr>
        <p:spPr bwMode="auto">
          <a:xfrm>
            <a:off x="317500" y="952500"/>
            <a:ext cx="8521700" cy="17462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05" name="Rectangle 76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>
                <a:solidFill>
                  <a:srgbClr val="CC3300"/>
                </a:solidFill>
                <a:latin typeface="Arial" charset="0"/>
                <a:cs typeface="Arial" charset="0"/>
              </a:rPr>
              <a:t>ARC</a:t>
            </a:r>
          </a:p>
        </p:txBody>
      </p:sp>
      <p:grpSp>
        <p:nvGrpSpPr>
          <p:cNvPr id="4" name="Group 108"/>
          <p:cNvGrpSpPr>
            <a:grpSpLocks/>
          </p:cNvGrpSpPr>
          <p:nvPr/>
        </p:nvGrpSpPr>
        <p:grpSpPr bwMode="auto">
          <a:xfrm>
            <a:off x="612775" y="917575"/>
            <a:ext cx="8139113" cy="1714500"/>
            <a:chOff x="250" y="586"/>
            <a:chExt cx="5127" cy="1080"/>
          </a:xfrm>
        </p:grpSpPr>
        <p:sp>
          <p:nvSpPr>
            <p:cNvPr id="46159" name="Rectangle 79"/>
            <p:cNvSpPr>
              <a:spLocks noChangeArrowheads="1"/>
            </p:cNvSpPr>
            <p:nvPr/>
          </p:nvSpPr>
          <p:spPr bwMode="auto">
            <a:xfrm>
              <a:off x="250" y="732"/>
              <a:ext cx="156" cy="15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436" name="Text Box 80"/>
            <p:cNvSpPr txBox="1">
              <a:spLocks noChangeArrowheads="1"/>
            </p:cNvSpPr>
            <p:nvPr/>
          </p:nvSpPr>
          <p:spPr bwMode="auto">
            <a:xfrm>
              <a:off x="518" y="586"/>
              <a:ext cx="4859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cs typeface="Arial" charset="0"/>
                </a:rPr>
                <a:t>Use the </a:t>
              </a:r>
              <a:r>
                <a:rPr lang="en-US" sz="2800" b="1">
                  <a:solidFill>
                    <a:schemeClr val="accent2"/>
                  </a:solidFill>
                  <a:latin typeface="Arial" charset="0"/>
                  <a:cs typeface="Arial" charset="0"/>
                </a:rPr>
                <a:t>foreshortened radial dimension line</a:t>
              </a:r>
              <a:r>
                <a:rPr lang="en-US" sz="2800">
                  <a:solidFill>
                    <a:srgbClr val="000000"/>
                  </a:solidFill>
                  <a:latin typeface="Arial" charset="0"/>
                  <a:cs typeface="Arial" charset="0"/>
                </a:rPr>
                <a:t>,</a:t>
              </a:r>
            </a:p>
            <a:p>
              <a:pPr>
                <a:lnSpc>
                  <a:spcPct val="130000"/>
                </a:lnSpc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cs typeface="Arial" charset="0"/>
                </a:rPr>
                <a:t>when arc’ s center locates outside the sheet or</a:t>
              </a:r>
            </a:p>
            <a:p>
              <a:pPr>
                <a:lnSpc>
                  <a:spcPct val="130000"/>
                </a:lnSpc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cs typeface="Arial" charset="0"/>
                </a:rPr>
                <a:t>interfere with other views. </a:t>
              </a:r>
            </a:p>
          </p:txBody>
        </p:sp>
      </p:grpSp>
      <p:grpSp>
        <p:nvGrpSpPr>
          <p:cNvPr id="5" name="Group 147"/>
          <p:cNvGrpSpPr>
            <a:grpSpLocks/>
          </p:cNvGrpSpPr>
          <p:nvPr/>
        </p:nvGrpSpPr>
        <p:grpSpPr bwMode="auto">
          <a:xfrm>
            <a:off x="1143000" y="3089275"/>
            <a:ext cx="2603500" cy="2574925"/>
            <a:chOff x="344" y="1946"/>
            <a:chExt cx="1640" cy="1622"/>
          </a:xfrm>
        </p:grpSpPr>
        <p:sp>
          <p:nvSpPr>
            <p:cNvPr id="102432" name="Freeform 128"/>
            <p:cNvSpPr>
              <a:spLocks/>
            </p:cNvSpPr>
            <p:nvPr/>
          </p:nvSpPr>
          <p:spPr bwMode="auto">
            <a:xfrm>
              <a:off x="347" y="2780"/>
              <a:ext cx="1350" cy="783"/>
            </a:xfrm>
            <a:custGeom>
              <a:avLst/>
              <a:gdLst>
                <a:gd name="T0" fmla="*/ 0 w 1350"/>
                <a:gd name="T1" fmla="*/ 0 h 783"/>
                <a:gd name="T2" fmla="*/ 0 w 1350"/>
                <a:gd name="T3" fmla="*/ 783 h 783"/>
                <a:gd name="T4" fmla="*/ 1350 w 1350"/>
                <a:gd name="T5" fmla="*/ 783 h 783"/>
                <a:gd name="T6" fmla="*/ 1350 w 1350"/>
                <a:gd name="T7" fmla="*/ 420 h 783"/>
                <a:gd name="T8" fmla="*/ 1071 w 1350"/>
                <a:gd name="T9" fmla="*/ 420 h 783"/>
                <a:gd name="T10" fmla="*/ 786 w 1350"/>
                <a:gd name="T11" fmla="*/ 372 h 783"/>
                <a:gd name="T12" fmla="*/ 522 w 1350"/>
                <a:gd name="T13" fmla="*/ 279 h 783"/>
                <a:gd name="T14" fmla="*/ 330 w 1350"/>
                <a:gd name="T15" fmla="*/ 159 h 783"/>
                <a:gd name="T16" fmla="*/ 141 w 1350"/>
                <a:gd name="T17" fmla="*/ 0 h 783"/>
                <a:gd name="T18" fmla="*/ 0 w 1350"/>
                <a:gd name="T19" fmla="*/ 0 h 7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50"/>
                <a:gd name="T31" fmla="*/ 0 h 783"/>
                <a:gd name="T32" fmla="*/ 1350 w 1350"/>
                <a:gd name="T33" fmla="*/ 783 h 78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50" h="783">
                  <a:moveTo>
                    <a:pt x="0" y="0"/>
                  </a:moveTo>
                  <a:lnTo>
                    <a:pt x="0" y="783"/>
                  </a:lnTo>
                  <a:lnTo>
                    <a:pt x="1350" y="783"/>
                  </a:lnTo>
                  <a:lnTo>
                    <a:pt x="1350" y="420"/>
                  </a:lnTo>
                  <a:lnTo>
                    <a:pt x="1071" y="420"/>
                  </a:lnTo>
                  <a:lnTo>
                    <a:pt x="786" y="372"/>
                  </a:lnTo>
                  <a:lnTo>
                    <a:pt x="522" y="279"/>
                  </a:lnTo>
                  <a:lnTo>
                    <a:pt x="330" y="159"/>
                  </a:lnTo>
                  <a:lnTo>
                    <a:pt x="1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33" name="Arc 82"/>
            <p:cNvSpPr>
              <a:spLocks/>
            </p:cNvSpPr>
            <p:nvPr/>
          </p:nvSpPr>
          <p:spPr bwMode="auto">
            <a:xfrm rot="2700000" flipV="1">
              <a:off x="838" y="1946"/>
              <a:ext cx="1146" cy="1448"/>
            </a:xfrm>
            <a:custGeom>
              <a:avLst/>
              <a:gdLst>
                <a:gd name="T0" fmla="*/ 0 w 17104"/>
                <a:gd name="T1" fmla="*/ 0 h 21600"/>
                <a:gd name="T2" fmla="*/ 0 w 17104"/>
                <a:gd name="T3" fmla="*/ 0 h 21600"/>
                <a:gd name="T4" fmla="*/ 0 w 17104"/>
                <a:gd name="T5" fmla="*/ 0 h 21600"/>
                <a:gd name="T6" fmla="*/ 0 60000 65536"/>
                <a:gd name="T7" fmla="*/ 0 60000 65536"/>
                <a:gd name="T8" fmla="*/ 0 60000 65536"/>
                <a:gd name="T9" fmla="*/ 0 w 17104"/>
                <a:gd name="T10" fmla="*/ 0 h 21600"/>
                <a:gd name="T11" fmla="*/ 17104 w 171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104" h="21600" fill="none" extrusionOk="0">
                  <a:moveTo>
                    <a:pt x="-1" y="0"/>
                  </a:moveTo>
                  <a:cubicBezTo>
                    <a:pt x="6696" y="0"/>
                    <a:pt x="13014" y="3106"/>
                    <a:pt x="17104" y="8408"/>
                  </a:cubicBezTo>
                </a:path>
                <a:path w="17104" h="21600" stroke="0" extrusionOk="0">
                  <a:moveTo>
                    <a:pt x="-1" y="0"/>
                  </a:moveTo>
                  <a:cubicBezTo>
                    <a:pt x="6696" y="0"/>
                    <a:pt x="13014" y="3106"/>
                    <a:pt x="17104" y="840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34" name="Freeform 83"/>
            <p:cNvSpPr>
              <a:spLocks/>
            </p:cNvSpPr>
            <p:nvPr/>
          </p:nvSpPr>
          <p:spPr bwMode="auto">
            <a:xfrm>
              <a:off x="344" y="2776"/>
              <a:ext cx="1346" cy="792"/>
            </a:xfrm>
            <a:custGeom>
              <a:avLst/>
              <a:gdLst>
                <a:gd name="T0" fmla="*/ 127 w 1364"/>
                <a:gd name="T1" fmla="*/ 1 h 792"/>
                <a:gd name="T2" fmla="*/ 0 w 1364"/>
                <a:gd name="T3" fmla="*/ 0 h 792"/>
                <a:gd name="T4" fmla="*/ 0 w 1364"/>
                <a:gd name="T5" fmla="*/ 792 h 792"/>
                <a:gd name="T6" fmla="*/ 1102 w 1364"/>
                <a:gd name="T7" fmla="*/ 792 h 792"/>
                <a:gd name="T8" fmla="*/ 1102 w 1364"/>
                <a:gd name="T9" fmla="*/ 414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4"/>
                <a:gd name="T16" fmla="*/ 0 h 792"/>
                <a:gd name="T17" fmla="*/ 1364 w 1364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4" h="792">
                  <a:moveTo>
                    <a:pt x="159" y="1"/>
                  </a:moveTo>
                  <a:lnTo>
                    <a:pt x="0" y="0"/>
                  </a:lnTo>
                  <a:lnTo>
                    <a:pt x="0" y="792"/>
                  </a:lnTo>
                  <a:lnTo>
                    <a:pt x="1364" y="792"/>
                  </a:lnTo>
                  <a:lnTo>
                    <a:pt x="1364" y="414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165" name="Line 85"/>
          <p:cNvSpPr>
            <a:spLocks noChangeShapeType="1"/>
          </p:cNvSpPr>
          <p:nvPr/>
        </p:nvSpPr>
        <p:spPr bwMode="auto">
          <a:xfrm flipH="1">
            <a:off x="2132013" y="2792413"/>
            <a:ext cx="895350" cy="21383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arrow" w="sm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105"/>
          <p:cNvGrpSpPr>
            <a:grpSpLocks/>
          </p:cNvGrpSpPr>
          <p:nvPr/>
        </p:nvGrpSpPr>
        <p:grpSpPr bwMode="auto">
          <a:xfrm>
            <a:off x="2957513" y="2720975"/>
            <a:ext cx="142875" cy="149225"/>
            <a:chOff x="2064" y="2858"/>
            <a:chExt cx="90" cy="94"/>
          </a:xfrm>
        </p:grpSpPr>
        <p:sp>
          <p:nvSpPr>
            <p:cNvPr id="102430" name="Line 106"/>
            <p:cNvSpPr>
              <a:spLocks noChangeShapeType="1"/>
            </p:cNvSpPr>
            <p:nvPr/>
          </p:nvSpPr>
          <p:spPr bwMode="auto">
            <a:xfrm>
              <a:off x="2109" y="2858"/>
              <a:ext cx="0" cy="9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31" name="Line 107"/>
            <p:cNvSpPr>
              <a:spLocks noChangeShapeType="1"/>
            </p:cNvSpPr>
            <p:nvPr/>
          </p:nvSpPr>
          <p:spPr bwMode="auto">
            <a:xfrm flipH="1">
              <a:off x="2064" y="2906"/>
              <a:ext cx="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199" name="Line 119"/>
          <p:cNvSpPr>
            <a:spLocks noChangeShapeType="1"/>
          </p:cNvSpPr>
          <p:nvPr/>
        </p:nvSpPr>
        <p:spPr bwMode="auto">
          <a:xfrm flipH="1">
            <a:off x="6303963" y="4319588"/>
            <a:ext cx="261937" cy="6270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arrow" w="sm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120"/>
          <p:cNvGrpSpPr>
            <a:grpSpLocks/>
          </p:cNvGrpSpPr>
          <p:nvPr/>
        </p:nvGrpSpPr>
        <p:grpSpPr bwMode="auto">
          <a:xfrm>
            <a:off x="7129463" y="2736850"/>
            <a:ext cx="142875" cy="149225"/>
            <a:chOff x="2064" y="2858"/>
            <a:chExt cx="90" cy="94"/>
          </a:xfrm>
        </p:grpSpPr>
        <p:sp>
          <p:nvSpPr>
            <p:cNvPr id="102428" name="Line 121"/>
            <p:cNvSpPr>
              <a:spLocks noChangeShapeType="1"/>
            </p:cNvSpPr>
            <p:nvPr/>
          </p:nvSpPr>
          <p:spPr bwMode="auto">
            <a:xfrm>
              <a:off x="2109" y="2858"/>
              <a:ext cx="0" cy="9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29" name="Line 122"/>
            <p:cNvSpPr>
              <a:spLocks noChangeShapeType="1"/>
            </p:cNvSpPr>
            <p:nvPr/>
          </p:nvSpPr>
          <p:spPr bwMode="auto">
            <a:xfrm flipH="1">
              <a:off x="2064" y="2906"/>
              <a:ext cx="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206" name="Freeform 126"/>
          <p:cNvSpPr>
            <a:spLocks/>
          </p:cNvSpPr>
          <p:nvPr/>
        </p:nvSpPr>
        <p:spPr bwMode="auto">
          <a:xfrm>
            <a:off x="6559550" y="4092575"/>
            <a:ext cx="444500" cy="508000"/>
          </a:xfrm>
          <a:custGeom>
            <a:avLst/>
            <a:gdLst>
              <a:gd name="T0" fmla="*/ 0 w 280"/>
              <a:gd name="T1" fmla="*/ 2147483647 h 320"/>
              <a:gd name="T2" fmla="*/ 2147483647 w 280"/>
              <a:gd name="T3" fmla="*/ 2147483647 h 320"/>
              <a:gd name="T4" fmla="*/ 2147483647 w 280"/>
              <a:gd name="T5" fmla="*/ 0 h 320"/>
              <a:gd name="T6" fmla="*/ 0 60000 65536"/>
              <a:gd name="T7" fmla="*/ 0 60000 65536"/>
              <a:gd name="T8" fmla="*/ 0 60000 65536"/>
              <a:gd name="T9" fmla="*/ 0 w 280"/>
              <a:gd name="T10" fmla="*/ 0 h 320"/>
              <a:gd name="T11" fmla="*/ 280 w 280"/>
              <a:gd name="T12" fmla="*/ 320 h 3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320">
                <a:moveTo>
                  <a:pt x="0" y="143"/>
                </a:moveTo>
                <a:lnTo>
                  <a:pt x="165" y="320"/>
                </a:lnTo>
                <a:lnTo>
                  <a:pt x="280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146"/>
          <p:cNvGrpSpPr>
            <a:grpSpLocks/>
          </p:cNvGrpSpPr>
          <p:nvPr/>
        </p:nvGrpSpPr>
        <p:grpSpPr bwMode="auto">
          <a:xfrm>
            <a:off x="1187450" y="5886450"/>
            <a:ext cx="1878013" cy="752475"/>
            <a:chOff x="372" y="3708"/>
            <a:chExt cx="1183" cy="474"/>
          </a:xfrm>
        </p:grpSpPr>
        <p:sp>
          <p:nvSpPr>
            <p:cNvPr id="102426" name="Text Box 94"/>
            <p:cNvSpPr txBox="1">
              <a:spLocks noChangeArrowheads="1"/>
            </p:cNvSpPr>
            <p:nvPr/>
          </p:nvSpPr>
          <p:spPr bwMode="auto">
            <a:xfrm>
              <a:off x="372" y="3932"/>
              <a:ext cx="11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  <a:cs typeface="Arial" charset="0"/>
                </a:rPr>
                <a:t>Drawing  sheet</a:t>
              </a:r>
            </a:p>
          </p:txBody>
        </p:sp>
        <p:sp>
          <p:nvSpPr>
            <p:cNvPr id="102427" name="Line 142"/>
            <p:cNvSpPr>
              <a:spLocks noChangeShapeType="1"/>
            </p:cNvSpPr>
            <p:nvPr/>
          </p:nvSpPr>
          <p:spPr bwMode="auto">
            <a:xfrm>
              <a:off x="672" y="3708"/>
              <a:ext cx="96" cy="2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229" name="AutoShape 149"/>
          <p:cNvSpPr>
            <a:spLocks noChangeArrowheads="1"/>
          </p:cNvSpPr>
          <p:nvPr/>
        </p:nvSpPr>
        <p:spPr bwMode="auto">
          <a:xfrm>
            <a:off x="4025900" y="4737100"/>
            <a:ext cx="673100" cy="7747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230" name="Line 150"/>
          <p:cNvSpPr>
            <a:spLocks noChangeShapeType="1"/>
          </p:cNvSpPr>
          <p:nvPr/>
        </p:nvSpPr>
        <p:spPr bwMode="auto">
          <a:xfrm flipV="1">
            <a:off x="6567488" y="2806700"/>
            <a:ext cx="631825" cy="1516063"/>
          </a:xfrm>
          <a:prstGeom prst="line">
            <a:avLst/>
          </a:prstGeom>
          <a:noFill/>
          <a:ln w="63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231" name="Text Box 151"/>
          <p:cNvSpPr txBox="1">
            <a:spLocks noChangeArrowheads="1"/>
          </p:cNvSpPr>
          <p:nvPr/>
        </p:nvSpPr>
        <p:spPr bwMode="auto">
          <a:xfrm>
            <a:off x="4908550" y="3592513"/>
            <a:ext cx="1298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Arial" charset="0"/>
              </a:rPr>
              <a:t>Method 1</a:t>
            </a:r>
            <a:endParaRPr lang="th-TH" sz="20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6232" name="Text Box 152"/>
          <p:cNvSpPr txBox="1">
            <a:spLocks noChangeArrowheads="1"/>
          </p:cNvSpPr>
          <p:nvPr/>
        </p:nvSpPr>
        <p:spPr bwMode="auto">
          <a:xfrm>
            <a:off x="4908550" y="3592513"/>
            <a:ext cx="1298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Arial" charset="0"/>
              </a:rPr>
              <a:t>Method 2</a:t>
            </a:r>
            <a:endParaRPr lang="th-TH" sz="2000" b="1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9" name="Group 153"/>
          <p:cNvGrpSpPr>
            <a:grpSpLocks/>
          </p:cNvGrpSpPr>
          <p:nvPr/>
        </p:nvGrpSpPr>
        <p:grpSpPr bwMode="auto">
          <a:xfrm>
            <a:off x="7129463" y="2736850"/>
            <a:ext cx="142875" cy="149225"/>
            <a:chOff x="2064" y="2858"/>
            <a:chExt cx="90" cy="94"/>
          </a:xfrm>
        </p:grpSpPr>
        <p:sp>
          <p:nvSpPr>
            <p:cNvPr id="102424" name="Line 154"/>
            <p:cNvSpPr>
              <a:spLocks noChangeShapeType="1"/>
            </p:cNvSpPr>
            <p:nvPr/>
          </p:nvSpPr>
          <p:spPr bwMode="auto">
            <a:xfrm>
              <a:off x="2109" y="2858"/>
              <a:ext cx="0" cy="9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25" name="Line 155"/>
            <p:cNvSpPr>
              <a:spLocks noChangeShapeType="1"/>
            </p:cNvSpPr>
            <p:nvPr/>
          </p:nvSpPr>
          <p:spPr bwMode="auto">
            <a:xfrm flipH="1">
              <a:off x="2064" y="2906"/>
              <a:ext cx="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57"/>
          <p:cNvGrpSpPr>
            <a:grpSpLocks/>
          </p:cNvGrpSpPr>
          <p:nvPr/>
        </p:nvGrpSpPr>
        <p:grpSpPr bwMode="auto">
          <a:xfrm>
            <a:off x="5311775" y="3105150"/>
            <a:ext cx="2606675" cy="2574925"/>
            <a:chOff x="3346" y="1956"/>
            <a:chExt cx="1642" cy="1622"/>
          </a:xfrm>
        </p:grpSpPr>
        <p:grpSp>
          <p:nvGrpSpPr>
            <p:cNvPr id="11" name="Group 156"/>
            <p:cNvGrpSpPr>
              <a:grpSpLocks/>
            </p:cNvGrpSpPr>
            <p:nvPr/>
          </p:nvGrpSpPr>
          <p:grpSpPr bwMode="auto">
            <a:xfrm>
              <a:off x="3346" y="2786"/>
              <a:ext cx="1354" cy="792"/>
              <a:chOff x="3346" y="2786"/>
              <a:chExt cx="1354" cy="792"/>
            </a:xfrm>
          </p:grpSpPr>
          <p:sp>
            <p:nvSpPr>
              <p:cNvPr id="102422" name="Freeform 130"/>
              <p:cNvSpPr>
                <a:spLocks/>
              </p:cNvSpPr>
              <p:nvPr/>
            </p:nvSpPr>
            <p:spPr bwMode="auto">
              <a:xfrm>
                <a:off x="3346" y="2793"/>
                <a:ext cx="1350" cy="783"/>
              </a:xfrm>
              <a:custGeom>
                <a:avLst/>
                <a:gdLst>
                  <a:gd name="T0" fmla="*/ 0 w 1350"/>
                  <a:gd name="T1" fmla="*/ 0 h 783"/>
                  <a:gd name="T2" fmla="*/ 0 w 1350"/>
                  <a:gd name="T3" fmla="*/ 783 h 783"/>
                  <a:gd name="T4" fmla="*/ 1350 w 1350"/>
                  <a:gd name="T5" fmla="*/ 783 h 783"/>
                  <a:gd name="T6" fmla="*/ 1350 w 1350"/>
                  <a:gd name="T7" fmla="*/ 420 h 783"/>
                  <a:gd name="T8" fmla="*/ 1071 w 1350"/>
                  <a:gd name="T9" fmla="*/ 420 h 783"/>
                  <a:gd name="T10" fmla="*/ 786 w 1350"/>
                  <a:gd name="T11" fmla="*/ 372 h 783"/>
                  <a:gd name="T12" fmla="*/ 522 w 1350"/>
                  <a:gd name="T13" fmla="*/ 279 h 783"/>
                  <a:gd name="T14" fmla="*/ 330 w 1350"/>
                  <a:gd name="T15" fmla="*/ 159 h 783"/>
                  <a:gd name="T16" fmla="*/ 141 w 1350"/>
                  <a:gd name="T17" fmla="*/ 0 h 783"/>
                  <a:gd name="T18" fmla="*/ 0 w 1350"/>
                  <a:gd name="T19" fmla="*/ 0 h 78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50"/>
                  <a:gd name="T31" fmla="*/ 0 h 783"/>
                  <a:gd name="T32" fmla="*/ 1350 w 1350"/>
                  <a:gd name="T33" fmla="*/ 783 h 78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50" h="783">
                    <a:moveTo>
                      <a:pt x="0" y="0"/>
                    </a:moveTo>
                    <a:lnTo>
                      <a:pt x="0" y="783"/>
                    </a:lnTo>
                    <a:lnTo>
                      <a:pt x="1350" y="783"/>
                    </a:lnTo>
                    <a:lnTo>
                      <a:pt x="1350" y="420"/>
                    </a:lnTo>
                    <a:lnTo>
                      <a:pt x="1071" y="420"/>
                    </a:lnTo>
                    <a:lnTo>
                      <a:pt x="786" y="372"/>
                    </a:lnTo>
                    <a:lnTo>
                      <a:pt x="522" y="279"/>
                    </a:lnTo>
                    <a:lnTo>
                      <a:pt x="330" y="159"/>
                    </a:lnTo>
                    <a:lnTo>
                      <a:pt x="1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23" name="Freeform 118"/>
              <p:cNvSpPr>
                <a:spLocks/>
              </p:cNvSpPr>
              <p:nvPr/>
            </p:nvSpPr>
            <p:spPr bwMode="auto">
              <a:xfrm>
                <a:off x="3348" y="2786"/>
                <a:ext cx="1352" cy="792"/>
              </a:xfrm>
              <a:custGeom>
                <a:avLst/>
                <a:gdLst>
                  <a:gd name="T0" fmla="*/ 156 w 1352"/>
                  <a:gd name="T1" fmla="*/ 1 h 792"/>
                  <a:gd name="T2" fmla="*/ 0 w 1352"/>
                  <a:gd name="T3" fmla="*/ 0 h 792"/>
                  <a:gd name="T4" fmla="*/ 0 w 1352"/>
                  <a:gd name="T5" fmla="*/ 792 h 792"/>
                  <a:gd name="T6" fmla="*/ 1352 w 1352"/>
                  <a:gd name="T7" fmla="*/ 792 h 792"/>
                  <a:gd name="T8" fmla="*/ 1348 w 1352"/>
                  <a:gd name="T9" fmla="*/ 40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52"/>
                  <a:gd name="T16" fmla="*/ 0 h 792"/>
                  <a:gd name="T17" fmla="*/ 1352 w 1352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52" h="792">
                    <a:moveTo>
                      <a:pt x="156" y="1"/>
                    </a:moveTo>
                    <a:lnTo>
                      <a:pt x="0" y="0"/>
                    </a:lnTo>
                    <a:lnTo>
                      <a:pt x="0" y="792"/>
                    </a:lnTo>
                    <a:lnTo>
                      <a:pt x="1352" y="792"/>
                    </a:lnTo>
                    <a:lnTo>
                      <a:pt x="1348" y="400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421" name="Arc 117"/>
            <p:cNvSpPr>
              <a:spLocks/>
            </p:cNvSpPr>
            <p:nvPr/>
          </p:nvSpPr>
          <p:spPr bwMode="auto">
            <a:xfrm rot="2700000" flipV="1">
              <a:off x="3842" y="1956"/>
              <a:ext cx="1146" cy="1448"/>
            </a:xfrm>
            <a:custGeom>
              <a:avLst/>
              <a:gdLst>
                <a:gd name="T0" fmla="*/ 0 w 17104"/>
                <a:gd name="T1" fmla="*/ 0 h 21600"/>
                <a:gd name="T2" fmla="*/ 0 w 17104"/>
                <a:gd name="T3" fmla="*/ 0 h 21600"/>
                <a:gd name="T4" fmla="*/ 0 w 17104"/>
                <a:gd name="T5" fmla="*/ 0 h 21600"/>
                <a:gd name="T6" fmla="*/ 0 60000 65536"/>
                <a:gd name="T7" fmla="*/ 0 60000 65536"/>
                <a:gd name="T8" fmla="*/ 0 60000 65536"/>
                <a:gd name="T9" fmla="*/ 0 w 17104"/>
                <a:gd name="T10" fmla="*/ 0 h 21600"/>
                <a:gd name="T11" fmla="*/ 17104 w 171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104" h="21600" fill="none" extrusionOk="0">
                  <a:moveTo>
                    <a:pt x="-1" y="0"/>
                  </a:moveTo>
                  <a:cubicBezTo>
                    <a:pt x="6696" y="0"/>
                    <a:pt x="13014" y="3106"/>
                    <a:pt x="17104" y="8408"/>
                  </a:cubicBezTo>
                </a:path>
                <a:path w="17104" h="21600" stroke="0" extrusionOk="0">
                  <a:moveTo>
                    <a:pt x="-1" y="0"/>
                  </a:moveTo>
                  <a:cubicBezTo>
                    <a:pt x="6696" y="0"/>
                    <a:pt x="13014" y="3106"/>
                    <a:pt x="17104" y="840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EC64-B2A3-4040-92A2-923F4E37081A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4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1000"/>
                                        <p:tgtEl>
                                          <p:spTgt spid="46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6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6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6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4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000"/>
                                        <p:tgtEl>
                                          <p:spTgt spid="46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2000"/>
                                        <p:tgtEl>
                                          <p:spTgt spid="46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46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6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6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6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-0.02187 0.1882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6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55" grpId="0" animBg="1"/>
      <p:bldP spid="46165" grpId="0" animBg="1"/>
      <p:bldP spid="46199" grpId="0" animBg="1"/>
      <p:bldP spid="46206" grpId="0" animBg="1"/>
      <p:bldP spid="46229" grpId="0" animBg="1"/>
      <p:bldP spid="46230" grpId="0" animBg="1"/>
      <p:bldP spid="46230" grpId="1" animBg="1"/>
      <p:bldP spid="46231" grpId="0"/>
      <p:bldP spid="46231" grpId="1"/>
      <p:bldP spid="4623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5"/>
          <p:cNvGrpSpPr>
            <a:grpSpLocks/>
          </p:cNvGrpSpPr>
          <p:nvPr/>
        </p:nvGrpSpPr>
        <p:grpSpPr bwMode="auto">
          <a:xfrm>
            <a:off x="5084763" y="3913188"/>
            <a:ext cx="3332162" cy="2487612"/>
            <a:chOff x="320" y="2888"/>
            <a:chExt cx="1779" cy="1328"/>
          </a:xfrm>
        </p:grpSpPr>
        <p:sp>
          <p:nvSpPr>
            <p:cNvPr id="103509" name="Rectangle 206"/>
            <p:cNvSpPr>
              <a:spLocks noChangeArrowheads="1"/>
            </p:cNvSpPr>
            <p:nvPr/>
          </p:nvSpPr>
          <p:spPr bwMode="auto">
            <a:xfrm>
              <a:off x="320" y="2888"/>
              <a:ext cx="1779" cy="1328"/>
            </a:xfrm>
            <a:prstGeom prst="rect">
              <a:avLst/>
            </a:prstGeom>
            <a:solidFill>
              <a:srgbClr val="FF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10" name="Rectangle 207"/>
            <p:cNvSpPr>
              <a:spLocks noChangeArrowheads="1"/>
            </p:cNvSpPr>
            <p:nvPr/>
          </p:nvSpPr>
          <p:spPr bwMode="auto">
            <a:xfrm>
              <a:off x="1635" y="4040"/>
              <a:ext cx="464" cy="176"/>
            </a:xfrm>
            <a:prstGeom prst="rect">
              <a:avLst/>
            </a:prstGeom>
            <a:solidFill>
              <a:srgbClr val="FF99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04"/>
          <p:cNvGrpSpPr>
            <a:grpSpLocks/>
          </p:cNvGrpSpPr>
          <p:nvPr/>
        </p:nvGrpSpPr>
        <p:grpSpPr bwMode="auto">
          <a:xfrm>
            <a:off x="736600" y="3925888"/>
            <a:ext cx="3332163" cy="2487612"/>
            <a:chOff x="320" y="2888"/>
            <a:chExt cx="1779" cy="1328"/>
          </a:xfrm>
        </p:grpSpPr>
        <p:sp>
          <p:nvSpPr>
            <p:cNvPr id="103507" name="Rectangle 202"/>
            <p:cNvSpPr>
              <a:spLocks noChangeArrowheads="1"/>
            </p:cNvSpPr>
            <p:nvPr/>
          </p:nvSpPr>
          <p:spPr bwMode="auto">
            <a:xfrm>
              <a:off x="320" y="2888"/>
              <a:ext cx="1779" cy="1328"/>
            </a:xfrm>
            <a:prstGeom prst="rect">
              <a:avLst/>
            </a:prstGeom>
            <a:solidFill>
              <a:srgbClr val="FF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08" name="Rectangle 203"/>
            <p:cNvSpPr>
              <a:spLocks noChangeArrowheads="1"/>
            </p:cNvSpPr>
            <p:nvPr/>
          </p:nvSpPr>
          <p:spPr bwMode="auto">
            <a:xfrm>
              <a:off x="1635" y="4040"/>
              <a:ext cx="464" cy="176"/>
            </a:xfrm>
            <a:prstGeom prst="rect">
              <a:avLst/>
            </a:prstGeom>
            <a:solidFill>
              <a:srgbClr val="FF99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8794" name="Rectangle 10"/>
          <p:cNvSpPr>
            <a:spLocks noChangeArrowheads="1"/>
          </p:cNvSpPr>
          <p:nvPr/>
        </p:nvSpPr>
        <p:spPr bwMode="auto">
          <a:xfrm>
            <a:off x="304800" y="952500"/>
            <a:ext cx="8521700" cy="27876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103429" name="Rectangle 11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>
                <a:solidFill>
                  <a:srgbClr val="CC3300"/>
                </a:solidFill>
                <a:latin typeface="Arial" charset="0"/>
                <a:cs typeface="Arial" charset="0"/>
              </a:rPr>
              <a:t>FILLETS  AND  ROUNDS</a:t>
            </a: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447675" y="1027113"/>
            <a:ext cx="8054975" cy="954087"/>
            <a:chOff x="250" y="647"/>
            <a:chExt cx="5074" cy="601"/>
          </a:xfrm>
        </p:grpSpPr>
        <p:sp>
          <p:nvSpPr>
            <p:cNvPr id="103505" name="Text Box 13"/>
            <p:cNvSpPr txBox="1">
              <a:spLocks noChangeArrowheads="1"/>
            </p:cNvSpPr>
            <p:nvPr/>
          </p:nvSpPr>
          <p:spPr bwMode="auto">
            <a:xfrm>
              <a:off x="499" y="647"/>
              <a:ext cx="4825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  <a:latin typeface="Arial" charset="0"/>
                </a:rPr>
                <a:t>Give the radius of a typical fillet only by using a</a:t>
              </a:r>
            </a:p>
            <a:p>
              <a:r>
                <a:rPr lang="en-US" sz="2800" b="1" i="1">
                  <a:solidFill>
                    <a:schemeClr val="accent2"/>
                  </a:solidFill>
                  <a:latin typeface="Arial" charset="0"/>
                </a:rPr>
                <a:t>local</a:t>
              </a:r>
              <a:r>
                <a:rPr lang="en-US" sz="2800">
                  <a:solidFill>
                    <a:srgbClr val="000000"/>
                  </a:solidFill>
                  <a:latin typeface="Arial" charset="0"/>
                </a:rPr>
                <a:t> note.</a:t>
              </a:r>
            </a:p>
          </p:txBody>
        </p:sp>
        <p:sp>
          <p:nvSpPr>
            <p:cNvPr id="118798" name="Rectangle 14"/>
            <p:cNvSpPr>
              <a:spLocks noChangeArrowheads="1"/>
            </p:cNvSpPr>
            <p:nvPr/>
          </p:nvSpPr>
          <p:spPr bwMode="auto">
            <a:xfrm>
              <a:off x="250" y="732"/>
              <a:ext cx="156" cy="15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800"/>
            </a:p>
          </p:txBody>
        </p:sp>
      </p:grpSp>
      <p:grpSp>
        <p:nvGrpSpPr>
          <p:cNvPr id="5" name="Group 220"/>
          <p:cNvGrpSpPr>
            <a:grpSpLocks/>
          </p:cNvGrpSpPr>
          <p:nvPr/>
        </p:nvGrpSpPr>
        <p:grpSpPr bwMode="auto">
          <a:xfrm>
            <a:off x="1755775" y="3943350"/>
            <a:ext cx="733425" cy="527050"/>
            <a:chOff x="1106" y="2484"/>
            <a:chExt cx="462" cy="332"/>
          </a:xfrm>
        </p:grpSpPr>
        <p:sp>
          <p:nvSpPr>
            <p:cNvPr id="103502" name="Line 61"/>
            <p:cNvSpPr>
              <a:spLocks noChangeShapeType="1"/>
            </p:cNvSpPr>
            <p:nvPr/>
          </p:nvSpPr>
          <p:spPr bwMode="auto">
            <a:xfrm rot="10800000" flipV="1">
              <a:off x="1106" y="2631"/>
              <a:ext cx="185" cy="18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arrow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03" name="Text Box 62"/>
            <p:cNvSpPr txBox="1">
              <a:spLocks noChangeArrowheads="1"/>
            </p:cNvSpPr>
            <p:nvPr/>
          </p:nvSpPr>
          <p:spPr bwMode="auto">
            <a:xfrm>
              <a:off x="1250" y="2484"/>
              <a:ext cx="31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R6.5</a:t>
              </a:r>
              <a:endParaRPr lang="th-TH" sz="12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504" name="Line 63"/>
            <p:cNvSpPr>
              <a:spLocks noChangeShapeType="1"/>
            </p:cNvSpPr>
            <p:nvPr/>
          </p:nvSpPr>
          <p:spPr bwMode="auto">
            <a:xfrm>
              <a:off x="1288" y="2633"/>
              <a:ext cx="120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19"/>
          <p:cNvGrpSpPr>
            <a:grpSpLocks/>
          </p:cNvGrpSpPr>
          <p:nvPr/>
        </p:nvGrpSpPr>
        <p:grpSpPr bwMode="auto">
          <a:xfrm>
            <a:off x="1025525" y="4379913"/>
            <a:ext cx="2609850" cy="1457325"/>
            <a:chOff x="686" y="2839"/>
            <a:chExt cx="1644" cy="918"/>
          </a:xfrm>
        </p:grpSpPr>
        <p:sp>
          <p:nvSpPr>
            <p:cNvPr id="103475" name="Freeform 131"/>
            <p:cNvSpPr>
              <a:spLocks/>
            </p:cNvSpPr>
            <p:nvPr/>
          </p:nvSpPr>
          <p:spPr bwMode="auto">
            <a:xfrm>
              <a:off x="689" y="2842"/>
              <a:ext cx="1635" cy="915"/>
            </a:xfrm>
            <a:custGeom>
              <a:avLst/>
              <a:gdLst>
                <a:gd name="T0" fmla="*/ 339 w 1635"/>
                <a:gd name="T1" fmla="*/ 909 h 915"/>
                <a:gd name="T2" fmla="*/ 138 w 1635"/>
                <a:gd name="T3" fmla="*/ 909 h 915"/>
                <a:gd name="T4" fmla="*/ 138 w 1635"/>
                <a:gd name="T5" fmla="*/ 774 h 915"/>
                <a:gd name="T6" fmla="*/ 0 w 1635"/>
                <a:gd name="T7" fmla="*/ 774 h 915"/>
                <a:gd name="T8" fmla="*/ 0 w 1635"/>
                <a:gd name="T9" fmla="*/ 135 h 915"/>
                <a:gd name="T10" fmla="*/ 138 w 1635"/>
                <a:gd name="T11" fmla="*/ 135 h 915"/>
                <a:gd name="T12" fmla="*/ 138 w 1635"/>
                <a:gd name="T13" fmla="*/ 0 h 915"/>
                <a:gd name="T14" fmla="*/ 369 w 1635"/>
                <a:gd name="T15" fmla="*/ 0 h 915"/>
                <a:gd name="T16" fmla="*/ 369 w 1635"/>
                <a:gd name="T17" fmla="*/ 132 h 915"/>
                <a:gd name="T18" fmla="*/ 510 w 1635"/>
                <a:gd name="T19" fmla="*/ 132 h 915"/>
                <a:gd name="T20" fmla="*/ 507 w 1635"/>
                <a:gd name="T21" fmla="*/ 273 h 915"/>
                <a:gd name="T22" fmla="*/ 531 w 1635"/>
                <a:gd name="T23" fmla="*/ 327 h 915"/>
                <a:gd name="T24" fmla="*/ 585 w 1635"/>
                <a:gd name="T25" fmla="*/ 384 h 915"/>
                <a:gd name="T26" fmla="*/ 654 w 1635"/>
                <a:gd name="T27" fmla="*/ 402 h 915"/>
                <a:gd name="T28" fmla="*/ 1017 w 1635"/>
                <a:gd name="T29" fmla="*/ 402 h 915"/>
                <a:gd name="T30" fmla="*/ 1080 w 1635"/>
                <a:gd name="T31" fmla="*/ 387 h 915"/>
                <a:gd name="T32" fmla="*/ 1137 w 1635"/>
                <a:gd name="T33" fmla="*/ 345 h 915"/>
                <a:gd name="T34" fmla="*/ 1173 w 1635"/>
                <a:gd name="T35" fmla="*/ 279 h 915"/>
                <a:gd name="T36" fmla="*/ 1173 w 1635"/>
                <a:gd name="T37" fmla="*/ 138 h 915"/>
                <a:gd name="T38" fmla="*/ 1311 w 1635"/>
                <a:gd name="T39" fmla="*/ 138 h 915"/>
                <a:gd name="T40" fmla="*/ 1311 w 1635"/>
                <a:gd name="T41" fmla="*/ 0 h 915"/>
                <a:gd name="T42" fmla="*/ 1491 w 1635"/>
                <a:gd name="T43" fmla="*/ 0 h 915"/>
                <a:gd name="T44" fmla="*/ 1491 w 1635"/>
                <a:gd name="T45" fmla="*/ 138 h 915"/>
                <a:gd name="T46" fmla="*/ 1635 w 1635"/>
                <a:gd name="T47" fmla="*/ 138 h 915"/>
                <a:gd name="T48" fmla="*/ 1635 w 1635"/>
                <a:gd name="T49" fmla="*/ 636 h 915"/>
                <a:gd name="T50" fmla="*/ 1500 w 1635"/>
                <a:gd name="T51" fmla="*/ 636 h 915"/>
                <a:gd name="T52" fmla="*/ 1584 w 1635"/>
                <a:gd name="T53" fmla="*/ 741 h 915"/>
                <a:gd name="T54" fmla="*/ 1404 w 1635"/>
                <a:gd name="T55" fmla="*/ 885 h 915"/>
                <a:gd name="T56" fmla="*/ 1329 w 1635"/>
                <a:gd name="T57" fmla="*/ 798 h 915"/>
                <a:gd name="T58" fmla="*/ 1326 w 1635"/>
                <a:gd name="T59" fmla="*/ 912 h 915"/>
                <a:gd name="T60" fmla="*/ 1107 w 1635"/>
                <a:gd name="T61" fmla="*/ 915 h 915"/>
                <a:gd name="T62" fmla="*/ 1107 w 1635"/>
                <a:gd name="T63" fmla="*/ 774 h 915"/>
                <a:gd name="T64" fmla="*/ 963 w 1635"/>
                <a:gd name="T65" fmla="*/ 774 h 915"/>
                <a:gd name="T66" fmla="*/ 963 w 1635"/>
                <a:gd name="T67" fmla="*/ 648 h 915"/>
                <a:gd name="T68" fmla="*/ 945 w 1635"/>
                <a:gd name="T69" fmla="*/ 579 h 915"/>
                <a:gd name="T70" fmla="*/ 891 w 1635"/>
                <a:gd name="T71" fmla="*/ 534 h 915"/>
                <a:gd name="T72" fmla="*/ 840 w 1635"/>
                <a:gd name="T73" fmla="*/ 516 h 915"/>
                <a:gd name="T74" fmla="*/ 609 w 1635"/>
                <a:gd name="T75" fmla="*/ 516 h 915"/>
                <a:gd name="T76" fmla="*/ 549 w 1635"/>
                <a:gd name="T77" fmla="*/ 534 h 915"/>
                <a:gd name="T78" fmla="*/ 495 w 1635"/>
                <a:gd name="T79" fmla="*/ 594 h 915"/>
                <a:gd name="T80" fmla="*/ 480 w 1635"/>
                <a:gd name="T81" fmla="*/ 651 h 915"/>
                <a:gd name="T82" fmla="*/ 480 w 1635"/>
                <a:gd name="T83" fmla="*/ 771 h 915"/>
                <a:gd name="T84" fmla="*/ 345 w 1635"/>
                <a:gd name="T85" fmla="*/ 771 h 915"/>
                <a:gd name="T86" fmla="*/ 339 w 1635"/>
                <a:gd name="T87" fmla="*/ 909 h 91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35"/>
                <a:gd name="T133" fmla="*/ 0 h 915"/>
                <a:gd name="T134" fmla="*/ 1635 w 1635"/>
                <a:gd name="T135" fmla="*/ 915 h 91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35" h="915">
                  <a:moveTo>
                    <a:pt x="339" y="909"/>
                  </a:moveTo>
                  <a:lnTo>
                    <a:pt x="138" y="909"/>
                  </a:lnTo>
                  <a:lnTo>
                    <a:pt x="138" y="774"/>
                  </a:lnTo>
                  <a:lnTo>
                    <a:pt x="0" y="774"/>
                  </a:lnTo>
                  <a:lnTo>
                    <a:pt x="0" y="135"/>
                  </a:lnTo>
                  <a:lnTo>
                    <a:pt x="138" y="135"/>
                  </a:lnTo>
                  <a:lnTo>
                    <a:pt x="138" y="0"/>
                  </a:lnTo>
                  <a:lnTo>
                    <a:pt x="369" y="0"/>
                  </a:lnTo>
                  <a:lnTo>
                    <a:pt x="369" y="132"/>
                  </a:lnTo>
                  <a:lnTo>
                    <a:pt x="510" y="132"/>
                  </a:lnTo>
                  <a:lnTo>
                    <a:pt x="507" y="273"/>
                  </a:lnTo>
                  <a:lnTo>
                    <a:pt x="531" y="327"/>
                  </a:lnTo>
                  <a:lnTo>
                    <a:pt x="585" y="384"/>
                  </a:lnTo>
                  <a:lnTo>
                    <a:pt x="654" y="402"/>
                  </a:lnTo>
                  <a:lnTo>
                    <a:pt x="1017" y="402"/>
                  </a:lnTo>
                  <a:lnTo>
                    <a:pt x="1080" y="387"/>
                  </a:lnTo>
                  <a:lnTo>
                    <a:pt x="1137" y="345"/>
                  </a:lnTo>
                  <a:lnTo>
                    <a:pt x="1173" y="279"/>
                  </a:lnTo>
                  <a:lnTo>
                    <a:pt x="1173" y="138"/>
                  </a:lnTo>
                  <a:lnTo>
                    <a:pt x="1311" y="138"/>
                  </a:lnTo>
                  <a:lnTo>
                    <a:pt x="1311" y="0"/>
                  </a:lnTo>
                  <a:lnTo>
                    <a:pt x="1491" y="0"/>
                  </a:lnTo>
                  <a:lnTo>
                    <a:pt x="1491" y="138"/>
                  </a:lnTo>
                  <a:lnTo>
                    <a:pt x="1635" y="138"/>
                  </a:lnTo>
                  <a:lnTo>
                    <a:pt x="1635" y="636"/>
                  </a:lnTo>
                  <a:lnTo>
                    <a:pt x="1500" y="636"/>
                  </a:lnTo>
                  <a:lnTo>
                    <a:pt x="1584" y="741"/>
                  </a:lnTo>
                  <a:lnTo>
                    <a:pt x="1404" y="885"/>
                  </a:lnTo>
                  <a:lnTo>
                    <a:pt x="1329" y="798"/>
                  </a:lnTo>
                  <a:lnTo>
                    <a:pt x="1326" y="912"/>
                  </a:lnTo>
                  <a:lnTo>
                    <a:pt x="1107" y="915"/>
                  </a:lnTo>
                  <a:lnTo>
                    <a:pt x="1107" y="774"/>
                  </a:lnTo>
                  <a:lnTo>
                    <a:pt x="963" y="774"/>
                  </a:lnTo>
                  <a:lnTo>
                    <a:pt x="963" y="648"/>
                  </a:lnTo>
                  <a:lnTo>
                    <a:pt x="945" y="579"/>
                  </a:lnTo>
                  <a:lnTo>
                    <a:pt x="891" y="534"/>
                  </a:lnTo>
                  <a:lnTo>
                    <a:pt x="840" y="516"/>
                  </a:lnTo>
                  <a:lnTo>
                    <a:pt x="609" y="516"/>
                  </a:lnTo>
                  <a:lnTo>
                    <a:pt x="549" y="534"/>
                  </a:lnTo>
                  <a:lnTo>
                    <a:pt x="495" y="594"/>
                  </a:lnTo>
                  <a:lnTo>
                    <a:pt x="480" y="651"/>
                  </a:lnTo>
                  <a:lnTo>
                    <a:pt x="480" y="771"/>
                  </a:lnTo>
                  <a:lnTo>
                    <a:pt x="345" y="771"/>
                  </a:lnTo>
                  <a:lnTo>
                    <a:pt x="339" y="909"/>
                  </a:ln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76" name="Arc 78"/>
            <p:cNvSpPr>
              <a:spLocks/>
            </p:cNvSpPr>
            <p:nvPr/>
          </p:nvSpPr>
          <p:spPr bwMode="auto">
            <a:xfrm flipV="1">
              <a:off x="1016" y="3600"/>
              <a:ext cx="154" cy="15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66CC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77" name="Line 82"/>
            <p:cNvSpPr>
              <a:spLocks noChangeShapeType="1"/>
            </p:cNvSpPr>
            <p:nvPr/>
          </p:nvSpPr>
          <p:spPr bwMode="auto">
            <a:xfrm flipV="1">
              <a:off x="1172" y="3508"/>
              <a:ext cx="0" cy="9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78" name="Line 83"/>
            <p:cNvSpPr>
              <a:spLocks noChangeShapeType="1"/>
            </p:cNvSpPr>
            <p:nvPr/>
          </p:nvSpPr>
          <p:spPr bwMode="auto">
            <a:xfrm rot="5400000" flipV="1">
              <a:off x="926" y="3661"/>
              <a:ext cx="0" cy="19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79" name="Arc 84"/>
            <p:cNvSpPr>
              <a:spLocks/>
            </p:cNvSpPr>
            <p:nvPr/>
          </p:nvSpPr>
          <p:spPr bwMode="auto">
            <a:xfrm rot="10800000" flipV="1">
              <a:off x="1171" y="3359"/>
              <a:ext cx="154" cy="15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80" name="Line 85"/>
            <p:cNvSpPr>
              <a:spLocks noChangeShapeType="1"/>
            </p:cNvSpPr>
            <p:nvPr/>
          </p:nvSpPr>
          <p:spPr bwMode="auto">
            <a:xfrm flipV="1">
              <a:off x="1323" y="3357"/>
              <a:ext cx="177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81" name="Arc 86"/>
            <p:cNvSpPr>
              <a:spLocks/>
            </p:cNvSpPr>
            <p:nvPr/>
          </p:nvSpPr>
          <p:spPr bwMode="auto">
            <a:xfrm rot="10800000" flipH="1" flipV="1">
              <a:off x="1498" y="3359"/>
              <a:ext cx="154" cy="15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82" name="Arc 88"/>
            <p:cNvSpPr>
              <a:spLocks/>
            </p:cNvSpPr>
            <p:nvPr/>
          </p:nvSpPr>
          <p:spPr bwMode="auto">
            <a:xfrm flipH="1" flipV="1">
              <a:off x="1653" y="3603"/>
              <a:ext cx="154" cy="15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66CC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83" name="Line 90"/>
            <p:cNvSpPr>
              <a:spLocks noChangeShapeType="1"/>
            </p:cNvSpPr>
            <p:nvPr/>
          </p:nvSpPr>
          <p:spPr bwMode="auto">
            <a:xfrm rot="-5400000" flipH="1" flipV="1">
              <a:off x="1909" y="3652"/>
              <a:ext cx="0" cy="20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84" name="Line 92"/>
            <p:cNvSpPr>
              <a:spLocks noChangeShapeType="1"/>
            </p:cNvSpPr>
            <p:nvPr/>
          </p:nvSpPr>
          <p:spPr bwMode="auto">
            <a:xfrm flipV="1">
              <a:off x="1652" y="3511"/>
              <a:ext cx="0" cy="9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85" name="Arc 94"/>
            <p:cNvSpPr>
              <a:spLocks/>
            </p:cNvSpPr>
            <p:nvPr/>
          </p:nvSpPr>
          <p:spPr bwMode="auto">
            <a:xfrm>
              <a:off x="1046" y="2839"/>
              <a:ext cx="154" cy="15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66CC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86" name="Line 98"/>
            <p:cNvSpPr>
              <a:spLocks noChangeShapeType="1"/>
            </p:cNvSpPr>
            <p:nvPr/>
          </p:nvSpPr>
          <p:spPr bwMode="auto">
            <a:xfrm>
              <a:off x="1202" y="2991"/>
              <a:ext cx="0" cy="9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87" name="Line 99"/>
            <p:cNvSpPr>
              <a:spLocks noChangeShapeType="1"/>
            </p:cNvSpPr>
            <p:nvPr/>
          </p:nvSpPr>
          <p:spPr bwMode="auto">
            <a:xfrm rot="-5400000">
              <a:off x="944" y="2736"/>
              <a:ext cx="0" cy="20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88" name="Arc 100"/>
            <p:cNvSpPr>
              <a:spLocks/>
            </p:cNvSpPr>
            <p:nvPr/>
          </p:nvSpPr>
          <p:spPr bwMode="auto">
            <a:xfrm rot="10800000">
              <a:off x="1201" y="3083"/>
              <a:ext cx="154" cy="15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89" name="Line 101"/>
            <p:cNvSpPr>
              <a:spLocks noChangeShapeType="1"/>
            </p:cNvSpPr>
            <p:nvPr/>
          </p:nvSpPr>
          <p:spPr bwMode="auto">
            <a:xfrm>
              <a:off x="1350" y="3239"/>
              <a:ext cx="357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90" name="Arc 102"/>
            <p:cNvSpPr>
              <a:spLocks/>
            </p:cNvSpPr>
            <p:nvPr/>
          </p:nvSpPr>
          <p:spPr bwMode="auto">
            <a:xfrm rot="10800000" flipH="1">
              <a:off x="1705" y="3083"/>
              <a:ext cx="154" cy="15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91" name="Arc 103"/>
            <p:cNvSpPr>
              <a:spLocks/>
            </p:cNvSpPr>
            <p:nvPr/>
          </p:nvSpPr>
          <p:spPr bwMode="auto">
            <a:xfrm flipH="1">
              <a:off x="1860" y="2839"/>
              <a:ext cx="154" cy="15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66CC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92" name="Line 104"/>
            <p:cNvSpPr>
              <a:spLocks noChangeShapeType="1"/>
            </p:cNvSpPr>
            <p:nvPr/>
          </p:nvSpPr>
          <p:spPr bwMode="auto">
            <a:xfrm rot="5400000" flipH="1">
              <a:off x="2094" y="2758"/>
              <a:ext cx="0" cy="16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93" name="Line 105"/>
            <p:cNvSpPr>
              <a:spLocks noChangeShapeType="1"/>
            </p:cNvSpPr>
            <p:nvPr/>
          </p:nvSpPr>
          <p:spPr bwMode="auto">
            <a:xfrm>
              <a:off x="1859" y="2988"/>
              <a:ext cx="0" cy="9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94" name="Arc 107"/>
            <p:cNvSpPr>
              <a:spLocks/>
            </p:cNvSpPr>
            <p:nvPr/>
          </p:nvSpPr>
          <p:spPr bwMode="auto">
            <a:xfrm flipV="1">
              <a:off x="2007" y="3603"/>
              <a:ext cx="94" cy="154"/>
            </a:xfrm>
            <a:custGeom>
              <a:avLst/>
              <a:gdLst>
                <a:gd name="T0" fmla="*/ 0 w 13115"/>
                <a:gd name="T1" fmla="*/ 0 h 21600"/>
                <a:gd name="T2" fmla="*/ 0 w 13115"/>
                <a:gd name="T3" fmla="*/ 0 h 21600"/>
                <a:gd name="T4" fmla="*/ 0 w 13115"/>
                <a:gd name="T5" fmla="*/ 0 h 21600"/>
                <a:gd name="T6" fmla="*/ 0 60000 65536"/>
                <a:gd name="T7" fmla="*/ 0 60000 65536"/>
                <a:gd name="T8" fmla="*/ 0 60000 65536"/>
                <a:gd name="T9" fmla="*/ 0 w 13115"/>
                <a:gd name="T10" fmla="*/ 0 h 21600"/>
                <a:gd name="T11" fmla="*/ 13115 w 1311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115" h="21600" fill="none" extrusionOk="0">
                  <a:moveTo>
                    <a:pt x="-1" y="0"/>
                  </a:moveTo>
                  <a:cubicBezTo>
                    <a:pt x="4740" y="0"/>
                    <a:pt x="9348" y="1559"/>
                    <a:pt x="13115" y="4437"/>
                  </a:cubicBezTo>
                </a:path>
                <a:path w="13115" h="21600" stroke="0" extrusionOk="0">
                  <a:moveTo>
                    <a:pt x="-1" y="0"/>
                  </a:moveTo>
                  <a:cubicBezTo>
                    <a:pt x="4740" y="0"/>
                    <a:pt x="9348" y="1559"/>
                    <a:pt x="13115" y="4437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66CC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95" name="Line 108"/>
            <p:cNvSpPr>
              <a:spLocks noChangeShapeType="1"/>
            </p:cNvSpPr>
            <p:nvPr/>
          </p:nvSpPr>
          <p:spPr bwMode="auto">
            <a:xfrm rot="-5400000">
              <a:off x="2115" y="3574"/>
              <a:ext cx="135" cy="17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96" name="Arc 123"/>
            <p:cNvSpPr>
              <a:spLocks/>
            </p:cNvSpPr>
            <p:nvPr/>
          </p:nvSpPr>
          <p:spPr bwMode="auto">
            <a:xfrm rot="10800000" flipH="1" flipV="1">
              <a:off x="2170" y="2840"/>
              <a:ext cx="154" cy="15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66CC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97" name="Arc 124"/>
            <p:cNvSpPr>
              <a:spLocks/>
            </p:cNvSpPr>
            <p:nvPr/>
          </p:nvSpPr>
          <p:spPr bwMode="auto">
            <a:xfrm rot="19349711" flipV="1">
              <a:off x="2204" y="3419"/>
              <a:ext cx="126" cy="154"/>
            </a:xfrm>
            <a:custGeom>
              <a:avLst/>
              <a:gdLst>
                <a:gd name="T0" fmla="*/ 0 w 17396"/>
                <a:gd name="T1" fmla="*/ 0 h 21600"/>
                <a:gd name="T2" fmla="*/ 0 w 17396"/>
                <a:gd name="T3" fmla="*/ 0 h 21600"/>
                <a:gd name="T4" fmla="*/ 0 w 17396"/>
                <a:gd name="T5" fmla="*/ 0 h 21600"/>
                <a:gd name="T6" fmla="*/ 0 60000 65536"/>
                <a:gd name="T7" fmla="*/ 0 60000 65536"/>
                <a:gd name="T8" fmla="*/ 0 60000 65536"/>
                <a:gd name="T9" fmla="*/ 0 w 17396"/>
                <a:gd name="T10" fmla="*/ 0 h 21600"/>
                <a:gd name="T11" fmla="*/ 17396 w 1739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96" h="21600" fill="none" extrusionOk="0">
                  <a:moveTo>
                    <a:pt x="-1" y="0"/>
                  </a:moveTo>
                  <a:cubicBezTo>
                    <a:pt x="6867" y="0"/>
                    <a:pt x="13325" y="3265"/>
                    <a:pt x="17395" y="8796"/>
                  </a:cubicBezTo>
                </a:path>
                <a:path w="17396" h="21600" stroke="0" extrusionOk="0">
                  <a:moveTo>
                    <a:pt x="-1" y="0"/>
                  </a:moveTo>
                  <a:cubicBezTo>
                    <a:pt x="6867" y="0"/>
                    <a:pt x="13325" y="3265"/>
                    <a:pt x="17395" y="8796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66CC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98" name="Line 127"/>
            <p:cNvSpPr>
              <a:spLocks noChangeShapeType="1"/>
            </p:cNvSpPr>
            <p:nvPr/>
          </p:nvSpPr>
          <p:spPr bwMode="auto">
            <a:xfrm flipV="1">
              <a:off x="2325" y="2992"/>
              <a:ext cx="0" cy="48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99" name="Arc 128"/>
            <p:cNvSpPr>
              <a:spLocks/>
            </p:cNvSpPr>
            <p:nvPr/>
          </p:nvSpPr>
          <p:spPr bwMode="auto">
            <a:xfrm flipH="1" flipV="1">
              <a:off x="686" y="3600"/>
              <a:ext cx="154" cy="15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66CC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00" name="Arc 129"/>
            <p:cNvSpPr>
              <a:spLocks/>
            </p:cNvSpPr>
            <p:nvPr/>
          </p:nvSpPr>
          <p:spPr bwMode="auto">
            <a:xfrm flipH="1">
              <a:off x="686" y="2841"/>
              <a:ext cx="154" cy="15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66CC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01" name="Line 130"/>
            <p:cNvSpPr>
              <a:spLocks noChangeShapeType="1"/>
            </p:cNvSpPr>
            <p:nvPr/>
          </p:nvSpPr>
          <p:spPr bwMode="auto">
            <a:xfrm>
              <a:off x="687" y="2995"/>
              <a:ext cx="0" cy="61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135"/>
          <p:cNvGrpSpPr>
            <a:grpSpLocks/>
          </p:cNvGrpSpPr>
          <p:nvPr/>
        </p:nvGrpSpPr>
        <p:grpSpPr bwMode="auto">
          <a:xfrm>
            <a:off x="460375" y="1952625"/>
            <a:ext cx="8255000" cy="1714500"/>
            <a:chOff x="250" y="582"/>
            <a:chExt cx="5200" cy="1080"/>
          </a:xfrm>
        </p:grpSpPr>
        <p:sp>
          <p:nvSpPr>
            <p:cNvPr id="103473" name="Text Box 136"/>
            <p:cNvSpPr txBox="1">
              <a:spLocks noChangeArrowheads="1"/>
            </p:cNvSpPr>
            <p:nvPr/>
          </p:nvSpPr>
          <p:spPr bwMode="auto">
            <a:xfrm>
              <a:off x="499" y="582"/>
              <a:ext cx="4951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800">
                  <a:solidFill>
                    <a:srgbClr val="000000"/>
                  </a:solidFill>
                  <a:latin typeface="Arial" charset="0"/>
                </a:rPr>
                <a:t>If all fillets and rounds are uniform in size,</a:t>
              </a:r>
            </a:p>
            <a:p>
              <a:pPr>
                <a:lnSpc>
                  <a:spcPct val="130000"/>
                </a:lnSpc>
              </a:pPr>
              <a:r>
                <a:rPr lang="en-US" sz="2800">
                  <a:solidFill>
                    <a:srgbClr val="000000"/>
                  </a:solidFill>
                  <a:latin typeface="Arial" charset="0"/>
                </a:rPr>
                <a:t>dimension may be omitted, but it is necessary to</a:t>
              </a:r>
            </a:p>
            <a:p>
              <a:pPr>
                <a:lnSpc>
                  <a:spcPct val="130000"/>
                </a:lnSpc>
              </a:pPr>
              <a:r>
                <a:rPr lang="en-US" sz="2800">
                  <a:solidFill>
                    <a:srgbClr val="000000"/>
                  </a:solidFill>
                  <a:latin typeface="Arial" charset="0"/>
                </a:rPr>
                <a:t>add the note “ </a:t>
              </a:r>
              <a:r>
                <a:rPr lang="en-US" sz="2800">
                  <a:solidFill>
                    <a:schemeClr val="accent2"/>
                  </a:solidFill>
                  <a:latin typeface="Arial" charset="0"/>
                </a:rPr>
                <a:t>All fillets and round are Rxx.</a:t>
              </a:r>
              <a:r>
                <a:rPr lang="en-US" sz="2800">
                  <a:solidFill>
                    <a:srgbClr val="000000"/>
                  </a:solidFill>
                  <a:latin typeface="Arial" charset="0"/>
                </a:rPr>
                <a:t> ”</a:t>
              </a:r>
            </a:p>
          </p:txBody>
        </p:sp>
        <p:sp>
          <p:nvSpPr>
            <p:cNvPr id="118921" name="Rectangle 137"/>
            <p:cNvSpPr>
              <a:spLocks noChangeArrowheads="1"/>
            </p:cNvSpPr>
            <p:nvPr/>
          </p:nvSpPr>
          <p:spPr bwMode="auto">
            <a:xfrm>
              <a:off x="250" y="732"/>
              <a:ext cx="156" cy="15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800"/>
            </a:p>
          </p:txBody>
        </p:sp>
      </p:grpSp>
      <p:sp>
        <p:nvSpPr>
          <p:cNvPr id="118994" name="Rectangle 210"/>
          <p:cNvSpPr>
            <a:spLocks noChangeArrowheads="1"/>
          </p:cNvSpPr>
          <p:nvPr/>
        </p:nvSpPr>
        <p:spPr bwMode="auto">
          <a:xfrm>
            <a:off x="5059363" y="5778500"/>
            <a:ext cx="2092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NOTE:</a:t>
            </a:r>
          </a:p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All fillets and round are R6.5</a:t>
            </a:r>
          </a:p>
        </p:txBody>
      </p:sp>
      <p:grpSp>
        <p:nvGrpSpPr>
          <p:cNvPr id="8" name="Group 221"/>
          <p:cNvGrpSpPr>
            <a:grpSpLocks/>
          </p:cNvGrpSpPr>
          <p:nvPr/>
        </p:nvGrpSpPr>
        <p:grpSpPr bwMode="auto">
          <a:xfrm>
            <a:off x="2482850" y="6105525"/>
            <a:ext cx="1878013" cy="752475"/>
            <a:chOff x="1564" y="3846"/>
            <a:chExt cx="1183" cy="474"/>
          </a:xfrm>
        </p:grpSpPr>
        <p:sp>
          <p:nvSpPr>
            <p:cNvPr id="103471" name="Text Box 211"/>
            <p:cNvSpPr txBox="1">
              <a:spLocks noChangeArrowheads="1"/>
            </p:cNvSpPr>
            <p:nvPr/>
          </p:nvSpPr>
          <p:spPr bwMode="auto">
            <a:xfrm>
              <a:off x="1564" y="4070"/>
              <a:ext cx="11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  <a:cs typeface="Arial" charset="0"/>
                </a:rPr>
                <a:t>Drawing  sheet</a:t>
              </a:r>
            </a:p>
          </p:txBody>
        </p:sp>
        <p:sp>
          <p:nvSpPr>
            <p:cNvPr id="103472" name="Line 212"/>
            <p:cNvSpPr>
              <a:spLocks noChangeShapeType="1"/>
            </p:cNvSpPr>
            <p:nvPr/>
          </p:nvSpPr>
          <p:spPr bwMode="auto">
            <a:xfrm>
              <a:off x="1864" y="3846"/>
              <a:ext cx="96" cy="2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224"/>
          <p:cNvGrpSpPr>
            <a:grpSpLocks/>
          </p:cNvGrpSpPr>
          <p:nvPr/>
        </p:nvGrpSpPr>
        <p:grpSpPr bwMode="auto">
          <a:xfrm>
            <a:off x="5356225" y="4300538"/>
            <a:ext cx="2609850" cy="1460500"/>
            <a:chOff x="3374" y="2709"/>
            <a:chExt cx="1644" cy="920"/>
          </a:xfrm>
        </p:grpSpPr>
        <p:sp>
          <p:nvSpPr>
            <p:cNvPr id="103444" name="Freeform 172"/>
            <p:cNvSpPr>
              <a:spLocks/>
            </p:cNvSpPr>
            <p:nvPr/>
          </p:nvSpPr>
          <p:spPr bwMode="auto">
            <a:xfrm>
              <a:off x="3377" y="2709"/>
              <a:ext cx="1635" cy="920"/>
            </a:xfrm>
            <a:custGeom>
              <a:avLst/>
              <a:gdLst>
                <a:gd name="T0" fmla="*/ 339 w 1635"/>
                <a:gd name="T1" fmla="*/ 914 h 920"/>
                <a:gd name="T2" fmla="*/ 138 w 1635"/>
                <a:gd name="T3" fmla="*/ 914 h 920"/>
                <a:gd name="T4" fmla="*/ 138 w 1635"/>
                <a:gd name="T5" fmla="*/ 779 h 920"/>
                <a:gd name="T6" fmla="*/ 0 w 1635"/>
                <a:gd name="T7" fmla="*/ 779 h 920"/>
                <a:gd name="T8" fmla="*/ 0 w 1635"/>
                <a:gd name="T9" fmla="*/ 140 h 920"/>
                <a:gd name="T10" fmla="*/ 138 w 1635"/>
                <a:gd name="T11" fmla="*/ 140 h 920"/>
                <a:gd name="T12" fmla="*/ 138 w 1635"/>
                <a:gd name="T13" fmla="*/ 5 h 920"/>
                <a:gd name="T14" fmla="*/ 369 w 1635"/>
                <a:gd name="T15" fmla="*/ 5 h 920"/>
                <a:gd name="T16" fmla="*/ 369 w 1635"/>
                <a:gd name="T17" fmla="*/ 137 h 920"/>
                <a:gd name="T18" fmla="*/ 510 w 1635"/>
                <a:gd name="T19" fmla="*/ 137 h 920"/>
                <a:gd name="T20" fmla="*/ 507 w 1635"/>
                <a:gd name="T21" fmla="*/ 278 h 920"/>
                <a:gd name="T22" fmla="*/ 531 w 1635"/>
                <a:gd name="T23" fmla="*/ 332 h 920"/>
                <a:gd name="T24" fmla="*/ 585 w 1635"/>
                <a:gd name="T25" fmla="*/ 389 h 920"/>
                <a:gd name="T26" fmla="*/ 654 w 1635"/>
                <a:gd name="T27" fmla="*/ 407 h 920"/>
                <a:gd name="T28" fmla="*/ 1017 w 1635"/>
                <a:gd name="T29" fmla="*/ 407 h 920"/>
                <a:gd name="T30" fmla="*/ 1080 w 1635"/>
                <a:gd name="T31" fmla="*/ 392 h 920"/>
                <a:gd name="T32" fmla="*/ 1137 w 1635"/>
                <a:gd name="T33" fmla="*/ 350 h 920"/>
                <a:gd name="T34" fmla="*/ 1173 w 1635"/>
                <a:gd name="T35" fmla="*/ 284 h 920"/>
                <a:gd name="T36" fmla="*/ 1173 w 1635"/>
                <a:gd name="T37" fmla="*/ 143 h 920"/>
                <a:gd name="T38" fmla="*/ 1311 w 1635"/>
                <a:gd name="T39" fmla="*/ 143 h 920"/>
                <a:gd name="T40" fmla="*/ 1311 w 1635"/>
                <a:gd name="T41" fmla="*/ 5 h 920"/>
                <a:gd name="T42" fmla="*/ 1410 w 1635"/>
                <a:gd name="T43" fmla="*/ 0 h 920"/>
                <a:gd name="T44" fmla="*/ 1491 w 1635"/>
                <a:gd name="T45" fmla="*/ 143 h 920"/>
                <a:gd name="T46" fmla="*/ 1629 w 1635"/>
                <a:gd name="T47" fmla="*/ 222 h 920"/>
                <a:gd name="T48" fmla="*/ 1635 w 1635"/>
                <a:gd name="T49" fmla="*/ 641 h 920"/>
                <a:gd name="T50" fmla="*/ 1500 w 1635"/>
                <a:gd name="T51" fmla="*/ 641 h 920"/>
                <a:gd name="T52" fmla="*/ 1584 w 1635"/>
                <a:gd name="T53" fmla="*/ 746 h 920"/>
                <a:gd name="T54" fmla="*/ 1404 w 1635"/>
                <a:gd name="T55" fmla="*/ 890 h 920"/>
                <a:gd name="T56" fmla="*/ 1329 w 1635"/>
                <a:gd name="T57" fmla="*/ 803 h 920"/>
                <a:gd name="T58" fmla="*/ 1326 w 1635"/>
                <a:gd name="T59" fmla="*/ 917 h 920"/>
                <a:gd name="T60" fmla="*/ 1107 w 1635"/>
                <a:gd name="T61" fmla="*/ 920 h 920"/>
                <a:gd name="T62" fmla="*/ 1107 w 1635"/>
                <a:gd name="T63" fmla="*/ 779 h 920"/>
                <a:gd name="T64" fmla="*/ 963 w 1635"/>
                <a:gd name="T65" fmla="*/ 779 h 920"/>
                <a:gd name="T66" fmla="*/ 963 w 1635"/>
                <a:gd name="T67" fmla="*/ 653 h 920"/>
                <a:gd name="T68" fmla="*/ 945 w 1635"/>
                <a:gd name="T69" fmla="*/ 584 h 920"/>
                <a:gd name="T70" fmla="*/ 891 w 1635"/>
                <a:gd name="T71" fmla="*/ 539 h 920"/>
                <a:gd name="T72" fmla="*/ 840 w 1635"/>
                <a:gd name="T73" fmla="*/ 521 h 920"/>
                <a:gd name="T74" fmla="*/ 609 w 1635"/>
                <a:gd name="T75" fmla="*/ 521 h 920"/>
                <a:gd name="T76" fmla="*/ 549 w 1635"/>
                <a:gd name="T77" fmla="*/ 539 h 920"/>
                <a:gd name="T78" fmla="*/ 495 w 1635"/>
                <a:gd name="T79" fmla="*/ 599 h 920"/>
                <a:gd name="T80" fmla="*/ 480 w 1635"/>
                <a:gd name="T81" fmla="*/ 656 h 920"/>
                <a:gd name="T82" fmla="*/ 480 w 1635"/>
                <a:gd name="T83" fmla="*/ 776 h 920"/>
                <a:gd name="T84" fmla="*/ 345 w 1635"/>
                <a:gd name="T85" fmla="*/ 776 h 920"/>
                <a:gd name="T86" fmla="*/ 339 w 1635"/>
                <a:gd name="T87" fmla="*/ 914 h 92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35"/>
                <a:gd name="T133" fmla="*/ 0 h 920"/>
                <a:gd name="T134" fmla="*/ 1635 w 1635"/>
                <a:gd name="T135" fmla="*/ 920 h 92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35" h="920">
                  <a:moveTo>
                    <a:pt x="339" y="914"/>
                  </a:moveTo>
                  <a:lnTo>
                    <a:pt x="138" y="914"/>
                  </a:lnTo>
                  <a:lnTo>
                    <a:pt x="138" y="779"/>
                  </a:lnTo>
                  <a:lnTo>
                    <a:pt x="0" y="779"/>
                  </a:lnTo>
                  <a:lnTo>
                    <a:pt x="0" y="140"/>
                  </a:lnTo>
                  <a:lnTo>
                    <a:pt x="138" y="140"/>
                  </a:lnTo>
                  <a:lnTo>
                    <a:pt x="138" y="5"/>
                  </a:lnTo>
                  <a:lnTo>
                    <a:pt x="369" y="5"/>
                  </a:lnTo>
                  <a:lnTo>
                    <a:pt x="369" y="137"/>
                  </a:lnTo>
                  <a:lnTo>
                    <a:pt x="510" y="137"/>
                  </a:lnTo>
                  <a:lnTo>
                    <a:pt x="507" y="278"/>
                  </a:lnTo>
                  <a:lnTo>
                    <a:pt x="531" y="332"/>
                  </a:lnTo>
                  <a:lnTo>
                    <a:pt x="585" y="389"/>
                  </a:lnTo>
                  <a:lnTo>
                    <a:pt x="654" y="407"/>
                  </a:lnTo>
                  <a:lnTo>
                    <a:pt x="1017" y="407"/>
                  </a:lnTo>
                  <a:lnTo>
                    <a:pt x="1080" y="392"/>
                  </a:lnTo>
                  <a:lnTo>
                    <a:pt x="1137" y="350"/>
                  </a:lnTo>
                  <a:lnTo>
                    <a:pt x="1173" y="284"/>
                  </a:lnTo>
                  <a:lnTo>
                    <a:pt x="1173" y="143"/>
                  </a:lnTo>
                  <a:lnTo>
                    <a:pt x="1311" y="143"/>
                  </a:lnTo>
                  <a:lnTo>
                    <a:pt x="1311" y="5"/>
                  </a:lnTo>
                  <a:lnTo>
                    <a:pt x="1410" y="0"/>
                  </a:lnTo>
                  <a:lnTo>
                    <a:pt x="1491" y="143"/>
                  </a:lnTo>
                  <a:lnTo>
                    <a:pt x="1629" y="222"/>
                  </a:lnTo>
                  <a:lnTo>
                    <a:pt x="1635" y="641"/>
                  </a:lnTo>
                  <a:lnTo>
                    <a:pt x="1500" y="641"/>
                  </a:lnTo>
                  <a:lnTo>
                    <a:pt x="1584" y="746"/>
                  </a:lnTo>
                  <a:lnTo>
                    <a:pt x="1404" y="890"/>
                  </a:lnTo>
                  <a:lnTo>
                    <a:pt x="1329" y="803"/>
                  </a:lnTo>
                  <a:lnTo>
                    <a:pt x="1326" y="917"/>
                  </a:lnTo>
                  <a:lnTo>
                    <a:pt x="1107" y="920"/>
                  </a:lnTo>
                  <a:lnTo>
                    <a:pt x="1107" y="779"/>
                  </a:lnTo>
                  <a:lnTo>
                    <a:pt x="963" y="779"/>
                  </a:lnTo>
                  <a:lnTo>
                    <a:pt x="963" y="653"/>
                  </a:lnTo>
                  <a:lnTo>
                    <a:pt x="945" y="584"/>
                  </a:lnTo>
                  <a:lnTo>
                    <a:pt x="891" y="539"/>
                  </a:lnTo>
                  <a:lnTo>
                    <a:pt x="840" y="521"/>
                  </a:lnTo>
                  <a:lnTo>
                    <a:pt x="609" y="521"/>
                  </a:lnTo>
                  <a:lnTo>
                    <a:pt x="549" y="539"/>
                  </a:lnTo>
                  <a:lnTo>
                    <a:pt x="495" y="599"/>
                  </a:lnTo>
                  <a:lnTo>
                    <a:pt x="480" y="656"/>
                  </a:lnTo>
                  <a:lnTo>
                    <a:pt x="480" y="776"/>
                  </a:lnTo>
                  <a:lnTo>
                    <a:pt x="345" y="776"/>
                  </a:lnTo>
                  <a:lnTo>
                    <a:pt x="339" y="914"/>
                  </a:ln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45" name="Arc 176"/>
            <p:cNvSpPr>
              <a:spLocks/>
            </p:cNvSpPr>
            <p:nvPr/>
          </p:nvSpPr>
          <p:spPr bwMode="auto">
            <a:xfrm flipV="1">
              <a:off x="3704" y="3472"/>
              <a:ext cx="154" cy="15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66CC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6" name="Line 177"/>
            <p:cNvSpPr>
              <a:spLocks noChangeShapeType="1"/>
            </p:cNvSpPr>
            <p:nvPr/>
          </p:nvSpPr>
          <p:spPr bwMode="auto">
            <a:xfrm flipV="1">
              <a:off x="3860" y="3380"/>
              <a:ext cx="0" cy="9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47" name="Line 178"/>
            <p:cNvSpPr>
              <a:spLocks noChangeShapeType="1"/>
            </p:cNvSpPr>
            <p:nvPr/>
          </p:nvSpPr>
          <p:spPr bwMode="auto">
            <a:xfrm rot="5400000" flipV="1">
              <a:off x="3614" y="3533"/>
              <a:ext cx="0" cy="19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48" name="Arc 179"/>
            <p:cNvSpPr>
              <a:spLocks/>
            </p:cNvSpPr>
            <p:nvPr/>
          </p:nvSpPr>
          <p:spPr bwMode="auto">
            <a:xfrm rot="10800000" flipV="1">
              <a:off x="3859" y="3231"/>
              <a:ext cx="154" cy="15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9" name="Line 180"/>
            <p:cNvSpPr>
              <a:spLocks noChangeShapeType="1"/>
            </p:cNvSpPr>
            <p:nvPr/>
          </p:nvSpPr>
          <p:spPr bwMode="auto">
            <a:xfrm flipV="1">
              <a:off x="4011" y="3229"/>
              <a:ext cx="177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50" name="Arc 181"/>
            <p:cNvSpPr>
              <a:spLocks/>
            </p:cNvSpPr>
            <p:nvPr/>
          </p:nvSpPr>
          <p:spPr bwMode="auto">
            <a:xfrm rot="10800000" flipH="1" flipV="1">
              <a:off x="4186" y="3231"/>
              <a:ext cx="154" cy="15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51" name="Arc 182"/>
            <p:cNvSpPr>
              <a:spLocks/>
            </p:cNvSpPr>
            <p:nvPr/>
          </p:nvSpPr>
          <p:spPr bwMode="auto">
            <a:xfrm flipH="1" flipV="1">
              <a:off x="4341" y="3475"/>
              <a:ext cx="154" cy="15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66CC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52" name="Line 183"/>
            <p:cNvSpPr>
              <a:spLocks noChangeShapeType="1"/>
            </p:cNvSpPr>
            <p:nvPr/>
          </p:nvSpPr>
          <p:spPr bwMode="auto">
            <a:xfrm rot="-5400000" flipH="1" flipV="1">
              <a:off x="4597" y="3524"/>
              <a:ext cx="0" cy="20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53" name="Line 184"/>
            <p:cNvSpPr>
              <a:spLocks noChangeShapeType="1"/>
            </p:cNvSpPr>
            <p:nvPr/>
          </p:nvSpPr>
          <p:spPr bwMode="auto">
            <a:xfrm flipV="1">
              <a:off x="4340" y="3383"/>
              <a:ext cx="0" cy="9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54" name="Arc 185"/>
            <p:cNvSpPr>
              <a:spLocks/>
            </p:cNvSpPr>
            <p:nvPr/>
          </p:nvSpPr>
          <p:spPr bwMode="auto">
            <a:xfrm>
              <a:off x="3734" y="2711"/>
              <a:ext cx="154" cy="15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66CC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55" name="Line 186"/>
            <p:cNvSpPr>
              <a:spLocks noChangeShapeType="1"/>
            </p:cNvSpPr>
            <p:nvPr/>
          </p:nvSpPr>
          <p:spPr bwMode="auto">
            <a:xfrm>
              <a:off x="3890" y="2863"/>
              <a:ext cx="0" cy="9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56" name="Line 187"/>
            <p:cNvSpPr>
              <a:spLocks noChangeShapeType="1"/>
            </p:cNvSpPr>
            <p:nvPr/>
          </p:nvSpPr>
          <p:spPr bwMode="auto">
            <a:xfrm rot="-5400000">
              <a:off x="3632" y="2608"/>
              <a:ext cx="0" cy="20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57" name="Arc 188"/>
            <p:cNvSpPr>
              <a:spLocks/>
            </p:cNvSpPr>
            <p:nvPr/>
          </p:nvSpPr>
          <p:spPr bwMode="auto">
            <a:xfrm rot="10800000">
              <a:off x="3889" y="2955"/>
              <a:ext cx="154" cy="15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58" name="Line 189"/>
            <p:cNvSpPr>
              <a:spLocks noChangeShapeType="1"/>
            </p:cNvSpPr>
            <p:nvPr/>
          </p:nvSpPr>
          <p:spPr bwMode="auto">
            <a:xfrm>
              <a:off x="4038" y="3111"/>
              <a:ext cx="357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59" name="Arc 190"/>
            <p:cNvSpPr>
              <a:spLocks/>
            </p:cNvSpPr>
            <p:nvPr/>
          </p:nvSpPr>
          <p:spPr bwMode="auto">
            <a:xfrm rot="10800000" flipH="1">
              <a:off x="4393" y="2955"/>
              <a:ext cx="154" cy="15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60" name="Arc 191"/>
            <p:cNvSpPr>
              <a:spLocks/>
            </p:cNvSpPr>
            <p:nvPr/>
          </p:nvSpPr>
          <p:spPr bwMode="auto">
            <a:xfrm flipH="1">
              <a:off x="4548" y="2711"/>
              <a:ext cx="154" cy="15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66CC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61" name="Line 192"/>
            <p:cNvSpPr>
              <a:spLocks noChangeShapeType="1"/>
            </p:cNvSpPr>
            <p:nvPr/>
          </p:nvSpPr>
          <p:spPr bwMode="auto">
            <a:xfrm rot="5400000" flipH="1">
              <a:off x="4728" y="2684"/>
              <a:ext cx="0" cy="5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62" name="Line 193"/>
            <p:cNvSpPr>
              <a:spLocks noChangeShapeType="1"/>
            </p:cNvSpPr>
            <p:nvPr/>
          </p:nvSpPr>
          <p:spPr bwMode="auto">
            <a:xfrm>
              <a:off x="4547" y="2860"/>
              <a:ext cx="0" cy="9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63" name="Arc 194"/>
            <p:cNvSpPr>
              <a:spLocks/>
            </p:cNvSpPr>
            <p:nvPr/>
          </p:nvSpPr>
          <p:spPr bwMode="auto">
            <a:xfrm flipV="1">
              <a:off x="4695" y="3475"/>
              <a:ext cx="94" cy="154"/>
            </a:xfrm>
            <a:custGeom>
              <a:avLst/>
              <a:gdLst>
                <a:gd name="T0" fmla="*/ 0 w 13115"/>
                <a:gd name="T1" fmla="*/ 0 h 21600"/>
                <a:gd name="T2" fmla="*/ 0 w 13115"/>
                <a:gd name="T3" fmla="*/ 0 h 21600"/>
                <a:gd name="T4" fmla="*/ 0 w 13115"/>
                <a:gd name="T5" fmla="*/ 0 h 21600"/>
                <a:gd name="T6" fmla="*/ 0 60000 65536"/>
                <a:gd name="T7" fmla="*/ 0 60000 65536"/>
                <a:gd name="T8" fmla="*/ 0 60000 65536"/>
                <a:gd name="T9" fmla="*/ 0 w 13115"/>
                <a:gd name="T10" fmla="*/ 0 h 21600"/>
                <a:gd name="T11" fmla="*/ 13115 w 1311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115" h="21600" fill="none" extrusionOk="0">
                  <a:moveTo>
                    <a:pt x="-1" y="0"/>
                  </a:moveTo>
                  <a:cubicBezTo>
                    <a:pt x="4740" y="0"/>
                    <a:pt x="9348" y="1559"/>
                    <a:pt x="13115" y="4437"/>
                  </a:cubicBezTo>
                </a:path>
                <a:path w="13115" h="21600" stroke="0" extrusionOk="0">
                  <a:moveTo>
                    <a:pt x="-1" y="0"/>
                  </a:moveTo>
                  <a:cubicBezTo>
                    <a:pt x="4740" y="0"/>
                    <a:pt x="9348" y="1559"/>
                    <a:pt x="13115" y="4437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66CC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64" name="Line 195"/>
            <p:cNvSpPr>
              <a:spLocks noChangeShapeType="1"/>
            </p:cNvSpPr>
            <p:nvPr/>
          </p:nvSpPr>
          <p:spPr bwMode="auto">
            <a:xfrm rot="-5400000">
              <a:off x="4803" y="3446"/>
              <a:ext cx="135" cy="17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65" name="Arc 196"/>
            <p:cNvSpPr>
              <a:spLocks/>
            </p:cNvSpPr>
            <p:nvPr/>
          </p:nvSpPr>
          <p:spPr bwMode="auto">
            <a:xfrm rot="10800000" flipH="1" flipV="1">
              <a:off x="4744" y="2712"/>
              <a:ext cx="268" cy="2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66CC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66" name="Arc 197"/>
            <p:cNvSpPr>
              <a:spLocks/>
            </p:cNvSpPr>
            <p:nvPr/>
          </p:nvSpPr>
          <p:spPr bwMode="auto">
            <a:xfrm rot="19349711" flipV="1">
              <a:off x="4892" y="3291"/>
              <a:ext cx="126" cy="154"/>
            </a:xfrm>
            <a:custGeom>
              <a:avLst/>
              <a:gdLst>
                <a:gd name="T0" fmla="*/ 0 w 17396"/>
                <a:gd name="T1" fmla="*/ 0 h 21600"/>
                <a:gd name="T2" fmla="*/ 0 w 17396"/>
                <a:gd name="T3" fmla="*/ 0 h 21600"/>
                <a:gd name="T4" fmla="*/ 0 w 17396"/>
                <a:gd name="T5" fmla="*/ 0 h 21600"/>
                <a:gd name="T6" fmla="*/ 0 60000 65536"/>
                <a:gd name="T7" fmla="*/ 0 60000 65536"/>
                <a:gd name="T8" fmla="*/ 0 60000 65536"/>
                <a:gd name="T9" fmla="*/ 0 w 17396"/>
                <a:gd name="T10" fmla="*/ 0 h 21600"/>
                <a:gd name="T11" fmla="*/ 17396 w 1739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96" h="21600" fill="none" extrusionOk="0">
                  <a:moveTo>
                    <a:pt x="-1" y="0"/>
                  </a:moveTo>
                  <a:cubicBezTo>
                    <a:pt x="6867" y="0"/>
                    <a:pt x="13325" y="3265"/>
                    <a:pt x="17395" y="8796"/>
                  </a:cubicBezTo>
                </a:path>
                <a:path w="17396" h="21600" stroke="0" extrusionOk="0">
                  <a:moveTo>
                    <a:pt x="-1" y="0"/>
                  </a:moveTo>
                  <a:cubicBezTo>
                    <a:pt x="6867" y="0"/>
                    <a:pt x="13325" y="3265"/>
                    <a:pt x="17395" y="8796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66CC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67" name="Line 198"/>
            <p:cNvSpPr>
              <a:spLocks noChangeShapeType="1"/>
            </p:cNvSpPr>
            <p:nvPr/>
          </p:nvSpPr>
          <p:spPr bwMode="auto">
            <a:xfrm flipV="1">
              <a:off x="5013" y="2975"/>
              <a:ext cx="0" cy="36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68" name="Arc 199"/>
            <p:cNvSpPr>
              <a:spLocks/>
            </p:cNvSpPr>
            <p:nvPr/>
          </p:nvSpPr>
          <p:spPr bwMode="auto">
            <a:xfrm flipH="1" flipV="1">
              <a:off x="3374" y="3472"/>
              <a:ext cx="154" cy="15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66CC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69" name="Arc 200"/>
            <p:cNvSpPr>
              <a:spLocks/>
            </p:cNvSpPr>
            <p:nvPr/>
          </p:nvSpPr>
          <p:spPr bwMode="auto">
            <a:xfrm flipH="1">
              <a:off x="3374" y="2713"/>
              <a:ext cx="154" cy="15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66CC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70" name="Line 201"/>
            <p:cNvSpPr>
              <a:spLocks noChangeShapeType="1"/>
            </p:cNvSpPr>
            <p:nvPr/>
          </p:nvSpPr>
          <p:spPr bwMode="auto">
            <a:xfrm>
              <a:off x="3375" y="2867"/>
              <a:ext cx="0" cy="61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223"/>
          <p:cNvGrpSpPr>
            <a:grpSpLocks/>
          </p:cNvGrpSpPr>
          <p:nvPr/>
        </p:nvGrpSpPr>
        <p:grpSpPr bwMode="auto">
          <a:xfrm>
            <a:off x="7610475" y="3987800"/>
            <a:ext cx="712788" cy="641350"/>
            <a:chOff x="4794" y="2512"/>
            <a:chExt cx="449" cy="404"/>
          </a:xfrm>
        </p:grpSpPr>
        <p:sp>
          <p:nvSpPr>
            <p:cNvPr id="103440" name="Line 213"/>
            <p:cNvSpPr>
              <a:spLocks noChangeShapeType="1"/>
            </p:cNvSpPr>
            <p:nvPr/>
          </p:nvSpPr>
          <p:spPr bwMode="auto">
            <a:xfrm flipV="1">
              <a:off x="4794" y="2759"/>
              <a:ext cx="122" cy="15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41" name="Line 214"/>
            <p:cNvSpPr>
              <a:spLocks noChangeShapeType="1"/>
            </p:cNvSpPr>
            <p:nvPr/>
          </p:nvSpPr>
          <p:spPr bwMode="auto">
            <a:xfrm flipV="1">
              <a:off x="4904" y="2659"/>
              <a:ext cx="90" cy="11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42" name="Line 215"/>
            <p:cNvSpPr>
              <a:spLocks noChangeShapeType="1"/>
            </p:cNvSpPr>
            <p:nvPr/>
          </p:nvSpPr>
          <p:spPr bwMode="auto">
            <a:xfrm>
              <a:off x="4991" y="2661"/>
              <a:ext cx="9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43" name="Rectangle 216"/>
            <p:cNvSpPr>
              <a:spLocks noChangeArrowheads="1"/>
            </p:cNvSpPr>
            <p:nvPr/>
          </p:nvSpPr>
          <p:spPr bwMode="auto">
            <a:xfrm>
              <a:off x="4952" y="2512"/>
              <a:ext cx="29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R12</a:t>
              </a:r>
              <a:endParaRPr lang="th-TH" sz="12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19001" name="Rectangle 217"/>
          <p:cNvSpPr>
            <a:spLocks noChangeArrowheads="1"/>
          </p:cNvSpPr>
          <p:nvPr/>
        </p:nvSpPr>
        <p:spPr bwMode="auto">
          <a:xfrm>
            <a:off x="5046663" y="6159500"/>
            <a:ext cx="19986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unless otherwise specified.</a:t>
            </a:r>
            <a:endParaRPr lang="th-TH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9002" name="Rectangle 218"/>
          <p:cNvSpPr>
            <a:spLocks noChangeArrowheads="1"/>
          </p:cNvSpPr>
          <p:nvPr/>
        </p:nvSpPr>
        <p:spPr bwMode="auto">
          <a:xfrm>
            <a:off x="741363" y="5981700"/>
            <a:ext cx="2092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NOTE:</a:t>
            </a:r>
          </a:p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All fillets and round are R6.5</a:t>
            </a:r>
          </a:p>
        </p:txBody>
      </p:sp>
      <p:sp>
        <p:nvSpPr>
          <p:cNvPr id="87" name="Slide Number Placeholder 8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EC64-B2A3-4040-92A2-923F4E37081A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8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9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118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19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4" grpId="0" animBg="1"/>
      <p:bldP spid="118994" grpId="0"/>
      <p:bldP spid="119001" grpId="0"/>
      <p:bldP spid="11900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68" name="Rectangle 36"/>
          <p:cNvSpPr>
            <a:spLocks noChangeArrowheads="1"/>
          </p:cNvSpPr>
          <p:nvPr/>
        </p:nvSpPr>
        <p:spPr bwMode="auto">
          <a:xfrm>
            <a:off x="279400" y="952500"/>
            <a:ext cx="8521700" cy="17462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grpSp>
        <p:nvGrpSpPr>
          <p:cNvPr id="2" name="Group 105"/>
          <p:cNvGrpSpPr>
            <a:grpSpLocks/>
          </p:cNvGrpSpPr>
          <p:nvPr/>
        </p:nvGrpSpPr>
        <p:grpSpPr bwMode="auto">
          <a:xfrm>
            <a:off x="201613" y="4081463"/>
            <a:ext cx="3871912" cy="1955800"/>
            <a:chOff x="127" y="2571"/>
            <a:chExt cx="2439" cy="1232"/>
          </a:xfrm>
        </p:grpSpPr>
        <p:sp>
          <p:nvSpPr>
            <p:cNvPr id="104491" name="Freeform 44"/>
            <p:cNvSpPr>
              <a:spLocks/>
            </p:cNvSpPr>
            <p:nvPr/>
          </p:nvSpPr>
          <p:spPr bwMode="auto">
            <a:xfrm>
              <a:off x="184" y="2633"/>
              <a:ext cx="2382" cy="1170"/>
            </a:xfrm>
            <a:custGeom>
              <a:avLst/>
              <a:gdLst>
                <a:gd name="T0" fmla="*/ 9 w 2382"/>
                <a:gd name="T1" fmla="*/ 1065 h 1170"/>
                <a:gd name="T2" fmla="*/ 0 w 2382"/>
                <a:gd name="T3" fmla="*/ 900 h 1170"/>
                <a:gd name="T4" fmla="*/ 27 w 2382"/>
                <a:gd name="T5" fmla="*/ 723 h 1170"/>
                <a:gd name="T6" fmla="*/ 99 w 2382"/>
                <a:gd name="T7" fmla="*/ 534 h 1170"/>
                <a:gd name="T8" fmla="*/ 189 w 2382"/>
                <a:gd name="T9" fmla="*/ 384 h 1170"/>
                <a:gd name="T10" fmla="*/ 324 w 2382"/>
                <a:gd name="T11" fmla="*/ 243 h 1170"/>
                <a:gd name="T12" fmla="*/ 465 w 2382"/>
                <a:gd name="T13" fmla="*/ 135 h 1170"/>
                <a:gd name="T14" fmla="*/ 621 w 2382"/>
                <a:gd name="T15" fmla="*/ 63 h 1170"/>
                <a:gd name="T16" fmla="*/ 780 w 2382"/>
                <a:gd name="T17" fmla="*/ 18 h 1170"/>
                <a:gd name="T18" fmla="*/ 1008 w 2382"/>
                <a:gd name="T19" fmla="*/ 0 h 1170"/>
                <a:gd name="T20" fmla="*/ 1209 w 2382"/>
                <a:gd name="T21" fmla="*/ 33 h 1170"/>
                <a:gd name="T22" fmla="*/ 1410 w 2382"/>
                <a:gd name="T23" fmla="*/ 114 h 1170"/>
                <a:gd name="T24" fmla="*/ 1596 w 2382"/>
                <a:gd name="T25" fmla="*/ 243 h 1170"/>
                <a:gd name="T26" fmla="*/ 1746 w 2382"/>
                <a:gd name="T27" fmla="*/ 348 h 1170"/>
                <a:gd name="T28" fmla="*/ 1932 w 2382"/>
                <a:gd name="T29" fmla="*/ 390 h 1170"/>
                <a:gd name="T30" fmla="*/ 2100 w 2382"/>
                <a:gd name="T31" fmla="*/ 372 h 1170"/>
                <a:gd name="T32" fmla="*/ 2232 w 2382"/>
                <a:gd name="T33" fmla="*/ 324 h 1170"/>
                <a:gd name="T34" fmla="*/ 2379 w 2382"/>
                <a:gd name="T35" fmla="*/ 210 h 1170"/>
                <a:gd name="T36" fmla="*/ 2382 w 2382"/>
                <a:gd name="T37" fmla="*/ 282 h 1170"/>
                <a:gd name="T38" fmla="*/ 2352 w 2382"/>
                <a:gd name="T39" fmla="*/ 387 h 1170"/>
                <a:gd name="T40" fmla="*/ 2364 w 2382"/>
                <a:gd name="T41" fmla="*/ 567 h 1170"/>
                <a:gd name="T42" fmla="*/ 2340 w 2382"/>
                <a:gd name="T43" fmla="*/ 723 h 1170"/>
                <a:gd name="T44" fmla="*/ 2364 w 2382"/>
                <a:gd name="T45" fmla="*/ 828 h 1170"/>
                <a:gd name="T46" fmla="*/ 2334 w 2382"/>
                <a:gd name="T47" fmla="*/ 984 h 1170"/>
                <a:gd name="T48" fmla="*/ 2361 w 2382"/>
                <a:gd name="T49" fmla="*/ 1122 h 1170"/>
                <a:gd name="T50" fmla="*/ 2217 w 2382"/>
                <a:gd name="T51" fmla="*/ 1158 h 1170"/>
                <a:gd name="T52" fmla="*/ 1977 w 2382"/>
                <a:gd name="T53" fmla="*/ 1095 h 1170"/>
                <a:gd name="T54" fmla="*/ 1824 w 2382"/>
                <a:gd name="T55" fmla="*/ 1143 h 1170"/>
                <a:gd name="T56" fmla="*/ 1596 w 2382"/>
                <a:gd name="T57" fmla="*/ 1125 h 1170"/>
                <a:gd name="T58" fmla="*/ 1398 w 2382"/>
                <a:gd name="T59" fmla="*/ 1167 h 1170"/>
                <a:gd name="T60" fmla="*/ 1107 w 2382"/>
                <a:gd name="T61" fmla="*/ 1122 h 1170"/>
                <a:gd name="T62" fmla="*/ 888 w 2382"/>
                <a:gd name="T63" fmla="*/ 1152 h 1170"/>
                <a:gd name="T64" fmla="*/ 579 w 2382"/>
                <a:gd name="T65" fmla="*/ 1116 h 1170"/>
                <a:gd name="T66" fmla="*/ 498 w 2382"/>
                <a:gd name="T67" fmla="*/ 1170 h 1170"/>
                <a:gd name="T68" fmla="*/ 402 w 2382"/>
                <a:gd name="T69" fmla="*/ 1140 h 1170"/>
                <a:gd name="T70" fmla="*/ 228 w 2382"/>
                <a:gd name="T71" fmla="*/ 1149 h 1170"/>
                <a:gd name="T72" fmla="*/ 9 w 2382"/>
                <a:gd name="T73" fmla="*/ 1065 h 117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382"/>
                <a:gd name="T112" fmla="*/ 0 h 1170"/>
                <a:gd name="T113" fmla="*/ 2382 w 2382"/>
                <a:gd name="T114" fmla="*/ 1170 h 117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382" h="1170">
                  <a:moveTo>
                    <a:pt x="9" y="1065"/>
                  </a:moveTo>
                  <a:lnTo>
                    <a:pt x="0" y="900"/>
                  </a:lnTo>
                  <a:lnTo>
                    <a:pt x="27" y="723"/>
                  </a:lnTo>
                  <a:lnTo>
                    <a:pt x="99" y="534"/>
                  </a:lnTo>
                  <a:lnTo>
                    <a:pt x="189" y="384"/>
                  </a:lnTo>
                  <a:lnTo>
                    <a:pt x="324" y="243"/>
                  </a:lnTo>
                  <a:lnTo>
                    <a:pt x="465" y="135"/>
                  </a:lnTo>
                  <a:lnTo>
                    <a:pt x="621" y="63"/>
                  </a:lnTo>
                  <a:lnTo>
                    <a:pt x="780" y="18"/>
                  </a:lnTo>
                  <a:lnTo>
                    <a:pt x="1008" y="0"/>
                  </a:lnTo>
                  <a:lnTo>
                    <a:pt x="1209" y="33"/>
                  </a:lnTo>
                  <a:lnTo>
                    <a:pt x="1410" y="114"/>
                  </a:lnTo>
                  <a:lnTo>
                    <a:pt x="1596" y="243"/>
                  </a:lnTo>
                  <a:lnTo>
                    <a:pt x="1746" y="348"/>
                  </a:lnTo>
                  <a:lnTo>
                    <a:pt x="1932" y="390"/>
                  </a:lnTo>
                  <a:lnTo>
                    <a:pt x="2100" y="372"/>
                  </a:lnTo>
                  <a:lnTo>
                    <a:pt x="2232" y="324"/>
                  </a:lnTo>
                  <a:lnTo>
                    <a:pt x="2379" y="210"/>
                  </a:lnTo>
                  <a:lnTo>
                    <a:pt x="2382" y="282"/>
                  </a:lnTo>
                  <a:lnTo>
                    <a:pt x="2352" y="387"/>
                  </a:lnTo>
                  <a:lnTo>
                    <a:pt x="2364" y="567"/>
                  </a:lnTo>
                  <a:lnTo>
                    <a:pt x="2340" y="723"/>
                  </a:lnTo>
                  <a:lnTo>
                    <a:pt x="2364" y="828"/>
                  </a:lnTo>
                  <a:lnTo>
                    <a:pt x="2334" y="984"/>
                  </a:lnTo>
                  <a:lnTo>
                    <a:pt x="2361" y="1122"/>
                  </a:lnTo>
                  <a:lnTo>
                    <a:pt x="2217" y="1158"/>
                  </a:lnTo>
                  <a:lnTo>
                    <a:pt x="1977" y="1095"/>
                  </a:lnTo>
                  <a:lnTo>
                    <a:pt x="1824" y="1143"/>
                  </a:lnTo>
                  <a:lnTo>
                    <a:pt x="1596" y="1125"/>
                  </a:lnTo>
                  <a:lnTo>
                    <a:pt x="1398" y="1167"/>
                  </a:lnTo>
                  <a:lnTo>
                    <a:pt x="1107" y="1122"/>
                  </a:lnTo>
                  <a:lnTo>
                    <a:pt x="888" y="1152"/>
                  </a:lnTo>
                  <a:lnTo>
                    <a:pt x="579" y="1116"/>
                  </a:lnTo>
                  <a:lnTo>
                    <a:pt x="498" y="1170"/>
                  </a:lnTo>
                  <a:lnTo>
                    <a:pt x="402" y="1140"/>
                  </a:lnTo>
                  <a:lnTo>
                    <a:pt x="228" y="1149"/>
                  </a:lnTo>
                  <a:lnTo>
                    <a:pt x="9" y="1065"/>
                  </a:ln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92" name="Arc 2"/>
            <p:cNvSpPr>
              <a:spLocks/>
            </p:cNvSpPr>
            <p:nvPr/>
          </p:nvSpPr>
          <p:spPr bwMode="auto">
            <a:xfrm rot="-5798712">
              <a:off x="486" y="2289"/>
              <a:ext cx="960" cy="1678"/>
            </a:xfrm>
            <a:custGeom>
              <a:avLst/>
              <a:gdLst>
                <a:gd name="T0" fmla="*/ 0 w 21600"/>
                <a:gd name="T1" fmla="*/ 0 h 37744"/>
                <a:gd name="T2" fmla="*/ 0 w 21600"/>
                <a:gd name="T3" fmla="*/ 0 h 37744"/>
                <a:gd name="T4" fmla="*/ 0 w 21600"/>
                <a:gd name="T5" fmla="*/ 0 h 37744"/>
                <a:gd name="T6" fmla="*/ 0 60000 65536"/>
                <a:gd name="T7" fmla="*/ 0 60000 65536"/>
                <a:gd name="T8" fmla="*/ 0 60000 65536"/>
                <a:gd name="T9" fmla="*/ 0 w 21600"/>
                <a:gd name="T10" fmla="*/ 0 h 37744"/>
                <a:gd name="T11" fmla="*/ 21600 w 21600"/>
                <a:gd name="T12" fmla="*/ 37744 h 377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7744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7769"/>
                    <a:pt x="18961" y="33645"/>
                    <a:pt x="14350" y="37744"/>
                  </a:cubicBezTo>
                </a:path>
                <a:path w="21600" h="37744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7769"/>
                    <a:pt x="18961" y="33645"/>
                    <a:pt x="14350" y="37744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93" name="Arc 3"/>
            <p:cNvSpPr>
              <a:spLocks/>
            </p:cNvSpPr>
            <p:nvPr/>
          </p:nvSpPr>
          <p:spPr bwMode="auto">
            <a:xfrm rot="2578206" flipV="1">
              <a:off x="1886" y="2571"/>
              <a:ext cx="560" cy="56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639" name="Line 7"/>
          <p:cNvSpPr>
            <a:spLocks noChangeShapeType="1"/>
          </p:cNvSpPr>
          <p:nvPr/>
        </p:nvSpPr>
        <p:spPr bwMode="auto">
          <a:xfrm flipH="1" flipV="1">
            <a:off x="833438" y="4503738"/>
            <a:ext cx="587375" cy="9080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arrow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69641" name="Line 9"/>
          <p:cNvSpPr>
            <a:spLocks noChangeShapeType="1"/>
          </p:cNvSpPr>
          <p:nvPr/>
        </p:nvSpPr>
        <p:spPr bwMode="auto">
          <a:xfrm flipH="1">
            <a:off x="3048000" y="4043363"/>
            <a:ext cx="301625" cy="6858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arrow" w="sm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108"/>
          <p:cNvGrpSpPr>
            <a:grpSpLocks/>
          </p:cNvGrpSpPr>
          <p:nvPr/>
        </p:nvGrpSpPr>
        <p:grpSpPr bwMode="auto">
          <a:xfrm>
            <a:off x="1755775" y="3865563"/>
            <a:ext cx="2574925" cy="1890712"/>
            <a:chOff x="1106" y="2435"/>
            <a:chExt cx="1622" cy="1191"/>
          </a:xfrm>
        </p:grpSpPr>
        <p:sp>
          <p:nvSpPr>
            <p:cNvPr id="104488" name="Line 13"/>
            <p:cNvSpPr>
              <a:spLocks noChangeShapeType="1"/>
            </p:cNvSpPr>
            <p:nvPr/>
          </p:nvSpPr>
          <p:spPr bwMode="auto">
            <a:xfrm>
              <a:off x="1106" y="3611"/>
              <a:ext cx="162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89" name="Line 14"/>
            <p:cNvSpPr>
              <a:spLocks noChangeShapeType="1"/>
            </p:cNvSpPr>
            <p:nvPr/>
          </p:nvSpPr>
          <p:spPr bwMode="auto">
            <a:xfrm>
              <a:off x="2228" y="2459"/>
              <a:ext cx="49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90" name="Line 15"/>
            <p:cNvSpPr>
              <a:spLocks noChangeShapeType="1"/>
            </p:cNvSpPr>
            <p:nvPr/>
          </p:nvSpPr>
          <p:spPr bwMode="auto">
            <a:xfrm>
              <a:off x="2661" y="2435"/>
              <a:ext cx="0" cy="119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07"/>
          <p:cNvGrpSpPr>
            <a:grpSpLocks/>
          </p:cNvGrpSpPr>
          <p:nvPr/>
        </p:nvGrpSpPr>
        <p:grpSpPr bwMode="auto">
          <a:xfrm>
            <a:off x="1595438" y="3411538"/>
            <a:ext cx="1846262" cy="2187575"/>
            <a:chOff x="1005" y="2149"/>
            <a:chExt cx="1163" cy="1378"/>
          </a:xfrm>
        </p:grpSpPr>
        <p:sp>
          <p:nvSpPr>
            <p:cNvPr id="104485" name="Line 16"/>
            <p:cNvSpPr>
              <a:spLocks noChangeShapeType="1"/>
            </p:cNvSpPr>
            <p:nvPr/>
          </p:nvSpPr>
          <p:spPr bwMode="auto">
            <a:xfrm flipV="1">
              <a:off x="1026" y="2149"/>
              <a:ext cx="0" cy="137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86" name="Line 17"/>
            <p:cNvSpPr>
              <a:spLocks noChangeShapeType="1"/>
            </p:cNvSpPr>
            <p:nvPr/>
          </p:nvSpPr>
          <p:spPr bwMode="auto">
            <a:xfrm flipV="1">
              <a:off x="2150" y="2159"/>
              <a:ext cx="0" cy="2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87" name="Line 18"/>
            <p:cNvSpPr>
              <a:spLocks noChangeShapeType="1"/>
            </p:cNvSpPr>
            <p:nvPr/>
          </p:nvSpPr>
          <p:spPr bwMode="auto">
            <a:xfrm flipH="1">
              <a:off x="1005" y="2225"/>
              <a:ext cx="116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04"/>
          <p:cNvGrpSpPr>
            <a:grpSpLocks/>
          </p:cNvGrpSpPr>
          <p:nvPr/>
        </p:nvGrpSpPr>
        <p:grpSpPr bwMode="auto">
          <a:xfrm>
            <a:off x="422275" y="895350"/>
            <a:ext cx="7939088" cy="1714500"/>
            <a:chOff x="266" y="578"/>
            <a:chExt cx="5001" cy="1080"/>
          </a:xfrm>
        </p:grpSpPr>
        <p:sp>
          <p:nvSpPr>
            <p:cNvPr id="104483" name="Text Box 22"/>
            <p:cNvSpPr txBox="1">
              <a:spLocks noChangeArrowheads="1"/>
            </p:cNvSpPr>
            <p:nvPr/>
          </p:nvSpPr>
          <p:spPr bwMode="auto">
            <a:xfrm>
              <a:off x="518" y="578"/>
              <a:ext cx="4749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cs typeface="Arial" charset="0"/>
                </a:rPr>
                <a:t>The curve constructed from two or more arcs, </a:t>
              </a:r>
            </a:p>
            <a:p>
              <a:pPr>
                <a:lnSpc>
                  <a:spcPct val="130000"/>
                </a:lnSpc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cs typeface="Arial" charset="0"/>
                </a:rPr>
                <a:t>requires the dimensions of </a:t>
              </a:r>
              <a:r>
                <a:rPr lang="en-US" sz="2800" b="1">
                  <a:solidFill>
                    <a:schemeClr val="accent2"/>
                  </a:solidFill>
                  <a:latin typeface="Arial" charset="0"/>
                  <a:cs typeface="Arial" charset="0"/>
                </a:rPr>
                <a:t>radii</a:t>
              </a:r>
              <a:r>
                <a:rPr lang="en-US" sz="2800">
                  <a:solidFill>
                    <a:srgbClr val="000000"/>
                  </a:solidFill>
                  <a:latin typeface="Arial" charset="0"/>
                  <a:cs typeface="Arial" charset="0"/>
                </a:rPr>
                <a:t> and </a:t>
              </a:r>
              <a:r>
                <a:rPr lang="en-US" sz="2800" b="1">
                  <a:solidFill>
                    <a:schemeClr val="accent2"/>
                  </a:solidFill>
                  <a:latin typeface="Arial" charset="0"/>
                  <a:cs typeface="Arial" charset="0"/>
                </a:rPr>
                <a:t>center’s</a:t>
              </a:r>
            </a:p>
            <a:p>
              <a:pPr>
                <a:lnSpc>
                  <a:spcPct val="130000"/>
                </a:lnSpc>
              </a:pPr>
              <a:r>
                <a:rPr lang="en-US" sz="2800" b="1">
                  <a:solidFill>
                    <a:schemeClr val="accent2"/>
                  </a:solidFill>
                  <a:latin typeface="Arial" charset="0"/>
                  <a:cs typeface="Arial" charset="0"/>
                </a:rPr>
                <a:t>location</a:t>
              </a:r>
              <a:r>
                <a:rPr lang="en-US" sz="2800">
                  <a:solidFill>
                    <a:srgbClr val="000000"/>
                  </a:solidFill>
                  <a:latin typeface="Arial" charset="0"/>
                  <a:cs typeface="Arial" charset="0"/>
                </a:rPr>
                <a:t>.</a:t>
              </a:r>
            </a:p>
          </p:txBody>
        </p:sp>
        <p:sp>
          <p:nvSpPr>
            <p:cNvPr id="69670" name="Rectangle 38"/>
            <p:cNvSpPr>
              <a:spLocks noChangeArrowheads="1"/>
            </p:cNvSpPr>
            <p:nvPr/>
          </p:nvSpPr>
          <p:spPr bwMode="auto">
            <a:xfrm>
              <a:off x="266" y="732"/>
              <a:ext cx="156" cy="15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800"/>
            </a:p>
          </p:txBody>
        </p:sp>
      </p:grpSp>
      <p:sp>
        <p:nvSpPr>
          <p:cNvPr id="104457" name="Rectangle 40"/>
          <p:cNvSpPr>
            <a:spLocks noChangeArrowheads="1"/>
          </p:cNvSpPr>
          <p:nvPr/>
        </p:nvSpPr>
        <p:spPr bwMode="auto">
          <a:xfrm>
            <a:off x="5969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>
                <a:solidFill>
                  <a:srgbClr val="CC3300"/>
                </a:solidFill>
                <a:latin typeface="Arial" charset="0"/>
                <a:cs typeface="Arial" charset="0"/>
              </a:rPr>
              <a:t>CURVE</a:t>
            </a:r>
          </a:p>
        </p:txBody>
      </p: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3344863" y="3827463"/>
            <a:ext cx="142875" cy="149225"/>
            <a:chOff x="2064" y="2858"/>
            <a:chExt cx="90" cy="94"/>
          </a:xfrm>
        </p:grpSpPr>
        <p:sp>
          <p:nvSpPr>
            <p:cNvPr id="104481" name="Line 42"/>
            <p:cNvSpPr>
              <a:spLocks noChangeShapeType="1"/>
            </p:cNvSpPr>
            <p:nvPr/>
          </p:nvSpPr>
          <p:spPr bwMode="auto">
            <a:xfrm>
              <a:off x="2109" y="2858"/>
              <a:ext cx="0" cy="9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82" name="Line 43"/>
            <p:cNvSpPr>
              <a:spLocks noChangeShapeType="1"/>
            </p:cNvSpPr>
            <p:nvPr/>
          </p:nvSpPr>
          <p:spPr bwMode="auto">
            <a:xfrm flipH="1">
              <a:off x="2064" y="2906"/>
              <a:ext cx="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1558925" y="5656263"/>
            <a:ext cx="142875" cy="149225"/>
            <a:chOff x="2064" y="2858"/>
            <a:chExt cx="90" cy="94"/>
          </a:xfrm>
        </p:grpSpPr>
        <p:sp>
          <p:nvSpPr>
            <p:cNvPr id="104479" name="Line 48"/>
            <p:cNvSpPr>
              <a:spLocks noChangeShapeType="1"/>
            </p:cNvSpPr>
            <p:nvPr/>
          </p:nvSpPr>
          <p:spPr bwMode="auto">
            <a:xfrm>
              <a:off x="2109" y="2858"/>
              <a:ext cx="0" cy="9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80" name="Line 49"/>
            <p:cNvSpPr>
              <a:spLocks noChangeShapeType="1"/>
            </p:cNvSpPr>
            <p:nvPr/>
          </p:nvSpPr>
          <p:spPr bwMode="auto">
            <a:xfrm flipH="1">
              <a:off x="2064" y="2906"/>
              <a:ext cx="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682" name="AutoShape 50"/>
          <p:cNvSpPr>
            <a:spLocks noChangeArrowheads="1"/>
          </p:cNvSpPr>
          <p:nvPr/>
        </p:nvSpPr>
        <p:spPr bwMode="auto">
          <a:xfrm>
            <a:off x="4476750" y="3022600"/>
            <a:ext cx="4502150" cy="3390900"/>
          </a:xfrm>
          <a:prstGeom prst="roundRect">
            <a:avLst>
              <a:gd name="adj" fmla="val 3949"/>
            </a:avLst>
          </a:prstGeom>
          <a:noFill/>
          <a:ln w="19050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83" name="Text Box 51"/>
          <p:cNvSpPr txBox="1">
            <a:spLocks noChangeArrowheads="1"/>
          </p:cNvSpPr>
          <p:nvPr/>
        </p:nvSpPr>
        <p:spPr bwMode="auto">
          <a:xfrm>
            <a:off x="4930775" y="2782888"/>
            <a:ext cx="3649663" cy="52387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Arial" charset="0"/>
              </a:rPr>
              <a:t>COMMON  MISTAKE</a:t>
            </a:r>
            <a:endParaRPr lang="th-TH" sz="28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9718" name="Line 86"/>
          <p:cNvSpPr>
            <a:spLocks noChangeShapeType="1"/>
          </p:cNvSpPr>
          <p:nvPr/>
        </p:nvSpPr>
        <p:spPr bwMode="auto">
          <a:xfrm flipH="1">
            <a:off x="7172325" y="4097338"/>
            <a:ext cx="455613" cy="4730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arrow" w="sm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109"/>
          <p:cNvGrpSpPr>
            <a:grpSpLocks/>
          </p:cNvGrpSpPr>
          <p:nvPr/>
        </p:nvGrpSpPr>
        <p:grpSpPr bwMode="auto">
          <a:xfrm>
            <a:off x="4598988" y="3840163"/>
            <a:ext cx="3868737" cy="2209800"/>
            <a:chOff x="2897" y="2419"/>
            <a:chExt cx="2437" cy="1392"/>
          </a:xfrm>
        </p:grpSpPr>
        <p:grpSp>
          <p:nvGrpSpPr>
            <p:cNvPr id="9" name="Group 106"/>
            <p:cNvGrpSpPr>
              <a:grpSpLocks/>
            </p:cNvGrpSpPr>
            <p:nvPr/>
          </p:nvGrpSpPr>
          <p:grpSpPr bwMode="auto">
            <a:xfrm>
              <a:off x="2897" y="2579"/>
              <a:ext cx="2437" cy="1232"/>
              <a:chOff x="2897" y="2579"/>
              <a:chExt cx="2437" cy="1232"/>
            </a:xfrm>
          </p:grpSpPr>
          <p:sp>
            <p:nvSpPr>
              <p:cNvPr id="104476" name="Freeform 82"/>
              <p:cNvSpPr>
                <a:spLocks/>
              </p:cNvSpPr>
              <p:nvPr/>
            </p:nvSpPr>
            <p:spPr bwMode="auto">
              <a:xfrm>
                <a:off x="2952" y="2641"/>
                <a:ext cx="2382" cy="1170"/>
              </a:xfrm>
              <a:custGeom>
                <a:avLst/>
                <a:gdLst>
                  <a:gd name="T0" fmla="*/ 9 w 2382"/>
                  <a:gd name="T1" fmla="*/ 1065 h 1170"/>
                  <a:gd name="T2" fmla="*/ 0 w 2382"/>
                  <a:gd name="T3" fmla="*/ 900 h 1170"/>
                  <a:gd name="T4" fmla="*/ 27 w 2382"/>
                  <a:gd name="T5" fmla="*/ 723 h 1170"/>
                  <a:gd name="T6" fmla="*/ 99 w 2382"/>
                  <a:gd name="T7" fmla="*/ 534 h 1170"/>
                  <a:gd name="T8" fmla="*/ 189 w 2382"/>
                  <a:gd name="T9" fmla="*/ 384 h 1170"/>
                  <a:gd name="T10" fmla="*/ 324 w 2382"/>
                  <a:gd name="T11" fmla="*/ 243 h 1170"/>
                  <a:gd name="T12" fmla="*/ 465 w 2382"/>
                  <a:gd name="T13" fmla="*/ 135 h 1170"/>
                  <a:gd name="T14" fmla="*/ 621 w 2382"/>
                  <a:gd name="T15" fmla="*/ 63 h 1170"/>
                  <a:gd name="T16" fmla="*/ 780 w 2382"/>
                  <a:gd name="T17" fmla="*/ 18 h 1170"/>
                  <a:gd name="T18" fmla="*/ 1008 w 2382"/>
                  <a:gd name="T19" fmla="*/ 0 h 1170"/>
                  <a:gd name="T20" fmla="*/ 1209 w 2382"/>
                  <a:gd name="T21" fmla="*/ 33 h 1170"/>
                  <a:gd name="T22" fmla="*/ 1410 w 2382"/>
                  <a:gd name="T23" fmla="*/ 114 h 1170"/>
                  <a:gd name="T24" fmla="*/ 1596 w 2382"/>
                  <a:gd name="T25" fmla="*/ 243 h 1170"/>
                  <a:gd name="T26" fmla="*/ 1746 w 2382"/>
                  <a:gd name="T27" fmla="*/ 348 h 1170"/>
                  <a:gd name="T28" fmla="*/ 1932 w 2382"/>
                  <a:gd name="T29" fmla="*/ 390 h 1170"/>
                  <a:gd name="T30" fmla="*/ 2100 w 2382"/>
                  <a:gd name="T31" fmla="*/ 372 h 1170"/>
                  <a:gd name="T32" fmla="*/ 2232 w 2382"/>
                  <a:gd name="T33" fmla="*/ 324 h 1170"/>
                  <a:gd name="T34" fmla="*/ 2379 w 2382"/>
                  <a:gd name="T35" fmla="*/ 210 h 1170"/>
                  <a:gd name="T36" fmla="*/ 2382 w 2382"/>
                  <a:gd name="T37" fmla="*/ 282 h 1170"/>
                  <a:gd name="T38" fmla="*/ 2352 w 2382"/>
                  <a:gd name="T39" fmla="*/ 387 h 1170"/>
                  <a:gd name="T40" fmla="*/ 2364 w 2382"/>
                  <a:gd name="T41" fmla="*/ 567 h 1170"/>
                  <a:gd name="T42" fmla="*/ 2340 w 2382"/>
                  <a:gd name="T43" fmla="*/ 723 h 1170"/>
                  <a:gd name="T44" fmla="*/ 2364 w 2382"/>
                  <a:gd name="T45" fmla="*/ 828 h 1170"/>
                  <a:gd name="T46" fmla="*/ 2334 w 2382"/>
                  <a:gd name="T47" fmla="*/ 984 h 1170"/>
                  <a:gd name="T48" fmla="*/ 2361 w 2382"/>
                  <a:gd name="T49" fmla="*/ 1122 h 1170"/>
                  <a:gd name="T50" fmla="*/ 2217 w 2382"/>
                  <a:gd name="T51" fmla="*/ 1158 h 1170"/>
                  <a:gd name="T52" fmla="*/ 1977 w 2382"/>
                  <a:gd name="T53" fmla="*/ 1095 h 1170"/>
                  <a:gd name="T54" fmla="*/ 1824 w 2382"/>
                  <a:gd name="T55" fmla="*/ 1143 h 1170"/>
                  <a:gd name="T56" fmla="*/ 1596 w 2382"/>
                  <a:gd name="T57" fmla="*/ 1125 h 1170"/>
                  <a:gd name="T58" fmla="*/ 1398 w 2382"/>
                  <a:gd name="T59" fmla="*/ 1167 h 1170"/>
                  <a:gd name="T60" fmla="*/ 1107 w 2382"/>
                  <a:gd name="T61" fmla="*/ 1122 h 1170"/>
                  <a:gd name="T62" fmla="*/ 888 w 2382"/>
                  <a:gd name="T63" fmla="*/ 1152 h 1170"/>
                  <a:gd name="T64" fmla="*/ 579 w 2382"/>
                  <a:gd name="T65" fmla="*/ 1116 h 1170"/>
                  <a:gd name="T66" fmla="*/ 498 w 2382"/>
                  <a:gd name="T67" fmla="*/ 1170 h 1170"/>
                  <a:gd name="T68" fmla="*/ 402 w 2382"/>
                  <a:gd name="T69" fmla="*/ 1140 h 1170"/>
                  <a:gd name="T70" fmla="*/ 228 w 2382"/>
                  <a:gd name="T71" fmla="*/ 1149 h 1170"/>
                  <a:gd name="T72" fmla="*/ 9 w 2382"/>
                  <a:gd name="T73" fmla="*/ 1065 h 117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382"/>
                  <a:gd name="T112" fmla="*/ 0 h 1170"/>
                  <a:gd name="T113" fmla="*/ 2382 w 2382"/>
                  <a:gd name="T114" fmla="*/ 1170 h 117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382" h="1170">
                    <a:moveTo>
                      <a:pt x="9" y="1065"/>
                    </a:moveTo>
                    <a:lnTo>
                      <a:pt x="0" y="900"/>
                    </a:lnTo>
                    <a:lnTo>
                      <a:pt x="27" y="723"/>
                    </a:lnTo>
                    <a:lnTo>
                      <a:pt x="99" y="534"/>
                    </a:lnTo>
                    <a:lnTo>
                      <a:pt x="189" y="384"/>
                    </a:lnTo>
                    <a:lnTo>
                      <a:pt x="324" y="243"/>
                    </a:lnTo>
                    <a:lnTo>
                      <a:pt x="465" y="135"/>
                    </a:lnTo>
                    <a:lnTo>
                      <a:pt x="621" y="63"/>
                    </a:lnTo>
                    <a:lnTo>
                      <a:pt x="780" y="18"/>
                    </a:lnTo>
                    <a:lnTo>
                      <a:pt x="1008" y="0"/>
                    </a:lnTo>
                    <a:lnTo>
                      <a:pt x="1209" y="33"/>
                    </a:lnTo>
                    <a:lnTo>
                      <a:pt x="1410" y="114"/>
                    </a:lnTo>
                    <a:lnTo>
                      <a:pt x="1596" y="243"/>
                    </a:lnTo>
                    <a:lnTo>
                      <a:pt x="1746" y="348"/>
                    </a:lnTo>
                    <a:lnTo>
                      <a:pt x="1932" y="390"/>
                    </a:lnTo>
                    <a:lnTo>
                      <a:pt x="2100" y="372"/>
                    </a:lnTo>
                    <a:lnTo>
                      <a:pt x="2232" y="324"/>
                    </a:lnTo>
                    <a:lnTo>
                      <a:pt x="2379" y="210"/>
                    </a:lnTo>
                    <a:lnTo>
                      <a:pt x="2382" y="282"/>
                    </a:lnTo>
                    <a:lnTo>
                      <a:pt x="2352" y="387"/>
                    </a:lnTo>
                    <a:lnTo>
                      <a:pt x="2364" y="567"/>
                    </a:lnTo>
                    <a:lnTo>
                      <a:pt x="2340" y="723"/>
                    </a:lnTo>
                    <a:lnTo>
                      <a:pt x="2364" y="828"/>
                    </a:lnTo>
                    <a:lnTo>
                      <a:pt x="2334" y="984"/>
                    </a:lnTo>
                    <a:lnTo>
                      <a:pt x="2361" y="1122"/>
                    </a:lnTo>
                    <a:lnTo>
                      <a:pt x="2217" y="1158"/>
                    </a:lnTo>
                    <a:lnTo>
                      <a:pt x="1977" y="1095"/>
                    </a:lnTo>
                    <a:lnTo>
                      <a:pt x="1824" y="1143"/>
                    </a:lnTo>
                    <a:lnTo>
                      <a:pt x="1596" y="1125"/>
                    </a:lnTo>
                    <a:lnTo>
                      <a:pt x="1398" y="1167"/>
                    </a:lnTo>
                    <a:lnTo>
                      <a:pt x="1107" y="1122"/>
                    </a:lnTo>
                    <a:lnTo>
                      <a:pt x="888" y="1152"/>
                    </a:lnTo>
                    <a:lnTo>
                      <a:pt x="579" y="1116"/>
                    </a:lnTo>
                    <a:lnTo>
                      <a:pt x="498" y="1170"/>
                    </a:lnTo>
                    <a:lnTo>
                      <a:pt x="402" y="1140"/>
                    </a:lnTo>
                    <a:lnTo>
                      <a:pt x="228" y="1149"/>
                    </a:lnTo>
                    <a:lnTo>
                      <a:pt x="9" y="1065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77" name="Arc 83"/>
              <p:cNvSpPr>
                <a:spLocks/>
              </p:cNvSpPr>
              <p:nvPr/>
            </p:nvSpPr>
            <p:spPr bwMode="auto">
              <a:xfrm rot="-5798712">
                <a:off x="3253" y="2300"/>
                <a:ext cx="960" cy="1671"/>
              </a:xfrm>
              <a:custGeom>
                <a:avLst/>
                <a:gdLst>
                  <a:gd name="T0" fmla="*/ 0 w 21600"/>
                  <a:gd name="T1" fmla="*/ 0 h 37603"/>
                  <a:gd name="T2" fmla="*/ 0 w 21600"/>
                  <a:gd name="T3" fmla="*/ 0 h 37603"/>
                  <a:gd name="T4" fmla="*/ 0 w 21600"/>
                  <a:gd name="T5" fmla="*/ 0 h 37603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7603"/>
                  <a:gd name="T11" fmla="*/ 21600 w 21600"/>
                  <a:gd name="T12" fmla="*/ 37603 h 3760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7603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7696"/>
                      <a:pt x="19024" y="33508"/>
                      <a:pt x="14507" y="37602"/>
                    </a:cubicBezTo>
                  </a:path>
                  <a:path w="21600" h="37603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7696"/>
                      <a:pt x="19024" y="33508"/>
                      <a:pt x="14507" y="37602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78" name="Arc 84"/>
              <p:cNvSpPr>
                <a:spLocks/>
              </p:cNvSpPr>
              <p:nvPr/>
            </p:nvSpPr>
            <p:spPr bwMode="auto">
              <a:xfrm rot="2578206" flipV="1">
                <a:off x="4654" y="2579"/>
                <a:ext cx="560" cy="56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93"/>
            <p:cNvGrpSpPr>
              <a:grpSpLocks/>
            </p:cNvGrpSpPr>
            <p:nvPr/>
          </p:nvGrpSpPr>
          <p:grpSpPr bwMode="auto">
            <a:xfrm>
              <a:off x="4875" y="2419"/>
              <a:ext cx="90" cy="94"/>
              <a:chOff x="2064" y="2858"/>
              <a:chExt cx="90" cy="94"/>
            </a:xfrm>
          </p:grpSpPr>
          <p:sp>
            <p:nvSpPr>
              <p:cNvPr id="104474" name="Line 94"/>
              <p:cNvSpPr>
                <a:spLocks noChangeShapeType="1"/>
              </p:cNvSpPr>
              <p:nvPr/>
            </p:nvSpPr>
            <p:spPr bwMode="auto">
              <a:xfrm>
                <a:off x="2109" y="2858"/>
                <a:ext cx="0" cy="9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75" name="Line 95"/>
              <p:cNvSpPr>
                <a:spLocks noChangeShapeType="1"/>
              </p:cNvSpPr>
              <p:nvPr/>
            </p:nvSpPr>
            <p:spPr bwMode="auto">
              <a:xfrm flipH="1">
                <a:off x="2064" y="2906"/>
                <a:ext cx="9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96"/>
            <p:cNvGrpSpPr>
              <a:grpSpLocks/>
            </p:cNvGrpSpPr>
            <p:nvPr/>
          </p:nvGrpSpPr>
          <p:grpSpPr bwMode="auto">
            <a:xfrm>
              <a:off x="3750" y="3571"/>
              <a:ext cx="90" cy="94"/>
              <a:chOff x="2064" y="2858"/>
              <a:chExt cx="90" cy="94"/>
            </a:xfrm>
          </p:grpSpPr>
          <p:sp>
            <p:nvSpPr>
              <p:cNvPr id="104472" name="Line 97"/>
              <p:cNvSpPr>
                <a:spLocks noChangeShapeType="1"/>
              </p:cNvSpPr>
              <p:nvPr/>
            </p:nvSpPr>
            <p:spPr bwMode="auto">
              <a:xfrm>
                <a:off x="2109" y="2858"/>
                <a:ext cx="0" cy="9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73" name="Line 98"/>
              <p:cNvSpPr>
                <a:spLocks noChangeShapeType="1"/>
              </p:cNvSpPr>
              <p:nvPr/>
            </p:nvSpPr>
            <p:spPr bwMode="auto">
              <a:xfrm flipH="1">
                <a:off x="2064" y="2906"/>
                <a:ext cx="9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2" name="Group 110"/>
          <p:cNvGrpSpPr>
            <a:grpSpLocks/>
          </p:cNvGrpSpPr>
          <p:nvPr/>
        </p:nvGrpSpPr>
        <p:grpSpPr bwMode="auto">
          <a:xfrm>
            <a:off x="5203825" y="3516313"/>
            <a:ext cx="2212975" cy="1195387"/>
            <a:chOff x="3278" y="2215"/>
            <a:chExt cx="1394" cy="753"/>
          </a:xfrm>
        </p:grpSpPr>
        <p:sp>
          <p:nvSpPr>
            <p:cNvPr id="104466" name="Text Box 101"/>
            <p:cNvSpPr txBox="1">
              <a:spLocks noChangeArrowheads="1"/>
            </p:cNvSpPr>
            <p:nvPr/>
          </p:nvSpPr>
          <p:spPr bwMode="auto">
            <a:xfrm>
              <a:off x="3278" y="2215"/>
              <a:ext cx="10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Tangent point</a:t>
              </a:r>
              <a:endParaRPr lang="th-TH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467" name="Oval 102"/>
            <p:cNvSpPr>
              <a:spLocks noChangeArrowheads="1"/>
            </p:cNvSpPr>
            <p:nvPr/>
          </p:nvSpPr>
          <p:spPr bwMode="auto">
            <a:xfrm>
              <a:off x="4448" y="2744"/>
              <a:ext cx="224" cy="224"/>
            </a:xfrm>
            <a:prstGeom prst="ellipse">
              <a:avLst/>
            </a:prstGeom>
            <a:noFill/>
            <a:ln w="9525">
              <a:solidFill>
                <a:srgbClr val="FF3300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68" name="Freeform 103"/>
            <p:cNvSpPr>
              <a:spLocks/>
            </p:cNvSpPr>
            <p:nvPr/>
          </p:nvSpPr>
          <p:spPr bwMode="auto">
            <a:xfrm>
              <a:off x="3920" y="2448"/>
              <a:ext cx="624" cy="296"/>
            </a:xfrm>
            <a:custGeom>
              <a:avLst/>
              <a:gdLst>
                <a:gd name="T0" fmla="*/ 624 w 624"/>
                <a:gd name="T1" fmla="*/ 296 h 296"/>
                <a:gd name="T2" fmla="*/ 520 w 624"/>
                <a:gd name="T3" fmla="*/ 128 h 296"/>
                <a:gd name="T4" fmla="*/ 136 w 624"/>
                <a:gd name="T5" fmla="*/ 96 h 296"/>
                <a:gd name="T6" fmla="*/ 0 w 624"/>
                <a:gd name="T7" fmla="*/ 0 h 2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4"/>
                <a:gd name="T13" fmla="*/ 0 h 296"/>
                <a:gd name="T14" fmla="*/ 624 w 624"/>
                <a:gd name="T15" fmla="*/ 296 h 2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4" h="296">
                  <a:moveTo>
                    <a:pt x="624" y="296"/>
                  </a:moveTo>
                  <a:cubicBezTo>
                    <a:pt x="612" y="228"/>
                    <a:pt x="601" y="161"/>
                    <a:pt x="520" y="128"/>
                  </a:cubicBezTo>
                  <a:cubicBezTo>
                    <a:pt x="439" y="95"/>
                    <a:pt x="223" y="117"/>
                    <a:pt x="136" y="96"/>
                  </a:cubicBezTo>
                  <a:cubicBezTo>
                    <a:pt x="49" y="75"/>
                    <a:pt x="24" y="37"/>
                    <a:pt x="0" y="0"/>
                  </a:cubicBez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743" name="PubCross"/>
          <p:cNvSpPr>
            <a:spLocks noEditPoints="1" noChangeArrowheads="1"/>
          </p:cNvSpPr>
          <p:nvPr/>
        </p:nvSpPr>
        <p:spPr bwMode="auto">
          <a:xfrm rot="-2678910">
            <a:off x="4884738" y="3910013"/>
            <a:ext cx="2265362" cy="2265362"/>
          </a:xfrm>
          <a:custGeom>
            <a:avLst/>
            <a:gdLst>
              <a:gd name="G0" fmla="+- 0 0 0"/>
              <a:gd name="G1" fmla="+- 8794 0 0"/>
              <a:gd name="G2" fmla="+- 21600 0 8794"/>
              <a:gd name="G3" fmla="+- 8625 0 0"/>
              <a:gd name="G4" fmla="+- 21600 0 8625"/>
              <a:gd name="T0" fmla="*/ 10800 w 21600"/>
              <a:gd name="T1" fmla="*/ 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G1 w 21600"/>
              <a:gd name="T9" fmla="*/ G3 h 21600"/>
              <a:gd name="T10" fmla="*/ G2 w 21600"/>
              <a:gd name="T11" fmla="*/ G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8794" y="0"/>
                </a:moveTo>
                <a:lnTo>
                  <a:pt x="8794" y="8625"/>
                </a:lnTo>
                <a:lnTo>
                  <a:pt x="0" y="8625"/>
                </a:lnTo>
                <a:lnTo>
                  <a:pt x="0" y="12975"/>
                </a:lnTo>
                <a:lnTo>
                  <a:pt x="8794" y="12975"/>
                </a:lnTo>
                <a:lnTo>
                  <a:pt x="8794" y="21600"/>
                </a:lnTo>
                <a:lnTo>
                  <a:pt x="12806" y="21600"/>
                </a:lnTo>
                <a:lnTo>
                  <a:pt x="12806" y="12975"/>
                </a:lnTo>
                <a:lnTo>
                  <a:pt x="21600" y="12975"/>
                </a:lnTo>
                <a:lnTo>
                  <a:pt x="21600" y="8625"/>
                </a:lnTo>
                <a:lnTo>
                  <a:pt x="12806" y="8625"/>
                </a:lnTo>
                <a:lnTo>
                  <a:pt x="12806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EC64-B2A3-4040-92A2-923F4E37081A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9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9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9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9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9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9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6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69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7" dur="1000" fill="hold"/>
                                        <p:tgtEl>
                                          <p:spTgt spid="69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68" grpId="0" animBg="1"/>
      <p:bldP spid="69639" grpId="0" animBg="1"/>
      <p:bldP spid="69641" grpId="0" animBg="1"/>
      <p:bldP spid="69682" grpId="0" animBg="1"/>
      <p:bldP spid="69683" grpId="0" animBg="1"/>
      <p:bldP spid="69718" grpId="0" animBg="1"/>
      <p:bldP spid="69743" grpId="0" animBg="1"/>
      <p:bldP spid="69743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74" name="Picture 142"/>
          <p:cNvPicPr>
            <a:picLocks noChangeAspect="1" noChangeArrowheads="1"/>
          </p:cNvPicPr>
          <p:nvPr/>
        </p:nvPicPr>
        <p:blipFill>
          <a:blip r:embed="rId2">
            <a:lum bright="-18000" contrast="30000"/>
          </a:blip>
          <a:srcRect/>
          <a:stretch>
            <a:fillRect/>
          </a:stretch>
        </p:blipFill>
        <p:spPr bwMode="auto">
          <a:xfrm>
            <a:off x="344488" y="4279900"/>
            <a:ext cx="3522662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52" name="Rectangle 20"/>
          <p:cNvSpPr>
            <a:spLocks noChangeArrowheads="1"/>
          </p:cNvSpPr>
          <p:nvPr/>
        </p:nvSpPr>
        <p:spPr bwMode="auto">
          <a:xfrm>
            <a:off x="279400" y="952500"/>
            <a:ext cx="8585200" cy="17970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105476" name="Rectangle 2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>
                <a:solidFill>
                  <a:srgbClr val="CC3300"/>
                </a:solidFill>
                <a:latin typeface="Arial" charset="0"/>
                <a:cs typeface="Arial" charset="0"/>
              </a:rPr>
              <a:t>CYLINDER</a:t>
            </a:r>
          </a:p>
        </p:txBody>
      </p:sp>
      <p:grpSp>
        <p:nvGrpSpPr>
          <p:cNvPr id="2" name="Group 136"/>
          <p:cNvGrpSpPr>
            <a:grpSpLocks/>
          </p:cNvGrpSpPr>
          <p:nvPr/>
        </p:nvGrpSpPr>
        <p:grpSpPr bwMode="auto">
          <a:xfrm>
            <a:off x="468313" y="942975"/>
            <a:ext cx="8150225" cy="593725"/>
            <a:chOff x="218" y="601"/>
            <a:chExt cx="5134" cy="374"/>
          </a:xfrm>
        </p:grpSpPr>
        <p:sp>
          <p:nvSpPr>
            <p:cNvPr id="44051" name="Rectangle 19"/>
            <p:cNvSpPr>
              <a:spLocks noChangeArrowheads="1"/>
            </p:cNvSpPr>
            <p:nvPr/>
          </p:nvSpPr>
          <p:spPr bwMode="auto">
            <a:xfrm>
              <a:off x="218" y="748"/>
              <a:ext cx="156" cy="15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800"/>
            </a:p>
          </p:txBody>
        </p:sp>
        <p:sp>
          <p:nvSpPr>
            <p:cNvPr id="105514" name="Text Box 76"/>
            <p:cNvSpPr txBox="1">
              <a:spLocks noChangeArrowheads="1"/>
            </p:cNvSpPr>
            <p:nvPr/>
          </p:nvSpPr>
          <p:spPr bwMode="auto">
            <a:xfrm>
              <a:off x="470" y="601"/>
              <a:ext cx="4882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cs typeface="Arial" charset="0"/>
                </a:rPr>
                <a:t>Size dimensions are </a:t>
              </a:r>
              <a:r>
                <a:rPr lang="en-US" sz="2800" b="1">
                  <a:solidFill>
                    <a:schemeClr val="accent2"/>
                  </a:solidFill>
                  <a:latin typeface="Arial" charset="0"/>
                  <a:cs typeface="Arial" charset="0"/>
                </a:rPr>
                <a:t>diameter </a:t>
              </a:r>
              <a:r>
                <a:rPr lang="en-US" sz="2800">
                  <a:solidFill>
                    <a:srgbClr val="000000"/>
                  </a:solidFill>
                  <a:latin typeface="Arial" charset="0"/>
                  <a:cs typeface="Arial" charset="0"/>
                </a:rPr>
                <a:t>and</a:t>
              </a:r>
              <a:r>
                <a:rPr lang="en-US" sz="2800" b="1">
                  <a:solidFill>
                    <a:schemeClr val="accent2"/>
                  </a:solidFill>
                  <a:latin typeface="Arial" charset="0"/>
                  <a:cs typeface="Arial" charset="0"/>
                </a:rPr>
                <a:t> length</a:t>
              </a:r>
              <a:r>
                <a:rPr lang="en-US" sz="2800">
                  <a:solidFill>
                    <a:srgbClr val="000000"/>
                  </a:solidFill>
                  <a:latin typeface="Arial" charset="0"/>
                  <a:cs typeface="Arial" charset="0"/>
                </a:rPr>
                <a:t>.</a:t>
              </a:r>
            </a:p>
          </p:txBody>
        </p:sp>
      </p:grpSp>
      <p:sp>
        <p:nvSpPr>
          <p:cNvPr id="44110" name="Text Box 78"/>
          <p:cNvSpPr txBox="1">
            <a:spLocks noChangeArrowheads="1"/>
          </p:cNvSpPr>
          <p:nvPr/>
        </p:nvSpPr>
        <p:spPr bwMode="auto">
          <a:xfrm>
            <a:off x="536575" y="2946400"/>
            <a:ext cx="2392363" cy="8223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  <a:cs typeface="Arial" charset="0"/>
              </a:rPr>
              <a:t>Measurement</a:t>
            </a:r>
          </a:p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  <a:cs typeface="Arial" charset="0"/>
              </a:rPr>
              <a:t>method</a:t>
            </a:r>
          </a:p>
        </p:txBody>
      </p:sp>
      <p:grpSp>
        <p:nvGrpSpPr>
          <p:cNvPr id="3" name="Group 137"/>
          <p:cNvGrpSpPr>
            <a:grpSpLocks/>
          </p:cNvGrpSpPr>
          <p:nvPr/>
        </p:nvGrpSpPr>
        <p:grpSpPr bwMode="auto">
          <a:xfrm>
            <a:off x="481013" y="1692275"/>
            <a:ext cx="8421687" cy="954088"/>
            <a:chOff x="226" y="1073"/>
            <a:chExt cx="5305" cy="601"/>
          </a:xfrm>
        </p:grpSpPr>
        <p:sp>
          <p:nvSpPr>
            <p:cNvPr id="44111" name="Rectangle 79"/>
            <p:cNvSpPr>
              <a:spLocks noChangeArrowheads="1"/>
            </p:cNvSpPr>
            <p:nvPr/>
          </p:nvSpPr>
          <p:spPr bwMode="auto">
            <a:xfrm>
              <a:off x="226" y="1156"/>
              <a:ext cx="156" cy="15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800"/>
            </a:p>
          </p:txBody>
        </p:sp>
        <p:sp>
          <p:nvSpPr>
            <p:cNvPr id="105512" name="Text Box 81"/>
            <p:cNvSpPr txBox="1">
              <a:spLocks noChangeArrowheads="1"/>
            </p:cNvSpPr>
            <p:nvPr/>
          </p:nvSpPr>
          <p:spPr bwMode="auto">
            <a:xfrm>
              <a:off x="478" y="1073"/>
              <a:ext cx="5053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  <a:latin typeface="Arial" charset="0"/>
                  <a:cs typeface="Arial" charset="0"/>
                </a:rPr>
                <a:t>Location dimension </a:t>
              </a:r>
              <a:r>
                <a:rPr lang="en-US" sz="2800" b="1">
                  <a:solidFill>
                    <a:schemeClr val="accent2"/>
                  </a:solidFill>
                  <a:latin typeface="Arial" charset="0"/>
                  <a:cs typeface="Arial" charset="0"/>
                </a:rPr>
                <a:t>must</a:t>
              </a:r>
              <a:r>
                <a:rPr lang="en-US" sz="2800">
                  <a:solidFill>
                    <a:srgbClr val="000000"/>
                  </a:solidFill>
                  <a:latin typeface="Arial" charset="0"/>
                  <a:cs typeface="Arial" charset="0"/>
                </a:rPr>
                <a:t> be located from its</a:t>
              </a:r>
            </a:p>
            <a:p>
              <a:r>
                <a:rPr lang="en-US" sz="2800">
                  <a:solidFill>
                    <a:srgbClr val="000000"/>
                  </a:solidFill>
                  <a:latin typeface="Arial" charset="0"/>
                  <a:cs typeface="Arial" charset="0"/>
                </a:rPr>
                <a:t>center lines and </a:t>
              </a:r>
              <a:r>
                <a:rPr lang="en-US" sz="2800" b="1">
                  <a:solidFill>
                    <a:schemeClr val="accent2"/>
                  </a:solidFill>
                  <a:latin typeface="Arial" charset="0"/>
                  <a:cs typeface="Arial" charset="0"/>
                </a:rPr>
                <a:t>should be</a:t>
              </a:r>
              <a:r>
                <a:rPr lang="en-US" sz="2800">
                  <a:solidFill>
                    <a:srgbClr val="000000"/>
                  </a:solidFill>
                  <a:latin typeface="Arial" charset="0"/>
                  <a:cs typeface="Arial" charset="0"/>
                </a:rPr>
                <a:t> given in circular view.</a:t>
              </a:r>
            </a:p>
          </p:txBody>
        </p:sp>
      </p:grpSp>
      <p:grpSp>
        <p:nvGrpSpPr>
          <p:cNvPr id="4" name="Group 113"/>
          <p:cNvGrpSpPr>
            <a:grpSpLocks/>
          </p:cNvGrpSpPr>
          <p:nvPr/>
        </p:nvGrpSpPr>
        <p:grpSpPr bwMode="auto">
          <a:xfrm>
            <a:off x="3278188" y="3754438"/>
            <a:ext cx="2336800" cy="1625600"/>
            <a:chOff x="2363" y="2059"/>
            <a:chExt cx="1472" cy="1024"/>
          </a:xfrm>
        </p:grpSpPr>
        <p:grpSp>
          <p:nvGrpSpPr>
            <p:cNvPr id="5" name="Group 112"/>
            <p:cNvGrpSpPr>
              <a:grpSpLocks/>
            </p:cNvGrpSpPr>
            <p:nvPr/>
          </p:nvGrpSpPr>
          <p:grpSpPr bwMode="auto">
            <a:xfrm>
              <a:off x="2363" y="2059"/>
              <a:ext cx="1472" cy="1024"/>
              <a:chOff x="2463" y="2323"/>
              <a:chExt cx="1694" cy="1178"/>
            </a:xfrm>
          </p:grpSpPr>
          <p:sp>
            <p:nvSpPr>
              <p:cNvPr id="105508" name="Freeform 101"/>
              <p:cNvSpPr>
                <a:spLocks/>
              </p:cNvSpPr>
              <p:nvPr/>
            </p:nvSpPr>
            <p:spPr bwMode="auto">
              <a:xfrm>
                <a:off x="2466" y="2323"/>
                <a:ext cx="1690" cy="977"/>
              </a:xfrm>
              <a:custGeom>
                <a:avLst/>
                <a:gdLst>
                  <a:gd name="T0" fmla="*/ 0 w 1690"/>
                  <a:gd name="T1" fmla="*/ 431 h 977"/>
                  <a:gd name="T2" fmla="*/ 946 w 1690"/>
                  <a:gd name="T3" fmla="*/ 977 h 977"/>
                  <a:gd name="T4" fmla="*/ 1690 w 1690"/>
                  <a:gd name="T5" fmla="*/ 548 h 977"/>
                  <a:gd name="T6" fmla="*/ 741 w 1690"/>
                  <a:gd name="T7" fmla="*/ 0 h 977"/>
                  <a:gd name="T8" fmla="*/ 0 w 1690"/>
                  <a:gd name="T9" fmla="*/ 431 h 9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0"/>
                  <a:gd name="T16" fmla="*/ 0 h 977"/>
                  <a:gd name="T17" fmla="*/ 1690 w 1690"/>
                  <a:gd name="T18" fmla="*/ 977 h 9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0" h="977">
                    <a:moveTo>
                      <a:pt x="0" y="431"/>
                    </a:moveTo>
                    <a:lnTo>
                      <a:pt x="946" y="977"/>
                    </a:lnTo>
                    <a:lnTo>
                      <a:pt x="1690" y="548"/>
                    </a:lnTo>
                    <a:lnTo>
                      <a:pt x="741" y="0"/>
                    </a:lnTo>
                    <a:lnTo>
                      <a:pt x="0" y="43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CC00"/>
                  </a:gs>
                  <a:gs pos="100000">
                    <a:srgbClr val="008700"/>
                  </a:gs>
                </a:gsLst>
                <a:lin ang="2700000" scaled="1"/>
              </a:gradFill>
              <a:ln w="127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09" name="Freeform 110"/>
              <p:cNvSpPr>
                <a:spLocks/>
              </p:cNvSpPr>
              <p:nvPr/>
            </p:nvSpPr>
            <p:spPr bwMode="auto">
              <a:xfrm>
                <a:off x="2463" y="2754"/>
                <a:ext cx="951" cy="747"/>
              </a:xfrm>
              <a:custGeom>
                <a:avLst/>
                <a:gdLst>
                  <a:gd name="T0" fmla="*/ 0 w 951"/>
                  <a:gd name="T1" fmla="*/ 0 h 747"/>
                  <a:gd name="T2" fmla="*/ 0 w 951"/>
                  <a:gd name="T3" fmla="*/ 198 h 747"/>
                  <a:gd name="T4" fmla="*/ 951 w 951"/>
                  <a:gd name="T5" fmla="*/ 747 h 747"/>
                  <a:gd name="T6" fmla="*/ 951 w 951"/>
                  <a:gd name="T7" fmla="*/ 549 h 747"/>
                  <a:gd name="T8" fmla="*/ 0 w 951"/>
                  <a:gd name="T9" fmla="*/ 0 h 7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1"/>
                  <a:gd name="T16" fmla="*/ 0 h 747"/>
                  <a:gd name="T17" fmla="*/ 951 w 951"/>
                  <a:gd name="T18" fmla="*/ 747 h 7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1" h="747">
                    <a:moveTo>
                      <a:pt x="0" y="0"/>
                    </a:moveTo>
                    <a:lnTo>
                      <a:pt x="0" y="198"/>
                    </a:lnTo>
                    <a:lnTo>
                      <a:pt x="951" y="747"/>
                    </a:lnTo>
                    <a:lnTo>
                      <a:pt x="951" y="549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CC00"/>
                  </a:gs>
                  <a:gs pos="100000">
                    <a:srgbClr val="008700"/>
                  </a:gs>
                </a:gsLst>
                <a:lin ang="0" scaled="1"/>
              </a:gradFill>
              <a:ln w="127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10" name="Freeform 111"/>
              <p:cNvSpPr>
                <a:spLocks/>
              </p:cNvSpPr>
              <p:nvPr/>
            </p:nvSpPr>
            <p:spPr bwMode="auto">
              <a:xfrm>
                <a:off x="3414" y="2871"/>
                <a:ext cx="743" cy="627"/>
              </a:xfrm>
              <a:custGeom>
                <a:avLst/>
                <a:gdLst>
                  <a:gd name="T0" fmla="*/ 0 w 743"/>
                  <a:gd name="T1" fmla="*/ 627 h 627"/>
                  <a:gd name="T2" fmla="*/ 0 w 743"/>
                  <a:gd name="T3" fmla="*/ 429 h 627"/>
                  <a:gd name="T4" fmla="*/ 743 w 743"/>
                  <a:gd name="T5" fmla="*/ 0 h 627"/>
                  <a:gd name="T6" fmla="*/ 743 w 743"/>
                  <a:gd name="T7" fmla="*/ 195 h 627"/>
                  <a:gd name="T8" fmla="*/ 0 w 743"/>
                  <a:gd name="T9" fmla="*/ 627 h 6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3"/>
                  <a:gd name="T16" fmla="*/ 0 h 627"/>
                  <a:gd name="T17" fmla="*/ 743 w 743"/>
                  <a:gd name="T18" fmla="*/ 627 h 6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3" h="627">
                    <a:moveTo>
                      <a:pt x="0" y="627"/>
                    </a:moveTo>
                    <a:lnTo>
                      <a:pt x="0" y="429"/>
                    </a:lnTo>
                    <a:lnTo>
                      <a:pt x="743" y="0"/>
                    </a:lnTo>
                    <a:lnTo>
                      <a:pt x="743" y="195"/>
                    </a:lnTo>
                    <a:lnTo>
                      <a:pt x="0" y="627"/>
                    </a:lnTo>
                    <a:close/>
                  </a:path>
                </a:pathLst>
              </a:custGeom>
              <a:solidFill>
                <a:srgbClr val="339933"/>
              </a:solidFill>
              <a:ln w="127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89"/>
            <p:cNvGrpSpPr>
              <a:grpSpLocks/>
            </p:cNvGrpSpPr>
            <p:nvPr/>
          </p:nvGrpSpPr>
          <p:grpSpPr bwMode="auto">
            <a:xfrm>
              <a:off x="3006" y="2229"/>
              <a:ext cx="410" cy="423"/>
              <a:chOff x="2647" y="1974"/>
              <a:chExt cx="674" cy="942"/>
            </a:xfrm>
          </p:grpSpPr>
          <p:sp>
            <p:nvSpPr>
              <p:cNvPr id="105506" name="Oval 83"/>
              <p:cNvSpPr>
                <a:spLocks noChangeArrowheads="1"/>
              </p:cNvSpPr>
              <p:nvPr/>
            </p:nvSpPr>
            <p:spPr bwMode="auto">
              <a:xfrm>
                <a:off x="2648" y="1974"/>
                <a:ext cx="673" cy="444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507" name="Freeform 87"/>
              <p:cNvSpPr>
                <a:spLocks/>
              </p:cNvSpPr>
              <p:nvPr/>
            </p:nvSpPr>
            <p:spPr bwMode="auto">
              <a:xfrm>
                <a:off x="2647" y="2195"/>
                <a:ext cx="673" cy="721"/>
              </a:xfrm>
              <a:custGeom>
                <a:avLst/>
                <a:gdLst>
                  <a:gd name="T0" fmla="*/ 0 w 840"/>
                  <a:gd name="T1" fmla="*/ 0 h 900"/>
                  <a:gd name="T2" fmla="*/ 0 w 840"/>
                  <a:gd name="T3" fmla="*/ 18 h 900"/>
                  <a:gd name="T4" fmla="*/ 2 w 840"/>
                  <a:gd name="T5" fmla="*/ 19 h 900"/>
                  <a:gd name="T6" fmla="*/ 2 w 840"/>
                  <a:gd name="T7" fmla="*/ 21 h 900"/>
                  <a:gd name="T8" fmla="*/ 2 w 840"/>
                  <a:gd name="T9" fmla="*/ 22 h 900"/>
                  <a:gd name="T10" fmla="*/ 3 w 840"/>
                  <a:gd name="T11" fmla="*/ 23 h 900"/>
                  <a:gd name="T12" fmla="*/ 5 w 840"/>
                  <a:gd name="T13" fmla="*/ 24 h 900"/>
                  <a:gd name="T14" fmla="*/ 6 w 840"/>
                  <a:gd name="T15" fmla="*/ 25 h 900"/>
                  <a:gd name="T16" fmla="*/ 8 w 840"/>
                  <a:gd name="T17" fmla="*/ 26 h 900"/>
                  <a:gd name="T18" fmla="*/ 10 w 840"/>
                  <a:gd name="T19" fmla="*/ 26 h 900"/>
                  <a:gd name="T20" fmla="*/ 12 w 840"/>
                  <a:gd name="T21" fmla="*/ 26 h 900"/>
                  <a:gd name="T22" fmla="*/ 14 w 840"/>
                  <a:gd name="T23" fmla="*/ 26 h 900"/>
                  <a:gd name="T24" fmla="*/ 17 w 840"/>
                  <a:gd name="T25" fmla="*/ 25 h 900"/>
                  <a:gd name="T26" fmla="*/ 19 w 840"/>
                  <a:gd name="T27" fmla="*/ 24 h 900"/>
                  <a:gd name="T28" fmla="*/ 21 w 840"/>
                  <a:gd name="T29" fmla="*/ 24 h 900"/>
                  <a:gd name="T30" fmla="*/ 22 w 840"/>
                  <a:gd name="T31" fmla="*/ 22 h 900"/>
                  <a:gd name="T32" fmla="*/ 24 w 840"/>
                  <a:gd name="T33" fmla="*/ 21 h 900"/>
                  <a:gd name="T34" fmla="*/ 24 w 840"/>
                  <a:gd name="T35" fmla="*/ 19 h 900"/>
                  <a:gd name="T36" fmla="*/ 24 w 840"/>
                  <a:gd name="T37" fmla="*/ 18 h 900"/>
                  <a:gd name="T38" fmla="*/ 24 w 840"/>
                  <a:gd name="T39" fmla="*/ 0 h 900"/>
                  <a:gd name="T40" fmla="*/ 24 w 840"/>
                  <a:gd name="T41" fmla="*/ 2 h 900"/>
                  <a:gd name="T42" fmla="*/ 24 w 840"/>
                  <a:gd name="T43" fmla="*/ 2 h 900"/>
                  <a:gd name="T44" fmla="*/ 22 w 840"/>
                  <a:gd name="T45" fmla="*/ 4 h 900"/>
                  <a:gd name="T46" fmla="*/ 22 w 840"/>
                  <a:gd name="T47" fmla="*/ 5 h 900"/>
                  <a:gd name="T48" fmla="*/ 20 w 840"/>
                  <a:gd name="T49" fmla="*/ 6 h 900"/>
                  <a:gd name="T50" fmla="*/ 18 w 840"/>
                  <a:gd name="T51" fmla="*/ 7 h 900"/>
                  <a:gd name="T52" fmla="*/ 16 w 840"/>
                  <a:gd name="T53" fmla="*/ 7 h 900"/>
                  <a:gd name="T54" fmla="*/ 14 w 840"/>
                  <a:gd name="T55" fmla="*/ 8 h 900"/>
                  <a:gd name="T56" fmla="*/ 12 w 840"/>
                  <a:gd name="T57" fmla="*/ 8 h 900"/>
                  <a:gd name="T58" fmla="*/ 10 w 840"/>
                  <a:gd name="T59" fmla="*/ 8 h 900"/>
                  <a:gd name="T60" fmla="*/ 9 w 840"/>
                  <a:gd name="T61" fmla="*/ 7 h 900"/>
                  <a:gd name="T62" fmla="*/ 6 w 840"/>
                  <a:gd name="T63" fmla="*/ 7 h 900"/>
                  <a:gd name="T64" fmla="*/ 5 w 840"/>
                  <a:gd name="T65" fmla="*/ 6 h 900"/>
                  <a:gd name="T66" fmla="*/ 3 w 840"/>
                  <a:gd name="T67" fmla="*/ 5 h 900"/>
                  <a:gd name="T68" fmla="*/ 2 w 840"/>
                  <a:gd name="T69" fmla="*/ 4 h 900"/>
                  <a:gd name="T70" fmla="*/ 2 w 840"/>
                  <a:gd name="T71" fmla="*/ 2 h 900"/>
                  <a:gd name="T72" fmla="*/ 0 w 840"/>
                  <a:gd name="T73" fmla="*/ 0 h 90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840"/>
                  <a:gd name="T112" fmla="*/ 0 h 900"/>
                  <a:gd name="T113" fmla="*/ 840 w 840"/>
                  <a:gd name="T114" fmla="*/ 900 h 90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840" h="900">
                    <a:moveTo>
                      <a:pt x="0" y="0"/>
                    </a:moveTo>
                    <a:lnTo>
                      <a:pt x="0" y="630"/>
                    </a:lnTo>
                    <a:lnTo>
                      <a:pt x="6" y="675"/>
                    </a:lnTo>
                    <a:lnTo>
                      <a:pt x="30" y="723"/>
                    </a:lnTo>
                    <a:lnTo>
                      <a:pt x="75" y="777"/>
                    </a:lnTo>
                    <a:lnTo>
                      <a:pt x="105" y="804"/>
                    </a:lnTo>
                    <a:lnTo>
                      <a:pt x="162" y="840"/>
                    </a:lnTo>
                    <a:lnTo>
                      <a:pt x="213" y="864"/>
                    </a:lnTo>
                    <a:lnTo>
                      <a:pt x="282" y="885"/>
                    </a:lnTo>
                    <a:lnTo>
                      <a:pt x="357" y="897"/>
                    </a:lnTo>
                    <a:lnTo>
                      <a:pt x="438" y="900"/>
                    </a:lnTo>
                    <a:lnTo>
                      <a:pt x="516" y="891"/>
                    </a:lnTo>
                    <a:lnTo>
                      <a:pt x="588" y="876"/>
                    </a:lnTo>
                    <a:lnTo>
                      <a:pt x="645" y="855"/>
                    </a:lnTo>
                    <a:lnTo>
                      <a:pt x="705" y="828"/>
                    </a:lnTo>
                    <a:lnTo>
                      <a:pt x="762" y="786"/>
                    </a:lnTo>
                    <a:lnTo>
                      <a:pt x="810" y="729"/>
                    </a:lnTo>
                    <a:lnTo>
                      <a:pt x="831" y="681"/>
                    </a:lnTo>
                    <a:lnTo>
                      <a:pt x="840" y="636"/>
                    </a:lnTo>
                    <a:lnTo>
                      <a:pt x="840" y="0"/>
                    </a:lnTo>
                    <a:lnTo>
                      <a:pt x="834" y="42"/>
                    </a:lnTo>
                    <a:lnTo>
                      <a:pt x="819" y="87"/>
                    </a:lnTo>
                    <a:lnTo>
                      <a:pt x="789" y="135"/>
                    </a:lnTo>
                    <a:lnTo>
                      <a:pt x="750" y="174"/>
                    </a:lnTo>
                    <a:lnTo>
                      <a:pt x="699" y="207"/>
                    </a:lnTo>
                    <a:lnTo>
                      <a:pt x="639" y="237"/>
                    </a:lnTo>
                    <a:lnTo>
                      <a:pt x="561" y="261"/>
                    </a:lnTo>
                    <a:lnTo>
                      <a:pt x="486" y="270"/>
                    </a:lnTo>
                    <a:lnTo>
                      <a:pt x="432" y="270"/>
                    </a:lnTo>
                    <a:lnTo>
                      <a:pt x="357" y="273"/>
                    </a:lnTo>
                    <a:lnTo>
                      <a:pt x="291" y="264"/>
                    </a:lnTo>
                    <a:lnTo>
                      <a:pt x="231" y="246"/>
                    </a:lnTo>
                    <a:lnTo>
                      <a:pt x="153" y="213"/>
                    </a:lnTo>
                    <a:lnTo>
                      <a:pt x="96" y="174"/>
                    </a:lnTo>
                    <a:lnTo>
                      <a:pt x="42" y="120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7200"/>
                  </a:gs>
                  <a:gs pos="50000">
                    <a:srgbClr val="00CC00"/>
                  </a:gs>
                  <a:gs pos="100000">
                    <a:srgbClr val="007200"/>
                  </a:gs>
                </a:gsLst>
                <a:lin ang="0" scaled="1"/>
              </a:gradFill>
              <a:ln w="127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" name="Group 139"/>
          <p:cNvGrpSpPr>
            <a:grpSpLocks/>
          </p:cNvGrpSpPr>
          <p:nvPr/>
        </p:nvGrpSpPr>
        <p:grpSpPr bwMode="auto">
          <a:xfrm>
            <a:off x="5975350" y="3425825"/>
            <a:ext cx="2197100" cy="1358900"/>
            <a:chOff x="3764" y="2158"/>
            <a:chExt cx="1384" cy="856"/>
          </a:xfrm>
        </p:grpSpPr>
        <p:sp>
          <p:nvSpPr>
            <p:cNvPr id="105496" name="Rectangle 114"/>
            <p:cNvSpPr>
              <a:spLocks noChangeArrowheads="1"/>
            </p:cNvSpPr>
            <p:nvPr/>
          </p:nvSpPr>
          <p:spPr bwMode="auto">
            <a:xfrm>
              <a:off x="3764" y="2158"/>
              <a:ext cx="1384" cy="856"/>
            </a:xfrm>
            <a:prstGeom prst="rect">
              <a:avLst/>
            </a:prstGeom>
            <a:solidFill>
              <a:srgbClr val="66CC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97" name="Oval 117"/>
            <p:cNvSpPr>
              <a:spLocks noChangeArrowheads="1"/>
            </p:cNvSpPr>
            <p:nvPr/>
          </p:nvSpPr>
          <p:spPr bwMode="auto">
            <a:xfrm>
              <a:off x="4638" y="2406"/>
              <a:ext cx="360" cy="360"/>
            </a:xfrm>
            <a:prstGeom prst="ellipse">
              <a:avLst/>
            </a:prstGeom>
            <a:solidFill>
              <a:srgbClr val="66CC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98" name="Line 119"/>
            <p:cNvSpPr>
              <a:spLocks noChangeShapeType="1"/>
            </p:cNvSpPr>
            <p:nvPr/>
          </p:nvSpPr>
          <p:spPr bwMode="auto">
            <a:xfrm>
              <a:off x="4816" y="2537"/>
              <a:ext cx="0" cy="9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99" name="Line 120"/>
            <p:cNvSpPr>
              <a:spLocks noChangeShapeType="1"/>
            </p:cNvSpPr>
            <p:nvPr/>
          </p:nvSpPr>
          <p:spPr bwMode="auto">
            <a:xfrm flipH="1">
              <a:off x="4771" y="2585"/>
              <a:ext cx="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00" name="Line 121"/>
            <p:cNvSpPr>
              <a:spLocks noChangeShapeType="1"/>
            </p:cNvSpPr>
            <p:nvPr/>
          </p:nvSpPr>
          <p:spPr bwMode="auto">
            <a:xfrm>
              <a:off x="4902" y="2583"/>
              <a:ext cx="21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01" name="Line 122"/>
            <p:cNvSpPr>
              <a:spLocks noChangeShapeType="1"/>
            </p:cNvSpPr>
            <p:nvPr/>
          </p:nvSpPr>
          <p:spPr bwMode="auto">
            <a:xfrm>
              <a:off x="4524" y="2586"/>
              <a:ext cx="21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02" name="Line 124"/>
            <p:cNvSpPr>
              <a:spLocks noChangeShapeType="1"/>
            </p:cNvSpPr>
            <p:nvPr/>
          </p:nvSpPr>
          <p:spPr bwMode="auto">
            <a:xfrm rot="-5400000">
              <a:off x="4730" y="2411"/>
              <a:ext cx="17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03" name="Line 125"/>
            <p:cNvSpPr>
              <a:spLocks noChangeShapeType="1"/>
            </p:cNvSpPr>
            <p:nvPr/>
          </p:nvSpPr>
          <p:spPr bwMode="auto">
            <a:xfrm rot="-5400000">
              <a:off x="4730" y="2759"/>
              <a:ext cx="17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138"/>
          <p:cNvGrpSpPr>
            <a:grpSpLocks/>
          </p:cNvGrpSpPr>
          <p:nvPr/>
        </p:nvGrpSpPr>
        <p:grpSpPr bwMode="auto">
          <a:xfrm>
            <a:off x="5975350" y="5548313"/>
            <a:ext cx="2197100" cy="1033462"/>
            <a:chOff x="3764" y="3495"/>
            <a:chExt cx="1384" cy="651"/>
          </a:xfrm>
        </p:grpSpPr>
        <p:sp>
          <p:nvSpPr>
            <p:cNvPr id="105491" name="Rectangle 115"/>
            <p:cNvSpPr>
              <a:spLocks noChangeArrowheads="1"/>
            </p:cNvSpPr>
            <p:nvPr/>
          </p:nvSpPr>
          <p:spPr bwMode="auto">
            <a:xfrm>
              <a:off x="3764" y="3906"/>
              <a:ext cx="1384" cy="240"/>
            </a:xfrm>
            <a:prstGeom prst="rect">
              <a:avLst/>
            </a:prstGeom>
            <a:solidFill>
              <a:srgbClr val="66CC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92" name="Rectangle 116"/>
            <p:cNvSpPr>
              <a:spLocks noChangeArrowheads="1"/>
            </p:cNvSpPr>
            <p:nvPr/>
          </p:nvSpPr>
          <p:spPr bwMode="auto">
            <a:xfrm>
              <a:off x="4636" y="3650"/>
              <a:ext cx="360" cy="256"/>
            </a:xfrm>
            <a:prstGeom prst="rect">
              <a:avLst/>
            </a:prstGeom>
            <a:solidFill>
              <a:srgbClr val="66CC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93" name="Line 126"/>
            <p:cNvSpPr>
              <a:spLocks noChangeShapeType="1"/>
            </p:cNvSpPr>
            <p:nvPr/>
          </p:nvSpPr>
          <p:spPr bwMode="auto">
            <a:xfrm>
              <a:off x="4816" y="3731"/>
              <a:ext cx="0" cy="7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94" name="Line 127"/>
            <p:cNvSpPr>
              <a:spLocks noChangeShapeType="1"/>
            </p:cNvSpPr>
            <p:nvPr/>
          </p:nvSpPr>
          <p:spPr bwMode="auto">
            <a:xfrm rot="-5400000">
              <a:off x="4719" y="3594"/>
              <a:ext cx="19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95" name="Line 128"/>
            <p:cNvSpPr>
              <a:spLocks noChangeShapeType="1"/>
            </p:cNvSpPr>
            <p:nvPr/>
          </p:nvSpPr>
          <p:spPr bwMode="auto">
            <a:xfrm rot="-5400000">
              <a:off x="4723" y="3935"/>
              <a:ext cx="18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140"/>
          <p:cNvGrpSpPr>
            <a:grpSpLocks/>
          </p:cNvGrpSpPr>
          <p:nvPr/>
        </p:nvGrpSpPr>
        <p:grpSpPr bwMode="auto">
          <a:xfrm>
            <a:off x="7615238" y="4567238"/>
            <a:ext cx="595312" cy="766762"/>
            <a:chOff x="4797" y="2877"/>
            <a:chExt cx="375" cy="483"/>
          </a:xfrm>
        </p:grpSpPr>
        <p:sp>
          <p:nvSpPr>
            <p:cNvPr id="105488" name="Line 129"/>
            <p:cNvSpPr>
              <a:spLocks noChangeShapeType="1"/>
            </p:cNvSpPr>
            <p:nvPr/>
          </p:nvSpPr>
          <p:spPr bwMode="auto">
            <a:xfrm>
              <a:off x="4818" y="2877"/>
              <a:ext cx="0" cy="48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89" name="Line 130"/>
            <p:cNvSpPr>
              <a:spLocks noChangeShapeType="1"/>
            </p:cNvSpPr>
            <p:nvPr/>
          </p:nvSpPr>
          <p:spPr bwMode="auto">
            <a:xfrm>
              <a:off x="5148" y="3051"/>
              <a:ext cx="0" cy="309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90" name="Line 131"/>
            <p:cNvSpPr>
              <a:spLocks noChangeShapeType="1"/>
            </p:cNvSpPr>
            <p:nvPr/>
          </p:nvSpPr>
          <p:spPr bwMode="auto">
            <a:xfrm>
              <a:off x="4797" y="3300"/>
              <a:ext cx="375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arrow" w="sm" len="lg"/>
              <a:tailEnd type="arrow" w="sm" len="lg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41"/>
          <p:cNvGrpSpPr>
            <a:grpSpLocks/>
          </p:cNvGrpSpPr>
          <p:nvPr/>
        </p:nvGrpSpPr>
        <p:grpSpPr bwMode="auto">
          <a:xfrm>
            <a:off x="8166100" y="4068763"/>
            <a:ext cx="704850" cy="757237"/>
            <a:chOff x="5144" y="2563"/>
            <a:chExt cx="444" cy="477"/>
          </a:xfrm>
        </p:grpSpPr>
        <p:sp>
          <p:nvSpPr>
            <p:cNvPr id="105485" name="Line 132"/>
            <p:cNvSpPr>
              <a:spLocks noChangeShapeType="1"/>
            </p:cNvSpPr>
            <p:nvPr/>
          </p:nvSpPr>
          <p:spPr bwMode="auto">
            <a:xfrm rot="-5400000">
              <a:off x="5387" y="2816"/>
              <a:ext cx="0" cy="39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86" name="Line 133"/>
            <p:cNvSpPr>
              <a:spLocks noChangeShapeType="1"/>
            </p:cNvSpPr>
            <p:nvPr/>
          </p:nvSpPr>
          <p:spPr bwMode="auto">
            <a:xfrm rot="-5400000">
              <a:off x="5366" y="2363"/>
              <a:ext cx="0" cy="44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87" name="Line 134"/>
            <p:cNvSpPr>
              <a:spLocks noChangeShapeType="1"/>
            </p:cNvSpPr>
            <p:nvPr/>
          </p:nvSpPr>
          <p:spPr bwMode="auto">
            <a:xfrm rot="-5400000">
              <a:off x="5289" y="2802"/>
              <a:ext cx="477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arrow" w="sm" len="lg"/>
              <a:tailEnd type="arrow" w="sm" len="lg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EC64-B2A3-4040-92A2-923F4E37081A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52" grpId="0" animBg="1"/>
      <p:bldP spid="441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9" name="Rectangle 49"/>
          <p:cNvSpPr>
            <a:spLocks noChangeArrowheads="1"/>
          </p:cNvSpPr>
          <p:nvPr/>
        </p:nvSpPr>
        <p:spPr bwMode="auto">
          <a:xfrm>
            <a:off x="279400" y="952500"/>
            <a:ext cx="8585200" cy="12382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28625" y="3159125"/>
            <a:ext cx="1968500" cy="2465388"/>
            <a:chOff x="594" y="2104"/>
            <a:chExt cx="1053" cy="1319"/>
          </a:xfrm>
        </p:grpSpPr>
        <p:sp>
          <p:nvSpPr>
            <p:cNvPr id="106546" name="Oval 7"/>
            <p:cNvSpPr>
              <a:spLocks noChangeArrowheads="1"/>
            </p:cNvSpPr>
            <p:nvPr/>
          </p:nvSpPr>
          <p:spPr bwMode="auto">
            <a:xfrm>
              <a:off x="706" y="2104"/>
              <a:ext cx="840" cy="554"/>
            </a:xfrm>
            <a:prstGeom prst="ellipse">
              <a:avLst/>
            </a:prstGeom>
            <a:solidFill>
              <a:srgbClr val="00CC00"/>
            </a:solidFill>
            <a:ln w="12700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47" name="Oval 8"/>
            <p:cNvSpPr>
              <a:spLocks noChangeArrowheads="1"/>
            </p:cNvSpPr>
            <p:nvPr/>
          </p:nvSpPr>
          <p:spPr bwMode="auto">
            <a:xfrm>
              <a:off x="706" y="2725"/>
              <a:ext cx="840" cy="554"/>
            </a:xfrm>
            <a:prstGeom prst="ellipse">
              <a:avLst/>
            </a:prstGeom>
            <a:noFill/>
            <a:ln w="12700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48" name="Oval 9"/>
            <p:cNvSpPr>
              <a:spLocks noChangeArrowheads="1"/>
            </p:cNvSpPr>
            <p:nvPr/>
          </p:nvSpPr>
          <p:spPr bwMode="auto">
            <a:xfrm>
              <a:off x="598" y="2656"/>
              <a:ext cx="1047" cy="691"/>
            </a:xfrm>
            <a:prstGeom prst="ellipse">
              <a:avLst/>
            </a:prstGeom>
            <a:solidFill>
              <a:srgbClr val="00CC00"/>
            </a:solidFill>
            <a:ln w="12700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49" name="Line 10"/>
            <p:cNvSpPr>
              <a:spLocks noChangeShapeType="1"/>
            </p:cNvSpPr>
            <p:nvPr/>
          </p:nvSpPr>
          <p:spPr bwMode="auto">
            <a:xfrm>
              <a:off x="1125" y="2656"/>
              <a:ext cx="0" cy="624"/>
            </a:xfrm>
            <a:prstGeom prst="line">
              <a:avLst/>
            </a:prstGeom>
            <a:noFill/>
            <a:ln w="127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50" name="Freeform 11"/>
            <p:cNvSpPr>
              <a:spLocks/>
            </p:cNvSpPr>
            <p:nvPr/>
          </p:nvSpPr>
          <p:spPr bwMode="auto">
            <a:xfrm>
              <a:off x="705" y="2380"/>
              <a:ext cx="840" cy="900"/>
            </a:xfrm>
            <a:custGeom>
              <a:avLst/>
              <a:gdLst>
                <a:gd name="T0" fmla="*/ 0 w 840"/>
                <a:gd name="T1" fmla="*/ 0 h 900"/>
                <a:gd name="T2" fmla="*/ 0 w 840"/>
                <a:gd name="T3" fmla="*/ 630 h 900"/>
                <a:gd name="T4" fmla="*/ 6 w 840"/>
                <a:gd name="T5" fmla="*/ 675 h 900"/>
                <a:gd name="T6" fmla="*/ 30 w 840"/>
                <a:gd name="T7" fmla="*/ 723 h 900"/>
                <a:gd name="T8" fmla="*/ 75 w 840"/>
                <a:gd name="T9" fmla="*/ 777 h 900"/>
                <a:gd name="T10" fmla="*/ 105 w 840"/>
                <a:gd name="T11" fmla="*/ 804 h 900"/>
                <a:gd name="T12" fmla="*/ 162 w 840"/>
                <a:gd name="T13" fmla="*/ 840 h 900"/>
                <a:gd name="T14" fmla="*/ 213 w 840"/>
                <a:gd name="T15" fmla="*/ 864 h 900"/>
                <a:gd name="T16" fmla="*/ 282 w 840"/>
                <a:gd name="T17" fmla="*/ 885 h 900"/>
                <a:gd name="T18" fmla="*/ 357 w 840"/>
                <a:gd name="T19" fmla="*/ 897 h 900"/>
                <a:gd name="T20" fmla="*/ 438 w 840"/>
                <a:gd name="T21" fmla="*/ 900 h 900"/>
                <a:gd name="T22" fmla="*/ 516 w 840"/>
                <a:gd name="T23" fmla="*/ 891 h 900"/>
                <a:gd name="T24" fmla="*/ 588 w 840"/>
                <a:gd name="T25" fmla="*/ 876 h 900"/>
                <a:gd name="T26" fmla="*/ 645 w 840"/>
                <a:gd name="T27" fmla="*/ 855 h 900"/>
                <a:gd name="T28" fmla="*/ 705 w 840"/>
                <a:gd name="T29" fmla="*/ 828 h 900"/>
                <a:gd name="T30" fmla="*/ 762 w 840"/>
                <a:gd name="T31" fmla="*/ 786 h 900"/>
                <a:gd name="T32" fmla="*/ 810 w 840"/>
                <a:gd name="T33" fmla="*/ 729 h 900"/>
                <a:gd name="T34" fmla="*/ 831 w 840"/>
                <a:gd name="T35" fmla="*/ 681 h 900"/>
                <a:gd name="T36" fmla="*/ 840 w 840"/>
                <a:gd name="T37" fmla="*/ 636 h 900"/>
                <a:gd name="T38" fmla="*/ 840 w 840"/>
                <a:gd name="T39" fmla="*/ 0 h 900"/>
                <a:gd name="T40" fmla="*/ 834 w 840"/>
                <a:gd name="T41" fmla="*/ 42 h 900"/>
                <a:gd name="T42" fmla="*/ 819 w 840"/>
                <a:gd name="T43" fmla="*/ 87 h 900"/>
                <a:gd name="T44" fmla="*/ 789 w 840"/>
                <a:gd name="T45" fmla="*/ 135 h 900"/>
                <a:gd name="T46" fmla="*/ 750 w 840"/>
                <a:gd name="T47" fmla="*/ 174 h 900"/>
                <a:gd name="T48" fmla="*/ 699 w 840"/>
                <a:gd name="T49" fmla="*/ 207 h 900"/>
                <a:gd name="T50" fmla="*/ 639 w 840"/>
                <a:gd name="T51" fmla="*/ 237 h 900"/>
                <a:gd name="T52" fmla="*/ 561 w 840"/>
                <a:gd name="T53" fmla="*/ 261 h 900"/>
                <a:gd name="T54" fmla="*/ 486 w 840"/>
                <a:gd name="T55" fmla="*/ 270 h 900"/>
                <a:gd name="T56" fmla="*/ 432 w 840"/>
                <a:gd name="T57" fmla="*/ 270 h 900"/>
                <a:gd name="T58" fmla="*/ 357 w 840"/>
                <a:gd name="T59" fmla="*/ 273 h 900"/>
                <a:gd name="T60" fmla="*/ 291 w 840"/>
                <a:gd name="T61" fmla="*/ 264 h 900"/>
                <a:gd name="T62" fmla="*/ 231 w 840"/>
                <a:gd name="T63" fmla="*/ 246 h 900"/>
                <a:gd name="T64" fmla="*/ 153 w 840"/>
                <a:gd name="T65" fmla="*/ 213 h 900"/>
                <a:gd name="T66" fmla="*/ 96 w 840"/>
                <a:gd name="T67" fmla="*/ 174 h 900"/>
                <a:gd name="T68" fmla="*/ 42 w 840"/>
                <a:gd name="T69" fmla="*/ 120 h 900"/>
                <a:gd name="T70" fmla="*/ 12 w 840"/>
                <a:gd name="T71" fmla="*/ 63 h 900"/>
                <a:gd name="T72" fmla="*/ 0 w 840"/>
                <a:gd name="T73" fmla="*/ 0 h 90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40"/>
                <a:gd name="T112" fmla="*/ 0 h 900"/>
                <a:gd name="T113" fmla="*/ 840 w 840"/>
                <a:gd name="T114" fmla="*/ 900 h 90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40" h="900">
                  <a:moveTo>
                    <a:pt x="0" y="0"/>
                  </a:moveTo>
                  <a:lnTo>
                    <a:pt x="0" y="630"/>
                  </a:lnTo>
                  <a:lnTo>
                    <a:pt x="6" y="675"/>
                  </a:lnTo>
                  <a:lnTo>
                    <a:pt x="30" y="723"/>
                  </a:lnTo>
                  <a:lnTo>
                    <a:pt x="75" y="777"/>
                  </a:lnTo>
                  <a:lnTo>
                    <a:pt x="105" y="804"/>
                  </a:lnTo>
                  <a:lnTo>
                    <a:pt x="162" y="840"/>
                  </a:lnTo>
                  <a:lnTo>
                    <a:pt x="213" y="864"/>
                  </a:lnTo>
                  <a:lnTo>
                    <a:pt x="282" y="885"/>
                  </a:lnTo>
                  <a:lnTo>
                    <a:pt x="357" y="897"/>
                  </a:lnTo>
                  <a:lnTo>
                    <a:pt x="438" y="900"/>
                  </a:lnTo>
                  <a:lnTo>
                    <a:pt x="516" y="891"/>
                  </a:lnTo>
                  <a:lnTo>
                    <a:pt x="588" y="876"/>
                  </a:lnTo>
                  <a:lnTo>
                    <a:pt x="645" y="855"/>
                  </a:lnTo>
                  <a:lnTo>
                    <a:pt x="705" y="828"/>
                  </a:lnTo>
                  <a:lnTo>
                    <a:pt x="762" y="786"/>
                  </a:lnTo>
                  <a:lnTo>
                    <a:pt x="810" y="729"/>
                  </a:lnTo>
                  <a:lnTo>
                    <a:pt x="831" y="681"/>
                  </a:lnTo>
                  <a:lnTo>
                    <a:pt x="840" y="636"/>
                  </a:lnTo>
                  <a:lnTo>
                    <a:pt x="840" y="0"/>
                  </a:lnTo>
                  <a:lnTo>
                    <a:pt x="834" y="42"/>
                  </a:lnTo>
                  <a:lnTo>
                    <a:pt x="819" y="87"/>
                  </a:lnTo>
                  <a:lnTo>
                    <a:pt x="789" y="135"/>
                  </a:lnTo>
                  <a:lnTo>
                    <a:pt x="750" y="174"/>
                  </a:lnTo>
                  <a:lnTo>
                    <a:pt x="699" y="207"/>
                  </a:lnTo>
                  <a:lnTo>
                    <a:pt x="639" y="237"/>
                  </a:lnTo>
                  <a:lnTo>
                    <a:pt x="561" y="261"/>
                  </a:lnTo>
                  <a:lnTo>
                    <a:pt x="486" y="270"/>
                  </a:lnTo>
                  <a:lnTo>
                    <a:pt x="432" y="270"/>
                  </a:lnTo>
                  <a:lnTo>
                    <a:pt x="357" y="273"/>
                  </a:lnTo>
                  <a:lnTo>
                    <a:pt x="291" y="264"/>
                  </a:lnTo>
                  <a:lnTo>
                    <a:pt x="231" y="246"/>
                  </a:lnTo>
                  <a:lnTo>
                    <a:pt x="153" y="213"/>
                  </a:lnTo>
                  <a:lnTo>
                    <a:pt x="96" y="174"/>
                  </a:lnTo>
                  <a:lnTo>
                    <a:pt x="42" y="120"/>
                  </a:lnTo>
                  <a:lnTo>
                    <a:pt x="12" y="63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7200"/>
                </a:gs>
                <a:gs pos="50000">
                  <a:srgbClr val="00CC00"/>
                </a:gs>
                <a:gs pos="100000">
                  <a:srgbClr val="007200"/>
                </a:gs>
              </a:gsLst>
              <a:lin ang="0" scaled="1"/>
            </a:gradFill>
            <a:ln w="127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51" name="Freeform 12"/>
            <p:cNvSpPr>
              <a:spLocks/>
            </p:cNvSpPr>
            <p:nvPr/>
          </p:nvSpPr>
          <p:spPr bwMode="auto">
            <a:xfrm>
              <a:off x="594" y="3003"/>
              <a:ext cx="1053" cy="420"/>
            </a:xfrm>
            <a:custGeom>
              <a:avLst/>
              <a:gdLst>
                <a:gd name="T0" fmla="*/ 0 w 1053"/>
                <a:gd name="T1" fmla="*/ 0 h 420"/>
                <a:gd name="T2" fmla="*/ 0 w 1053"/>
                <a:gd name="T3" fmla="*/ 96 h 420"/>
                <a:gd name="T4" fmla="*/ 15 w 1053"/>
                <a:gd name="T5" fmla="*/ 147 h 420"/>
                <a:gd name="T6" fmla="*/ 33 w 1053"/>
                <a:gd name="T7" fmla="*/ 192 h 420"/>
                <a:gd name="T8" fmla="*/ 66 w 1053"/>
                <a:gd name="T9" fmla="*/ 240 h 420"/>
                <a:gd name="T10" fmla="*/ 102 w 1053"/>
                <a:gd name="T11" fmla="*/ 276 h 420"/>
                <a:gd name="T12" fmla="*/ 147 w 1053"/>
                <a:gd name="T13" fmla="*/ 315 h 420"/>
                <a:gd name="T14" fmla="*/ 201 w 1053"/>
                <a:gd name="T15" fmla="*/ 348 h 420"/>
                <a:gd name="T16" fmla="*/ 261 w 1053"/>
                <a:gd name="T17" fmla="*/ 375 h 420"/>
                <a:gd name="T18" fmla="*/ 345 w 1053"/>
                <a:gd name="T19" fmla="*/ 399 h 420"/>
                <a:gd name="T20" fmla="*/ 426 w 1053"/>
                <a:gd name="T21" fmla="*/ 414 h 420"/>
                <a:gd name="T22" fmla="*/ 495 w 1053"/>
                <a:gd name="T23" fmla="*/ 420 h 420"/>
                <a:gd name="T24" fmla="*/ 555 w 1053"/>
                <a:gd name="T25" fmla="*/ 420 h 420"/>
                <a:gd name="T26" fmla="*/ 633 w 1053"/>
                <a:gd name="T27" fmla="*/ 414 h 420"/>
                <a:gd name="T28" fmla="*/ 696 w 1053"/>
                <a:gd name="T29" fmla="*/ 405 h 420"/>
                <a:gd name="T30" fmla="*/ 768 w 1053"/>
                <a:gd name="T31" fmla="*/ 384 h 420"/>
                <a:gd name="T32" fmla="*/ 831 w 1053"/>
                <a:gd name="T33" fmla="*/ 360 h 420"/>
                <a:gd name="T34" fmla="*/ 891 w 1053"/>
                <a:gd name="T35" fmla="*/ 324 h 420"/>
                <a:gd name="T36" fmla="*/ 945 w 1053"/>
                <a:gd name="T37" fmla="*/ 285 h 420"/>
                <a:gd name="T38" fmla="*/ 981 w 1053"/>
                <a:gd name="T39" fmla="*/ 246 h 420"/>
                <a:gd name="T40" fmla="*/ 1017 w 1053"/>
                <a:gd name="T41" fmla="*/ 201 h 420"/>
                <a:gd name="T42" fmla="*/ 1035 w 1053"/>
                <a:gd name="T43" fmla="*/ 156 h 420"/>
                <a:gd name="T44" fmla="*/ 1053 w 1053"/>
                <a:gd name="T45" fmla="*/ 90 h 420"/>
                <a:gd name="T46" fmla="*/ 1053 w 1053"/>
                <a:gd name="T47" fmla="*/ 0 h 420"/>
                <a:gd name="T48" fmla="*/ 1044 w 1053"/>
                <a:gd name="T49" fmla="*/ 45 h 420"/>
                <a:gd name="T50" fmla="*/ 1023 w 1053"/>
                <a:gd name="T51" fmla="*/ 117 h 420"/>
                <a:gd name="T52" fmla="*/ 987 w 1053"/>
                <a:gd name="T53" fmla="*/ 162 h 420"/>
                <a:gd name="T54" fmla="*/ 930 w 1053"/>
                <a:gd name="T55" fmla="*/ 219 h 420"/>
                <a:gd name="T56" fmla="*/ 870 w 1053"/>
                <a:gd name="T57" fmla="*/ 258 h 420"/>
                <a:gd name="T58" fmla="*/ 798 w 1053"/>
                <a:gd name="T59" fmla="*/ 294 h 420"/>
                <a:gd name="T60" fmla="*/ 723 w 1053"/>
                <a:gd name="T61" fmla="*/ 318 h 420"/>
                <a:gd name="T62" fmla="*/ 657 w 1053"/>
                <a:gd name="T63" fmla="*/ 333 h 420"/>
                <a:gd name="T64" fmla="*/ 585 w 1053"/>
                <a:gd name="T65" fmla="*/ 339 h 420"/>
                <a:gd name="T66" fmla="*/ 492 w 1053"/>
                <a:gd name="T67" fmla="*/ 345 h 420"/>
                <a:gd name="T68" fmla="*/ 414 w 1053"/>
                <a:gd name="T69" fmla="*/ 333 h 420"/>
                <a:gd name="T70" fmla="*/ 324 w 1053"/>
                <a:gd name="T71" fmla="*/ 315 h 420"/>
                <a:gd name="T72" fmla="*/ 258 w 1053"/>
                <a:gd name="T73" fmla="*/ 294 h 420"/>
                <a:gd name="T74" fmla="*/ 192 w 1053"/>
                <a:gd name="T75" fmla="*/ 261 h 420"/>
                <a:gd name="T76" fmla="*/ 141 w 1053"/>
                <a:gd name="T77" fmla="*/ 231 h 420"/>
                <a:gd name="T78" fmla="*/ 93 w 1053"/>
                <a:gd name="T79" fmla="*/ 189 h 420"/>
                <a:gd name="T80" fmla="*/ 51 w 1053"/>
                <a:gd name="T81" fmla="*/ 141 h 420"/>
                <a:gd name="T82" fmla="*/ 27 w 1053"/>
                <a:gd name="T83" fmla="*/ 99 h 420"/>
                <a:gd name="T84" fmla="*/ 6 w 1053"/>
                <a:gd name="T85" fmla="*/ 57 h 420"/>
                <a:gd name="T86" fmla="*/ 0 w 1053"/>
                <a:gd name="T87" fmla="*/ 0 h 42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053"/>
                <a:gd name="T133" fmla="*/ 0 h 420"/>
                <a:gd name="T134" fmla="*/ 1053 w 1053"/>
                <a:gd name="T135" fmla="*/ 420 h 42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053" h="420">
                  <a:moveTo>
                    <a:pt x="0" y="0"/>
                  </a:moveTo>
                  <a:lnTo>
                    <a:pt x="0" y="96"/>
                  </a:lnTo>
                  <a:lnTo>
                    <a:pt x="15" y="147"/>
                  </a:lnTo>
                  <a:lnTo>
                    <a:pt x="33" y="192"/>
                  </a:lnTo>
                  <a:lnTo>
                    <a:pt x="66" y="240"/>
                  </a:lnTo>
                  <a:lnTo>
                    <a:pt x="102" y="276"/>
                  </a:lnTo>
                  <a:lnTo>
                    <a:pt x="147" y="315"/>
                  </a:lnTo>
                  <a:lnTo>
                    <a:pt x="201" y="348"/>
                  </a:lnTo>
                  <a:lnTo>
                    <a:pt x="261" y="375"/>
                  </a:lnTo>
                  <a:lnTo>
                    <a:pt x="345" y="399"/>
                  </a:lnTo>
                  <a:lnTo>
                    <a:pt x="426" y="414"/>
                  </a:lnTo>
                  <a:lnTo>
                    <a:pt x="495" y="420"/>
                  </a:lnTo>
                  <a:lnTo>
                    <a:pt x="555" y="420"/>
                  </a:lnTo>
                  <a:lnTo>
                    <a:pt x="633" y="414"/>
                  </a:lnTo>
                  <a:lnTo>
                    <a:pt x="696" y="405"/>
                  </a:lnTo>
                  <a:lnTo>
                    <a:pt x="768" y="384"/>
                  </a:lnTo>
                  <a:lnTo>
                    <a:pt x="831" y="360"/>
                  </a:lnTo>
                  <a:lnTo>
                    <a:pt x="891" y="324"/>
                  </a:lnTo>
                  <a:lnTo>
                    <a:pt x="945" y="285"/>
                  </a:lnTo>
                  <a:lnTo>
                    <a:pt x="981" y="246"/>
                  </a:lnTo>
                  <a:lnTo>
                    <a:pt x="1017" y="201"/>
                  </a:lnTo>
                  <a:lnTo>
                    <a:pt x="1035" y="156"/>
                  </a:lnTo>
                  <a:lnTo>
                    <a:pt x="1053" y="90"/>
                  </a:lnTo>
                  <a:lnTo>
                    <a:pt x="1053" y="0"/>
                  </a:lnTo>
                  <a:lnTo>
                    <a:pt x="1044" y="45"/>
                  </a:lnTo>
                  <a:lnTo>
                    <a:pt x="1023" y="117"/>
                  </a:lnTo>
                  <a:lnTo>
                    <a:pt x="987" y="162"/>
                  </a:lnTo>
                  <a:lnTo>
                    <a:pt x="930" y="219"/>
                  </a:lnTo>
                  <a:lnTo>
                    <a:pt x="870" y="258"/>
                  </a:lnTo>
                  <a:lnTo>
                    <a:pt x="798" y="294"/>
                  </a:lnTo>
                  <a:lnTo>
                    <a:pt x="723" y="318"/>
                  </a:lnTo>
                  <a:lnTo>
                    <a:pt x="657" y="333"/>
                  </a:lnTo>
                  <a:lnTo>
                    <a:pt x="585" y="339"/>
                  </a:lnTo>
                  <a:lnTo>
                    <a:pt x="492" y="345"/>
                  </a:lnTo>
                  <a:lnTo>
                    <a:pt x="414" y="333"/>
                  </a:lnTo>
                  <a:lnTo>
                    <a:pt x="324" y="315"/>
                  </a:lnTo>
                  <a:lnTo>
                    <a:pt x="258" y="294"/>
                  </a:lnTo>
                  <a:lnTo>
                    <a:pt x="192" y="261"/>
                  </a:lnTo>
                  <a:lnTo>
                    <a:pt x="141" y="231"/>
                  </a:lnTo>
                  <a:lnTo>
                    <a:pt x="93" y="189"/>
                  </a:lnTo>
                  <a:lnTo>
                    <a:pt x="51" y="141"/>
                  </a:lnTo>
                  <a:lnTo>
                    <a:pt x="27" y="99"/>
                  </a:lnTo>
                  <a:lnTo>
                    <a:pt x="6" y="5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7200"/>
                </a:gs>
                <a:gs pos="50000">
                  <a:srgbClr val="00CC00"/>
                </a:gs>
                <a:gs pos="100000">
                  <a:srgbClr val="007200"/>
                </a:gs>
              </a:gsLst>
              <a:lin ang="0" scaled="1"/>
            </a:gradFill>
            <a:ln w="127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3381375" y="3276600"/>
            <a:ext cx="2830513" cy="2463800"/>
            <a:chOff x="2130" y="2064"/>
            <a:chExt cx="1783" cy="1552"/>
          </a:xfrm>
        </p:grpSpPr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2298" y="2064"/>
              <a:ext cx="1423" cy="1552"/>
              <a:chOff x="2440" y="2304"/>
              <a:chExt cx="1056" cy="1152"/>
            </a:xfrm>
          </p:grpSpPr>
          <p:sp>
            <p:nvSpPr>
              <p:cNvPr id="106544" name="Rectangle 14"/>
              <p:cNvSpPr>
                <a:spLocks noChangeArrowheads="1"/>
              </p:cNvSpPr>
              <p:nvPr/>
            </p:nvSpPr>
            <p:spPr bwMode="auto">
              <a:xfrm>
                <a:off x="2440" y="2304"/>
                <a:ext cx="168" cy="1152"/>
              </a:xfrm>
              <a:prstGeom prst="rect">
                <a:avLst/>
              </a:prstGeom>
              <a:solidFill>
                <a:srgbClr val="66CCFF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545" name="Rectangle 15"/>
              <p:cNvSpPr>
                <a:spLocks noChangeArrowheads="1"/>
              </p:cNvSpPr>
              <p:nvPr/>
            </p:nvSpPr>
            <p:spPr bwMode="auto">
              <a:xfrm>
                <a:off x="2608" y="2504"/>
                <a:ext cx="888" cy="752"/>
              </a:xfrm>
              <a:prstGeom prst="rect">
                <a:avLst/>
              </a:prstGeom>
              <a:solidFill>
                <a:srgbClr val="66CCFF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6539" name="Line 16"/>
            <p:cNvSpPr>
              <a:spLocks noChangeShapeType="1"/>
            </p:cNvSpPr>
            <p:nvPr/>
          </p:nvSpPr>
          <p:spPr bwMode="auto">
            <a:xfrm>
              <a:off x="2130" y="2840"/>
              <a:ext cx="47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40" name="Line 17"/>
            <p:cNvSpPr>
              <a:spLocks noChangeShapeType="1"/>
            </p:cNvSpPr>
            <p:nvPr/>
          </p:nvSpPr>
          <p:spPr bwMode="auto">
            <a:xfrm>
              <a:off x="2666" y="2840"/>
              <a:ext cx="9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41" name="Line 18"/>
            <p:cNvSpPr>
              <a:spLocks noChangeShapeType="1"/>
            </p:cNvSpPr>
            <p:nvPr/>
          </p:nvSpPr>
          <p:spPr bwMode="auto">
            <a:xfrm>
              <a:off x="2817" y="2840"/>
              <a:ext cx="47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42" name="Line 19"/>
            <p:cNvSpPr>
              <a:spLocks noChangeShapeType="1"/>
            </p:cNvSpPr>
            <p:nvPr/>
          </p:nvSpPr>
          <p:spPr bwMode="auto">
            <a:xfrm>
              <a:off x="3353" y="2840"/>
              <a:ext cx="9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43" name="Line 20"/>
            <p:cNvSpPr>
              <a:spLocks noChangeShapeType="1"/>
            </p:cNvSpPr>
            <p:nvPr/>
          </p:nvSpPr>
          <p:spPr bwMode="auto">
            <a:xfrm>
              <a:off x="3510" y="2837"/>
              <a:ext cx="40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5"/>
          <p:cNvGrpSpPr>
            <a:grpSpLocks/>
          </p:cNvGrpSpPr>
          <p:nvPr/>
        </p:nvGrpSpPr>
        <p:grpSpPr bwMode="auto">
          <a:xfrm>
            <a:off x="6692900" y="2846388"/>
            <a:ext cx="1757363" cy="3316287"/>
            <a:chOff x="4216" y="1793"/>
            <a:chExt cx="1107" cy="2089"/>
          </a:xfrm>
        </p:grpSpPr>
        <p:sp>
          <p:nvSpPr>
            <p:cNvPr id="106521" name="Line 28"/>
            <p:cNvSpPr>
              <a:spLocks noChangeShapeType="1"/>
            </p:cNvSpPr>
            <p:nvPr/>
          </p:nvSpPr>
          <p:spPr bwMode="auto">
            <a:xfrm rot="5400000">
              <a:off x="5098" y="3127"/>
              <a:ext cx="36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54"/>
            <p:cNvGrpSpPr>
              <a:grpSpLocks/>
            </p:cNvGrpSpPr>
            <p:nvPr/>
          </p:nvGrpSpPr>
          <p:grpSpPr bwMode="auto">
            <a:xfrm>
              <a:off x="4216" y="1793"/>
              <a:ext cx="1107" cy="2089"/>
              <a:chOff x="4216" y="1793"/>
              <a:chExt cx="1107" cy="2089"/>
            </a:xfrm>
          </p:grpSpPr>
          <p:sp>
            <p:nvSpPr>
              <p:cNvPr id="106523" name="Arc 21"/>
              <p:cNvSpPr>
                <a:spLocks/>
              </p:cNvSpPr>
              <p:nvPr/>
            </p:nvSpPr>
            <p:spPr bwMode="auto">
              <a:xfrm>
                <a:off x="4471" y="2069"/>
                <a:ext cx="818" cy="1560"/>
              </a:xfrm>
              <a:custGeom>
                <a:avLst/>
                <a:gdLst>
                  <a:gd name="T0" fmla="*/ 0 w 22657"/>
                  <a:gd name="T1" fmla="*/ 0 h 43200"/>
                  <a:gd name="T2" fmla="*/ 0 w 22657"/>
                  <a:gd name="T3" fmla="*/ 0 h 43200"/>
                  <a:gd name="T4" fmla="*/ 0 w 22657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2657"/>
                  <a:gd name="T10" fmla="*/ 0 h 43200"/>
                  <a:gd name="T11" fmla="*/ 22657 w 22657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57" h="43200" fill="none" extrusionOk="0">
                    <a:moveTo>
                      <a:pt x="22657" y="43174"/>
                    </a:moveTo>
                    <a:cubicBezTo>
                      <a:pt x="22304" y="43191"/>
                      <a:pt x="2195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1878" y="-1"/>
                      <a:pt x="22157" y="5"/>
                      <a:pt x="22435" y="16"/>
                    </a:cubicBezTo>
                  </a:path>
                  <a:path w="22657" h="43200" stroke="0" extrusionOk="0">
                    <a:moveTo>
                      <a:pt x="22657" y="43174"/>
                    </a:moveTo>
                    <a:cubicBezTo>
                      <a:pt x="22304" y="43191"/>
                      <a:pt x="2195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1878" y="-1"/>
                      <a:pt x="22157" y="5"/>
                      <a:pt x="22435" y="16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66CCFF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524" name="Arc 22"/>
              <p:cNvSpPr>
                <a:spLocks/>
              </p:cNvSpPr>
              <p:nvPr/>
            </p:nvSpPr>
            <p:spPr bwMode="auto">
              <a:xfrm>
                <a:off x="4766" y="2328"/>
                <a:ext cx="517" cy="1020"/>
              </a:xfrm>
              <a:custGeom>
                <a:avLst/>
                <a:gdLst>
                  <a:gd name="T0" fmla="*/ 0 w 21896"/>
                  <a:gd name="T1" fmla="*/ 0 h 43200"/>
                  <a:gd name="T2" fmla="*/ 0 w 21896"/>
                  <a:gd name="T3" fmla="*/ 0 h 43200"/>
                  <a:gd name="T4" fmla="*/ 0 w 21896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1896"/>
                  <a:gd name="T10" fmla="*/ 0 h 43200"/>
                  <a:gd name="T11" fmla="*/ 21896 w 21896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96" h="43200" fill="none" extrusionOk="0">
                    <a:moveTo>
                      <a:pt x="21895" y="43197"/>
                    </a:moveTo>
                    <a:cubicBezTo>
                      <a:pt x="21797" y="43199"/>
                      <a:pt x="21698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1642" y="-1"/>
                      <a:pt x="21684" y="0"/>
                      <a:pt x="21726" y="0"/>
                    </a:cubicBezTo>
                  </a:path>
                  <a:path w="21896" h="43200" stroke="0" extrusionOk="0">
                    <a:moveTo>
                      <a:pt x="21895" y="43197"/>
                    </a:moveTo>
                    <a:cubicBezTo>
                      <a:pt x="21797" y="43199"/>
                      <a:pt x="21698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1642" y="-1"/>
                      <a:pt x="21684" y="0"/>
                      <a:pt x="21726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66CCFF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525" name="Line 23"/>
              <p:cNvSpPr>
                <a:spLocks noChangeShapeType="1"/>
              </p:cNvSpPr>
              <p:nvPr/>
            </p:nvSpPr>
            <p:spPr bwMode="auto">
              <a:xfrm>
                <a:off x="4216" y="2840"/>
                <a:ext cx="37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26" name="Line 24"/>
              <p:cNvSpPr>
                <a:spLocks noChangeShapeType="1"/>
              </p:cNvSpPr>
              <p:nvPr/>
            </p:nvSpPr>
            <p:spPr bwMode="auto">
              <a:xfrm>
                <a:off x="4644" y="2840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27" name="Line 25"/>
              <p:cNvSpPr>
                <a:spLocks noChangeShapeType="1"/>
              </p:cNvSpPr>
              <p:nvPr/>
            </p:nvSpPr>
            <p:spPr bwMode="auto">
              <a:xfrm>
                <a:off x="4801" y="2840"/>
                <a:ext cx="37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28" name="Line 26"/>
              <p:cNvSpPr>
                <a:spLocks noChangeShapeType="1"/>
              </p:cNvSpPr>
              <p:nvPr/>
            </p:nvSpPr>
            <p:spPr bwMode="auto">
              <a:xfrm>
                <a:off x="5227" y="2840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29" name="Line 27"/>
              <p:cNvSpPr>
                <a:spLocks noChangeShapeType="1"/>
              </p:cNvSpPr>
              <p:nvPr/>
            </p:nvSpPr>
            <p:spPr bwMode="auto">
              <a:xfrm rot="5400000">
                <a:off x="5229" y="2836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" name="Group 29"/>
              <p:cNvGrpSpPr>
                <a:grpSpLocks/>
              </p:cNvGrpSpPr>
              <p:nvPr/>
            </p:nvGrpSpPr>
            <p:grpSpPr bwMode="auto">
              <a:xfrm rot="-5400000">
                <a:off x="5018" y="3620"/>
                <a:ext cx="524" cy="0"/>
                <a:chOff x="3746" y="3176"/>
                <a:chExt cx="524" cy="0"/>
              </a:xfrm>
            </p:grpSpPr>
            <p:sp>
              <p:nvSpPr>
                <p:cNvPr id="106536" name="Line 30"/>
                <p:cNvSpPr>
                  <a:spLocks noChangeShapeType="1"/>
                </p:cNvSpPr>
                <p:nvPr/>
              </p:nvSpPr>
              <p:spPr bwMode="auto">
                <a:xfrm>
                  <a:off x="3746" y="3176"/>
                  <a:ext cx="376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537" name="Line 31"/>
                <p:cNvSpPr>
                  <a:spLocks noChangeShapeType="1"/>
                </p:cNvSpPr>
                <p:nvPr/>
              </p:nvSpPr>
              <p:spPr bwMode="auto">
                <a:xfrm>
                  <a:off x="4174" y="3176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32"/>
              <p:cNvGrpSpPr>
                <a:grpSpLocks/>
              </p:cNvGrpSpPr>
              <p:nvPr/>
            </p:nvGrpSpPr>
            <p:grpSpPr bwMode="auto">
              <a:xfrm flipV="1">
                <a:off x="5280" y="1793"/>
                <a:ext cx="0" cy="937"/>
                <a:chOff x="4818" y="3281"/>
                <a:chExt cx="0" cy="937"/>
              </a:xfrm>
            </p:grpSpPr>
            <p:sp>
              <p:nvSpPr>
                <p:cNvPr id="106532" name="Line 33"/>
                <p:cNvSpPr>
                  <a:spLocks noChangeShapeType="1"/>
                </p:cNvSpPr>
                <p:nvPr/>
              </p:nvSpPr>
              <p:spPr bwMode="auto">
                <a:xfrm rot="5400000">
                  <a:off x="4636" y="3463"/>
                  <a:ext cx="364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9" name="Group 34"/>
                <p:cNvGrpSpPr>
                  <a:grpSpLocks/>
                </p:cNvGrpSpPr>
                <p:nvPr/>
              </p:nvGrpSpPr>
              <p:grpSpPr bwMode="auto">
                <a:xfrm rot="-5400000">
                  <a:off x="4556" y="3956"/>
                  <a:ext cx="524" cy="0"/>
                  <a:chOff x="3746" y="3176"/>
                  <a:chExt cx="524" cy="0"/>
                </a:xfrm>
              </p:grpSpPr>
              <p:sp>
                <p:nvSpPr>
                  <p:cNvPr id="106534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3746" y="3176"/>
                    <a:ext cx="376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535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4174" y="3176"/>
                    <a:ext cx="96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10" name="Group 56"/>
          <p:cNvGrpSpPr>
            <a:grpSpLocks/>
          </p:cNvGrpSpPr>
          <p:nvPr/>
        </p:nvGrpSpPr>
        <p:grpSpPr bwMode="auto">
          <a:xfrm>
            <a:off x="8220075" y="2962275"/>
            <a:ext cx="314325" cy="3086100"/>
            <a:chOff x="5178" y="1866"/>
            <a:chExt cx="198" cy="1944"/>
          </a:xfrm>
        </p:grpSpPr>
        <p:sp>
          <p:nvSpPr>
            <p:cNvPr id="106517" name="Line 37"/>
            <p:cNvSpPr>
              <a:spLocks noChangeShapeType="1"/>
            </p:cNvSpPr>
            <p:nvPr/>
          </p:nvSpPr>
          <p:spPr bwMode="auto">
            <a:xfrm>
              <a:off x="5184" y="1866"/>
              <a:ext cx="19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18" name="Line 38"/>
            <p:cNvSpPr>
              <a:spLocks noChangeShapeType="1"/>
            </p:cNvSpPr>
            <p:nvPr/>
          </p:nvSpPr>
          <p:spPr bwMode="auto">
            <a:xfrm>
              <a:off x="5184" y="1908"/>
              <a:ext cx="19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19" name="Line 39"/>
            <p:cNvSpPr>
              <a:spLocks noChangeShapeType="1"/>
            </p:cNvSpPr>
            <p:nvPr/>
          </p:nvSpPr>
          <p:spPr bwMode="auto">
            <a:xfrm>
              <a:off x="5178" y="3768"/>
              <a:ext cx="19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20" name="Line 40"/>
            <p:cNvSpPr>
              <a:spLocks noChangeShapeType="1"/>
            </p:cNvSpPr>
            <p:nvPr/>
          </p:nvSpPr>
          <p:spPr bwMode="auto">
            <a:xfrm>
              <a:off x="5178" y="3810"/>
              <a:ext cx="19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57"/>
          <p:cNvGrpSpPr>
            <a:grpSpLocks/>
          </p:cNvGrpSpPr>
          <p:nvPr/>
        </p:nvGrpSpPr>
        <p:grpSpPr bwMode="auto">
          <a:xfrm>
            <a:off x="2717800" y="3249613"/>
            <a:ext cx="860425" cy="2519362"/>
            <a:chOff x="1712" y="2047"/>
            <a:chExt cx="542" cy="1587"/>
          </a:xfrm>
        </p:grpSpPr>
        <p:sp>
          <p:nvSpPr>
            <p:cNvPr id="106513" name="Line 44"/>
            <p:cNvSpPr>
              <a:spLocks noChangeShapeType="1"/>
            </p:cNvSpPr>
            <p:nvPr/>
          </p:nvSpPr>
          <p:spPr bwMode="auto">
            <a:xfrm>
              <a:off x="1891" y="3616"/>
              <a:ext cx="36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14" name="Line 45"/>
            <p:cNvSpPr>
              <a:spLocks noChangeShapeType="1"/>
            </p:cNvSpPr>
            <p:nvPr/>
          </p:nvSpPr>
          <p:spPr bwMode="auto">
            <a:xfrm>
              <a:off x="1888" y="2065"/>
              <a:ext cx="36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15" name="Line 46"/>
            <p:cNvSpPr>
              <a:spLocks noChangeShapeType="1"/>
            </p:cNvSpPr>
            <p:nvPr/>
          </p:nvSpPr>
          <p:spPr bwMode="auto">
            <a:xfrm>
              <a:off x="1972" y="2047"/>
              <a:ext cx="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16" name="Rectangle 47"/>
            <p:cNvSpPr>
              <a:spLocks noChangeArrowheads="1"/>
            </p:cNvSpPr>
            <p:nvPr/>
          </p:nvSpPr>
          <p:spPr bwMode="auto">
            <a:xfrm rot="-5400000">
              <a:off x="1584" y="2687"/>
              <a:ext cx="50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rgbClr val="000000"/>
                  </a:solidFill>
                  <a:sym typeface="Symbol" pitchFamily="18" charset="2"/>
                </a:rPr>
                <a:t> </a:t>
              </a:r>
              <a:r>
                <a:rPr lang="en-US" sz="2000">
                  <a:solidFill>
                    <a:srgbClr val="000000"/>
                  </a:solidFill>
                  <a:latin typeface="Arial" charset="0"/>
                  <a:sym typeface="Symbol" pitchFamily="18" charset="2"/>
                </a:rPr>
                <a:t>100</a:t>
              </a:r>
              <a:endParaRPr lang="th-TH" sz="2000">
                <a:solidFill>
                  <a:srgbClr val="000000"/>
                </a:solidFill>
                <a:latin typeface="Arial" charset="0"/>
                <a:sym typeface="Symbol" pitchFamily="18" charset="2"/>
              </a:endParaRPr>
            </a:p>
          </p:txBody>
        </p:sp>
      </p:grpSp>
      <p:grpSp>
        <p:nvGrpSpPr>
          <p:cNvPr id="12" name="Group 58"/>
          <p:cNvGrpSpPr>
            <a:grpSpLocks/>
          </p:cNvGrpSpPr>
          <p:nvPr/>
        </p:nvGrpSpPr>
        <p:grpSpPr bwMode="auto">
          <a:xfrm>
            <a:off x="5973763" y="3671888"/>
            <a:ext cx="671512" cy="1671637"/>
            <a:chOff x="3763" y="2313"/>
            <a:chExt cx="423" cy="1053"/>
          </a:xfrm>
        </p:grpSpPr>
        <p:sp>
          <p:nvSpPr>
            <p:cNvPr id="106509" name="Line 41"/>
            <p:cNvSpPr>
              <a:spLocks noChangeShapeType="1"/>
            </p:cNvSpPr>
            <p:nvPr/>
          </p:nvSpPr>
          <p:spPr bwMode="auto">
            <a:xfrm>
              <a:off x="3766" y="3348"/>
              <a:ext cx="42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10" name="Line 42"/>
            <p:cNvSpPr>
              <a:spLocks noChangeShapeType="1"/>
            </p:cNvSpPr>
            <p:nvPr/>
          </p:nvSpPr>
          <p:spPr bwMode="auto">
            <a:xfrm>
              <a:off x="3763" y="2334"/>
              <a:ext cx="42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11" name="Line 43"/>
            <p:cNvSpPr>
              <a:spLocks noChangeShapeType="1"/>
            </p:cNvSpPr>
            <p:nvPr/>
          </p:nvSpPr>
          <p:spPr bwMode="auto">
            <a:xfrm>
              <a:off x="4135" y="2313"/>
              <a:ext cx="0" cy="105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12" name="Rectangle 48"/>
            <p:cNvSpPr>
              <a:spLocks noChangeArrowheads="1"/>
            </p:cNvSpPr>
            <p:nvPr/>
          </p:nvSpPr>
          <p:spPr bwMode="auto">
            <a:xfrm rot="-5400000">
              <a:off x="3804" y="2739"/>
              <a:ext cx="41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rgbClr val="000000"/>
                  </a:solidFill>
                  <a:sym typeface="Symbol" pitchFamily="18" charset="2"/>
                </a:rPr>
                <a:t> </a:t>
              </a:r>
              <a:r>
                <a:rPr lang="en-US" sz="2000">
                  <a:solidFill>
                    <a:srgbClr val="000000"/>
                  </a:solidFill>
                  <a:latin typeface="Arial" charset="0"/>
                  <a:sym typeface="Symbol" pitchFamily="18" charset="2"/>
                </a:rPr>
                <a:t>70</a:t>
              </a:r>
              <a:endParaRPr lang="th-TH" sz="2000">
                <a:solidFill>
                  <a:srgbClr val="000000"/>
                </a:solidFill>
                <a:latin typeface="Arial" charset="0"/>
                <a:sym typeface="Symbol" pitchFamily="18" charset="2"/>
              </a:endParaRPr>
            </a:p>
          </p:txBody>
        </p:sp>
      </p:grpSp>
      <p:sp>
        <p:nvSpPr>
          <p:cNvPr id="106505" name="Rectangle 50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>
                <a:solidFill>
                  <a:srgbClr val="CC3300"/>
                </a:solidFill>
                <a:latin typeface="Arial" charset="0"/>
                <a:cs typeface="Arial" charset="0"/>
              </a:rPr>
              <a:t>CYLINDER</a:t>
            </a:r>
          </a:p>
        </p:txBody>
      </p:sp>
      <p:grpSp>
        <p:nvGrpSpPr>
          <p:cNvPr id="13" name="Group 52"/>
          <p:cNvGrpSpPr>
            <a:grpSpLocks/>
          </p:cNvGrpSpPr>
          <p:nvPr/>
        </p:nvGrpSpPr>
        <p:grpSpPr bwMode="auto">
          <a:xfrm>
            <a:off x="490538" y="896938"/>
            <a:ext cx="8339137" cy="1155700"/>
            <a:chOff x="218" y="593"/>
            <a:chExt cx="5462" cy="728"/>
          </a:xfrm>
        </p:grpSpPr>
        <p:sp>
          <p:nvSpPr>
            <p:cNvPr id="106507" name="Text Box 5"/>
            <p:cNvSpPr txBox="1">
              <a:spLocks noChangeArrowheads="1"/>
            </p:cNvSpPr>
            <p:nvPr/>
          </p:nvSpPr>
          <p:spPr bwMode="auto">
            <a:xfrm>
              <a:off x="430" y="593"/>
              <a:ext cx="5250" cy="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cs typeface="Arial" charset="0"/>
                </a:rPr>
                <a:t>Diameter </a:t>
              </a:r>
              <a:r>
                <a:rPr lang="en-US" sz="2800" b="1">
                  <a:solidFill>
                    <a:schemeClr val="accent2"/>
                  </a:solidFill>
                  <a:latin typeface="Arial" charset="0"/>
                  <a:cs typeface="Arial" charset="0"/>
                </a:rPr>
                <a:t>should be</a:t>
              </a:r>
              <a:r>
                <a:rPr lang="en-US" sz="2800">
                  <a:solidFill>
                    <a:srgbClr val="000000"/>
                  </a:solidFill>
                  <a:latin typeface="Arial" charset="0"/>
                  <a:cs typeface="Arial" charset="0"/>
                </a:rPr>
                <a:t> given in a </a:t>
              </a:r>
              <a:r>
                <a:rPr lang="en-US" sz="2800">
                  <a:solidFill>
                    <a:schemeClr val="accent2"/>
                  </a:solidFill>
                  <a:latin typeface="Arial" charset="0"/>
                  <a:cs typeface="Arial" charset="0"/>
                </a:rPr>
                <a:t>longitudinal view</a:t>
              </a:r>
              <a:r>
                <a:rPr lang="en-US" sz="2800">
                  <a:solidFill>
                    <a:srgbClr val="000000"/>
                  </a:solidFill>
                  <a:latin typeface="Arial" charset="0"/>
                  <a:cs typeface="Arial" charset="0"/>
                </a:rPr>
                <a:t> with the symbol “</a:t>
              </a:r>
              <a:r>
                <a:rPr lang="en-US" sz="2800" i="1">
                  <a:solidFill>
                    <a:srgbClr val="000000"/>
                  </a:solidFill>
                  <a:sym typeface="Symbol" pitchFamily="18" charset="2"/>
                </a:rPr>
                <a:t> </a:t>
              </a:r>
              <a:r>
                <a:rPr lang="en-US" sz="2800">
                  <a:solidFill>
                    <a:srgbClr val="000000"/>
                  </a:solidFill>
                  <a:latin typeface="Arial" charset="0"/>
                  <a:cs typeface="Arial" charset="0"/>
                </a:rPr>
                <a:t>” placed before the figures.</a:t>
              </a:r>
            </a:p>
          </p:txBody>
        </p:sp>
        <p:sp>
          <p:nvSpPr>
            <p:cNvPr id="122931" name="Rectangle 51"/>
            <p:cNvSpPr>
              <a:spLocks noChangeArrowheads="1"/>
            </p:cNvSpPr>
            <p:nvPr/>
          </p:nvSpPr>
          <p:spPr bwMode="auto">
            <a:xfrm>
              <a:off x="218" y="748"/>
              <a:ext cx="156" cy="15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800"/>
            </a:p>
          </p:txBody>
        </p:sp>
      </p:grpSp>
      <p:sp>
        <p:nvSpPr>
          <p:cNvPr id="56" name="Slide Number Placeholder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EC64-B2A3-4040-92A2-923F4E37081A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6" name="Rectangle 4"/>
          <p:cNvSpPr>
            <a:spLocks noChangeArrowheads="1"/>
          </p:cNvSpPr>
          <p:nvPr/>
        </p:nvSpPr>
        <p:spPr bwMode="auto">
          <a:xfrm>
            <a:off x="468313" y="1268413"/>
            <a:ext cx="783907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sz="2400" b="1" i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Visible lines</a:t>
            </a:r>
            <a:r>
              <a:rPr lang="en-US" sz="2400">
                <a:latin typeface="Arial" charset="0"/>
              </a:rPr>
              <a:t>   represent features that can be seen in the</a:t>
            </a:r>
          </a:p>
          <a:p>
            <a:pPr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sz="2400">
                <a:latin typeface="Arial" charset="0"/>
              </a:rPr>
              <a:t>                        current view</a:t>
            </a:r>
          </a:p>
        </p:txBody>
      </p:sp>
      <p:sp>
        <p:nvSpPr>
          <p:cNvPr id="70659" name="Rectangle 5"/>
          <p:cNvSpPr>
            <a:spLocks noChangeArrowheads="1"/>
          </p:cNvSpPr>
          <p:nvPr/>
        </p:nvSpPr>
        <p:spPr bwMode="auto">
          <a:xfrm>
            <a:off x="676275" y="168275"/>
            <a:ext cx="7772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>
                <a:solidFill>
                  <a:schemeClr val="accent2"/>
                </a:solidFill>
                <a:latin typeface="Arial" charset="0"/>
                <a:cs typeface="Arial" charset="0"/>
              </a:rPr>
              <a:t>Meaning of Lines</a:t>
            </a:r>
          </a:p>
        </p:txBody>
      </p:sp>
      <p:sp>
        <p:nvSpPr>
          <p:cNvPr id="146438" name="Rectangle 6"/>
          <p:cNvSpPr>
            <a:spLocks noChangeArrowheads="1"/>
          </p:cNvSpPr>
          <p:nvPr/>
        </p:nvSpPr>
        <p:spPr bwMode="auto">
          <a:xfrm>
            <a:off x="498475" y="2424113"/>
            <a:ext cx="7805738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sz="2400" b="1" i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Hidden lines</a:t>
            </a:r>
            <a:r>
              <a:rPr lang="en-US" sz="2400">
                <a:latin typeface="Arial" charset="0"/>
              </a:rPr>
              <a:t>  represent features that </a:t>
            </a:r>
            <a:r>
              <a:rPr lang="en-US" sz="2400" u="sng">
                <a:latin typeface="Arial" charset="0"/>
              </a:rPr>
              <a:t>can not be seen</a:t>
            </a:r>
            <a:r>
              <a:rPr lang="en-US" sz="2400">
                <a:latin typeface="Arial" charset="0"/>
              </a:rPr>
              <a:t> in</a:t>
            </a:r>
            <a:br>
              <a:rPr lang="en-US" sz="2400">
                <a:latin typeface="Arial" charset="0"/>
              </a:rPr>
            </a:br>
            <a:r>
              <a:rPr lang="en-US" sz="2400">
                <a:latin typeface="Arial" charset="0"/>
              </a:rPr>
              <a:t>                        the current view</a:t>
            </a:r>
          </a:p>
        </p:txBody>
      </p:sp>
      <p:sp>
        <p:nvSpPr>
          <p:cNvPr id="146439" name="Rectangle 7"/>
          <p:cNvSpPr>
            <a:spLocks noChangeArrowheads="1"/>
          </p:cNvSpPr>
          <p:nvPr/>
        </p:nvSpPr>
        <p:spPr bwMode="auto">
          <a:xfrm>
            <a:off x="479425" y="3603625"/>
            <a:ext cx="821055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sz="2400" b="1" i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Center line</a:t>
            </a:r>
            <a:r>
              <a:rPr lang="en-US" sz="2400" b="1">
                <a:latin typeface="Arial" charset="0"/>
              </a:rPr>
              <a:t>    </a:t>
            </a:r>
            <a:r>
              <a:rPr lang="en-US" sz="2400">
                <a:latin typeface="Arial" charset="0"/>
              </a:rPr>
              <a:t>represents symmetry, path of motion, centers</a:t>
            </a:r>
            <a:br>
              <a:rPr lang="en-US" sz="2400">
                <a:latin typeface="Arial" charset="0"/>
              </a:rPr>
            </a:br>
            <a:r>
              <a:rPr lang="en-US" sz="2400">
                <a:latin typeface="Arial" charset="0"/>
              </a:rPr>
              <a:t>                       of circles, axis of axisymmetrical parts</a:t>
            </a:r>
          </a:p>
        </p:txBody>
      </p:sp>
      <p:sp>
        <p:nvSpPr>
          <p:cNvPr id="146440" name="Rectangle 8"/>
          <p:cNvSpPr>
            <a:spLocks noChangeArrowheads="1"/>
          </p:cNvSpPr>
          <p:nvPr/>
        </p:nvSpPr>
        <p:spPr bwMode="auto">
          <a:xfrm>
            <a:off x="488950" y="4851400"/>
            <a:ext cx="81026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sz="2400" b="1" i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Dimension and Extension lines</a:t>
            </a:r>
            <a:r>
              <a:rPr lang="en-US" sz="2400" b="1">
                <a:latin typeface="Arial" charset="0"/>
              </a:rPr>
              <a:t>  </a:t>
            </a:r>
            <a:r>
              <a:rPr lang="en-US" sz="2400">
                <a:latin typeface="Arial" charset="0"/>
              </a:rPr>
              <a:t>indicate the sizes and  </a:t>
            </a:r>
            <a:br>
              <a:rPr lang="en-US" sz="2400">
                <a:latin typeface="Arial" charset="0"/>
              </a:rPr>
            </a:br>
            <a:r>
              <a:rPr lang="en-US" sz="2400">
                <a:latin typeface="Arial" charset="0"/>
              </a:rPr>
              <a:t>                      location of features on a drawing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EC64-B2A3-4040-92A2-923F4E37081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6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6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6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6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6" grpId="0"/>
      <p:bldP spid="146438" grpId="0"/>
      <p:bldP spid="146439" grpId="0"/>
      <p:bldP spid="14644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5"/>
          <p:cNvGrpSpPr>
            <a:grpSpLocks/>
          </p:cNvGrpSpPr>
          <p:nvPr/>
        </p:nvGrpSpPr>
        <p:grpSpPr bwMode="auto">
          <a:xfrm>
            <a:off x="5975350" y="3568700"/>
            <a:ext cx="2197100" cy="1358900"/>
            <a:chOff x="3764" y="2158"/>
            <a:chExt cx="1384" cy="856"/>
          </a:xfrm>
        </p:grpSpPr>
        <p:sp>
          <p:nvSpPr>
            <p:cNvPr id="107568" name="Rectangle 69"/>
            <p:cNvSpPr>
              <a:spLocks noChangeArrowheads="1"/>
            </p:cNvSpPr>
            <p:nvPr/>
          </p:nvSpPr>
          <p:spPr bwMode="auto">
            <a:xfrm>
              <a:off x="3764" y="2158"/>
              <a:ext cx="1384" cy="856"/>
            </a:xfrm>
            <a:prstGeom prst="rect">
              <a:avLst/>
            </a:prstGeom>
            <a:solidFill>
              <a:srgbClr val="66CC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69" name="Oval 72"/>
            <p:cNvSpPr>
              <a:spLocks noChangeArrowheads="1"/>
            </p:cNvSpPr>
            <p:nvPr/>
          </p:nvSpPr>
          <p:spPr bwMode="auto">
            <a:xfrm>
              <a:off x="4662" y="2430"/>
              <a:ext cx="306" cy="30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70" name="Line 73"/>
            <p:cNvSpPr>
              <a:spLocks noChangeShapeType="1"/>
            </p:cNvSpPr>
            <p:nvPr/>
          </p:nvSpPr>
          <p:spPr bwMode="auto">
            <a:xfrm>
              <a:off x="4816" y="2537"/>
              <a:ext cx="0" cy="9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71" name="Line 74"/>
            <p:cNvSpPr>
              <a:spLocks noChangeShapeType="1"/>
            </p:cNvSpPr>
            <p:nvPr/>
          </p:nvSpPr>
          <p:spPr bwMode="auto">
            <a:xfrm flipH="1">
              <a:off x="4771" y="2585"/>
              <a:ext cx="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72" name="Line 75"/>
            <p:cNvSpPr>
              <a:spLocks noChangeShapeType="1"/>
            </p:cNvSpPr>
            <p:nvPr/>
          </p:nvSpPr>
          <p:spPr bwMode="auto">
            <a:xfrm>
              <a:off x="4902" y="2583"/>
              <a:ext cx="17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73" name="Line 76"/>
            <p:cNvSpPr>
              <a:spLocks noChangeShapeType="1"/>
            </p:cNvSpPr>
            <p:nvPr/>
          </p:nvSpPr>
          <p:spPr bwMode="auto">
            <a:xfrm>
              <a:off x="4557" y="2586"/>
              <a:ext cx="17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74" name="Line 77"/>
            <p:cNvSpPr>
              <a:spLocks noChangeShapeType="1"/>
            </p:cNvSpPr>
            <p:nvPr/>
          </p:nvSpPr>
          <p:spPr bwMode="auto">
            <a:xfrm rot="-5400000">
              <a:off x="4742" y="2423"/>
              <a:ext cx="1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75" name="Line 78"/>
            <p:cNvSpPr>
              <a:spLocks noChangeShapeType="1"/>
            </p:cNvSpPr>
            <p:nvPr/>
          </p:nvSpPr>
          <p:spPr bwMode="auto">
            <a:xfrm rot="-5400000">
              <a:off x="4746" y="2743"/>
              <a:ext cx="14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76" name="Oval 88"/>
            <p:cNvSpPr>
              <a:spLocks noChangeArrowheads="1"/>
            </p:cNvSpPr>
            <p:nvPr/>
          </p:nvSpPr>
          <p:spPr bwMode="auto">
            <a:xfrm>
              <a:off x="3912" y="2283"/>
              <a:ext cx="306" cy="30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77" name="Line 89"/>
            <p:cNvSpPr>
              <a:spLocks noChangeShapeType="1"/>
            </p:cNvSpPr>
            <p:nvPr/>
          </p:nvSpPr>
          <p:spPr bwMode="auto">
            <a:xfrm>
              <a:off x="4063" y="2393"/>
              <a:ext cx="0" cy="9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78" name="Line 90"/>
            <p:cNvSpPr>
              <a:spLocks noChangeShapeType="1"/>
            </p:cNvSpPr>
            <p:nvPr/>
          </p:nvSpPr>
          <p:spPr bwMode="auto">
            <a:xfrm flipH="1">
              <a:off x="4018" y="2441"/>
              <a:ext cx="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79" name="Line 91"/>
            <p:cNvSpPr>
              <a:spLocks noChangeShapeType="1"/>
            </p:cNvSpPr>
            <p:nvPr/>
          </p:nvSpPr>
          <p:spPr bwMode="auto">
            <a:xfrm>
              <a:off x="4149" y="2439"/>
              <a:ext cx="17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80" name="Line 92"/>
            <p:cNvSpPr>
              <a:spLocks noChangeShapeType="1"/>
            </p:cNvSpPr>
            <p:nvPr/>
          </p:nvSpPr>
          <p:spPr bwMode="auto">
            <a:xfrm>
              <a:off x="3804" y="2442"/>
              <a:ext cx="17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81" name="Line 93"/>
            <p:cNvSpPr>
              <a:spLocks noChangeShapeType="1"/>
            </p:cNvSpPr>
            <p:nvPr/>
          </p:nvSpPr>
          <p:spPr bwMode="auto">
            <a:xfrm rot="-5400000">
              <a:off x="3989" y="2279"/>
              <a:ext cx="1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82" name="Line 94"/>
            <p:cNvSpPr>
              <a:spLocks noChangeShapeType="1"/>
            </p:cNvSpPr>
            <p:nvPr/>
          </p:nvSpPr>
          <p:spPr bwMode="auto">
            <a:xfrm rot="-5400000">
              <a:off x="3993" y="2599"/>
              <a:ext cx="14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300" name="Rectangle 52"/>
          <p:cNvSpPr>
            <a:spLocks noChangeArrowheads="1"/>
          </p:cNvSpPr>
          <p:nvPr/>
        </p:nvSpPr>
        <p:spPr bwMode="auto">
          <a:xfrm>
            <a:off x="279400" y="995363"/>
            <a:ext cx="8648700" cy="18478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107524" name="Rectangle 2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>
                <a:solidFill>
                  <a:srgbClr val="CC3300"/>
                </a:solidFill>
                <a:latin typeface="Arial" charset="0"/>
                <a:cs typeface="Arial" charset="0"/>
              </a:rPr>
              <a:t>HOLES</a:t>
            </a:r>
          </a:p>
        </p:txBody>
      </p:sp>
      <p:grpSp>
        <p:nvGrpSpPr>
          <p:cNvPr id="3" name="Group 102"/>
          <p:cNvGrpSpPr>
            <a:grpSpLocks/>
          </p:cNvGrpSpPr>
          <p:nvPr/>
        </p:nvGrpSpPr>
        <p:grpSpPr bwMode="auto">
          <a:xfrm>
            <a:off x="422275" y="1081088"/>
            <a:ext cx="7288213" cy="523875"/>
            <a:chOff x="266" y="681"/>
            <a:chExt cx="4591" cy="330"/>
          </a:xfrm>
        </p:grpSpPr>
        <p:sp>
          <p:nvSpPr>
            <p:cNvPr id="53301" name="Rectangle 53"/>
            <p:cNvSpPr>
              <a:spLocks noChangeArrowheads="1"/>
            </p:cNvSpPr>
            <p:nvPr/>
          </p:nvSpPr>
          <p:spPr bwMode="auto">
            <a:xfrm>
              <a:off x="266" y="748"/>
              <a:ext cx="156" cy="15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800"/>
            </a:p>
          </p:txBody>
        </p:sp>
        <p:sp>
          <p:nvSpPr>
            <p:cNvPr id="107567" name="Text Box 6"/>
            <p:cNvSpPr txBox="1">
              <a:spLocks noChangeArrowheads="1"/>
            </p:cNvSpPr>
            <p:nvPr/>
          </p:nvSpPr>
          <p:spPr bwMode="auto">
            <a:xfrm>
              <a:off x="510" y="681"/>
              <a:ext cx="434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  <a:latin typeface="Arial" charset="0"/>
                  <a:cs typeface="Arial" charset="0"/>
                </a:rPr>
                <a:t>Size dimensions are </a:t>
              </a:r>
              <a:r>
                <a:rPr lang="en-US" sz="2800" b="1">
                  <a:solidFill>
                    <a:schemeClr val="accent2"/>
                  </a:solidFill>
                  <a:latin typeface="Arial" charset="0"/>
                  <a:cs typeface="Arial" charset="0"/>
                </a:rPr>
                <a:t>diameter </a:t>
              </a:r>
              <a:r>
                <a:rPr lang="en-US" sz="2800">
                  <a:solidFill>
                    <a:srgbClr val="000000"/>
                  </a:solidFill>
                  <a:latin typeface="Arial" charset="0"/>
                  <a:cs typeface="Arial" charset="0"/>
                </a:rPr>
                <a:t>and</a:t>
              </a:r>
              <a:r>
                <a:rPr lang="en-US" sz="2800" b="1">
                  <a:solidFill>
                    <a:schemeClr val="accent2"/>
                  </a:solidFill>
                  <a:latin typeface="Arial" charset="0"/>
                  <a:cs typeface="Arial" charset="0"/>
                </a:rPr>
                <a:t> depth</a:t>
              </a:r>
              <a:r>
                <a:rPr lang="en-US" sz="2800">
                  <a:solidFill>
                    <a:srgbClr val="000000"/>
                  </a:solidFill>
                  <a:latin typeface="Arial" charset="0"/>
                  <a:cs typeface="Arial" charset="0"/>
                </a:rPr>
                <a:t>.</a:t>
              </a:r>
            </a:p>
          </p:txBody>
        </p:sp>
      </p:grpSp>
      <p:grpSp>
        <p:nvGrpSpPr>
          <p:cNvPr id="4" name="Group 103"/>
          <p:cNvGrpSpPr>
            <a:grpSpLocks/>
          </p:cNvGrpSpPr>
          <p:nvPr/>
        </p:nvGrpSpPr>
        <p:grpSpPr bwMode="auto">
          <a:xfrm>
            <a:off x="447675" y="1600200"/>
            <a:ext cx="8272463" cy="1154113"/>
            <a:chOff x="282" y="1008"/>
            <a:chExt cx="5211" cy="727"/>
          </a:xfrm>
        </p:grpSpPr>
        <p:sp>
          <p:nvSpPr>
            <p:cNvPr id="53304" name="Rectangle 56"/>
            <p:cNvSpPr>
              <a:spLocks noChangeArrowheads="1"/>
            </p:cNvSpPr>
            <p:nvPr/>
          </p:nvSpPr>
          <p:spPr bwMode="auto">
            <a:xfrm>
              <a:off x="282" y="1140"/>
              <a:ext cx="156" cy="15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800"/>
            </a:p>
          </p:txBody>
        </p:sp>
        <p:sp>
          <p:nvSpPr>
            <p:cNvPr id="107565" name="Text Box 57"/>
            <p:cNvSpPr txBox="1">
              <a:spLocks noChangeArrowheads="1"/>
            </p:cNvSpPr>
            <p:nvPr/>
          </p:nvSpPr>
          <p:spPr bwMode="auto">
            <a:xfrm>
              <a:off x="526" y="1008"/>
              <a:ext cx="4967" cy="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cs typeface="Arial" charset="0"/>
                </a:rPr>
                <a:t>Location dimension </a:t>
              </a:r>
              <a:r>
                <a:rPr lang="en-US" sz="2800" b="1">
                  <a:solidFill>
                    <a:schemeClr val="accent2"/>
                  </a:solidFill>
                  <a:latin typeface="Arial" charset="0"/>
                  <a:cs typeface="Arial" charset="0"/>
                </a:rPr>
                <a:t>must</a:t>
              </a:r>
              <a:r>
                <a:rPr lang="en-US" sz="2800">
                  <a:solidFill>
                    <a:srgbClr val="000000"/>
                  </a:solidFill>
                  <a:latin typeface="Arial" charset="0"/>
                  <a:cs typeface="Arial" charset="0"/>
                </a:rPr>
                <a:t> be located from its</a:t>
              </a:r>
            </a:p>
            <a:p>
              <a:pPr>
                <a:lnSpc>
                  <a:spcPct val="130000"/>
                </a:lnSpc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cs typeface="Arial" charset="0"/>
                </a:rPr>
                <a:t>center lines and should be given in circular view.</a:t>
              </a:r>
            </a:p>
          </p:txBody>
        </p:sp>
      </p:grpSp>
      <p:sp>
        <p:nvSpPr>
          <p:cNvPr id="53306" name="Text Box 58"/>
          <p:cNvSpPr txBox="1">
            <a:spLocks noChangeArrowheads="1"/>
          </p:cNvSpPr>
          <p:nvPr/>
        </p:nvSpPr>
        <p:spPr bwMode="auto">
          <a:xfrm>
            <a:off x="434975" y="3089275"/>
            <a:ext cx="2392363" cy="8223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  <a:cs typeface="Arial" charset="0"/>
              </a:rPr>
              <a:t>Measurement</a:t>
            </a:r>
          </a:p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  <a:cs typeface="Arial" charset="0"/>
              </a:rPr>
              <a:t>method</a:t>
            </a:r>
          </a:p>
        </p:txBody>
      </p:sp>
      <p:grpSp>
        <p:nvGrpSpPr>
          <p:cNvPr id="5" name="Group 104"/>
          <p:cNvGrpSpPr>
            <a:grpSpLocks/>
          </p:cNvGrpSpPr>
          <p:nvPr/>
        </p:nvGrpSpPr>
        <p:grpSpPr bwMode="auto">
          <a:xfrm>
            <a:off x="3278188" y="3897313"/>
            <a:ext cx="2336800" cy="1625600"/>
            <a:chOff x="2065" y="2365"/>
            <a:chExt cx="1472" cy="1024"/>
          </a:xfrm>
        </p:grpSpPr>
        <p:grpSp>
          <p:nvGrpSpPr>
            <p:cNvPr id="6" name="Group 60"/>
            <p:cNvGrpSpPr>
              <a:grpSpLocks/>
            </p:cNvGrpSpPr>
            <p:nvPr/>
          </p:nvGrpSpPr>
          <p:grpSpPr bwMode="auto">
            <a:xfrm>
              <a:off x="2065" y="2365"/>
              <a:ext cx="1472" cy="1024"/>
              <a:chOff x="2463" y="2323"/>
              <a:chExt cx="1694" cy="1178"/>
            </a:xfrm>
          </p:grpSpPr>
          <p:sp>
            <p:nvSpPr>
              <p:cNvPr id="107561" name="Freeform 61"/>
              <p:cNvSpPr>
                <a:spLocks/>
              </p:cNvSpPr>
              <p:nvPr/>
            </p:nvSpPr>
            <p:spPr bwMode="auto">
              <a:xfrm>
                <a:off x="2466" y="2323"/>
                <a:ext cx="1690" cy="977"/>
              </a:xfrm>
              <a:custGeom>
                <a:avLst/>
                <a:gdLst>
                  <a:gd name="T0" fmla="*/ 0 w 1690"/>
                  <a:gd name="T1" fmla="*/ 431 h 977"/>
                  <a:gd name="T2" fmla="*/ 946 w 1690"/>
                  <a:gd name="T3" fmla="*/ 977 h 977"/>
                  <a:gd name="T4" fmla="*/ 1690 w 1690"/>
                  <a:gd name="T5" fmla="*/ 548 h 977"/>
                  <a:gd name="T6" fmla="*/ 741 w 1690"/>
                  <a:gd name="T7" fmla="*/ 0 h 977"/>
                  <a:gd name="T8" fmla="*/ 0 w 1690"/>
                  <a:gd name="T9" fmla="*/ 431 h 9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0"/>
                  <a:gd name="T16" fmla="*/ 0 h 977"/>
                  <a:gd name="T17" fmla="*/ 1690 w 1690"/>
                  <a:gd name="T18" fmla="*/ 977 h 9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0" h="977">
                    <a:moveTo>
                      <a:pt x="0" y="431"/>
                    </a:moveTo>
                    <a:lnTo>
                      <a:pt x="946" y="977"/>
                    </a:lnTo>
                    <a:lnTo>
                      <a:pt x="1690" y="548"/>
                    </a:lnTo>
                    <a:lnTo>
                      <a:pt x="741" y="0"/>
                    </a:lnTo>
                    <a:lnTo>
                      <a:pt x="0" y="43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CC00"/>
                  </a:gs>
                  <a:gs pos="100000">
                    <a:srgbClr val="008700"/>
                  </a:gs>
                </a:gsLst>
                <a:lin ang="2700000" scaled="1"/>
              </a:gradFill>
              <a:ln w="127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62" name="Freeform 62"/>
              <p:cNvSpPr>
                <a:spLocks/>
              </p:cNvSpPr>
              <p:nvPr/>
            </p:nvSpPr>
            <p:spPr bwMode="auto">
              <a:xfrm>
                <a:off x="2463" y="2754"/>
                <a:ext cx="951" cy="747"/>
              </a:xfrm>
              <a:custGeom>
                <a:avLst/>
                <a:gdLst>
                  <a:gd name="T0" fmla="*/ 0 w 951"/>
                  <a:gd name="T1" fmla="*/ 0 h 747"/>
                  <a:gd name="T2" fmla="*/ 0 w 951"/>
                  <a:gd name="T3" fmla="*/ 198 h 747"/>
                  <a:gd name="T4" fmla="*/ 951 w 951"/>
                  <a:gd name="T5" fmla="*/ 747 h 747"/>
                  <a:gd name="T6" fmla="*/ 951 w 951"/>
                  <a:gd name="T7" fmla="*/ 549 h 747"/>
                  <a:gd name="T8" fmla="*/ 0 w 951"/>
                  <a:gd name="T9" fmla="*/ 0 h 7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1"/>
                  <a:gd name="T16" fmla="*/ 0 h 747"/>
                  <a:gd name="T17" fmla="*/ 951 w 951"/>
                  <a:gd name="T18" fmla="*/ 747 h 7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1" h="747">
                    <a:moveTo>
                      <a:pt x="0" y="0"/>
                    </a:moveTo>
                    <a:lnTo>
                      <a:pt x="0" y="198"/>
                    </a:lnTo>
                    <a:lnTo>
                      <a:pt x="951" y="747"/>
                    </a:lnTo>
                    <a:lnTo>
                      <a:pt x="951" y="549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CC00"/>
                  </a:gs>
                  <a:gs pos="100000">
                    <a:srgbClr val="008700"/>
                  </a:gs>
                </a:gsLst>
                <a:lin ang="0" scaled="1"/>
              </a:gradFill>
              <a:ln w="127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63" name="Freeform 63"/>
              <p:cNvSpPr>
                <a:spLocks/>
              </p:cNvSpPr>
              <p:nvPr/>
            </p:nvSpPr>
            <p:spPr bwMode="auto">
              <a:xfrm>
                <a:off x="3414" y="2871"/>
                <a:ext cx="743" cy="627"/>
              </a:xfrm>
              <a:custGeom>
                <a:avLst/>
                <a:gdLst>
                  <a:gd name="T0" fmla="*/ 0 w 743"/>
                  <a:gd name="T1" fmla="*/ 627 h 627"/>
                  <a:gd name="T2" fmla="*/ 0 w 743"/>
                  <a:gd name="T3" fmla="*/ 429 h 627"/>
                  <a:gd name="T4" fmla="*/ 743 w 743"/>
                  <a:gd name="T5" fmla="*/ 0 h 627"/>
                  <a:gd name="T6" fmla="*/ 743 w 743"/>
                  <a:gd name="T7" fmla="*/ 195 h 627"/>
                  <a:gd name="T8" fmla="*/ 0 w 743"/>
                  <a:gd name="T9" fmla="*/ 627 h 6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3"/>
                  <a:gd name="T16" fmla="*/ 0 h 627"/>
                  <a:gd name="T17" fmla="*/ 743 w 743"/>
                  <a:gd name="T18" fmla="*/ 627 h 6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3" h="627">
                    <a:moveTo>
                      <a:pt x="0" y="627"/>
                    </a:moveTo>
                    <a:lnTo>
                      <a:pt x="0" y="429"/>
                    </a:lnTo>
                    <a:lnTo>
                      <a:pt x="743" y="0"/>
                    </a:lnTo>
                    <a:lnTo>
                      <a:pt x="743" y="195"/>
                    </a:lnTo>
                    <a:lnTo>
                      <a:pt x="0" y="627"/>
                    </a:lnTo>
                    <a:close/>
                  </a:path>
                </a:pathLst>
              </a:custGeom>
              <a:solidFill>
                <a:srgbClr val="339933"/>
              </a:solidFill>
              <a:ln w="127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7559" name="Oval 65"/>
            <p:cNvSpPr>
              <a:spLocks noChangeArrowheads="1"/>
            </p:cNvSpPr>
            <p:nvPr/>
          </p:nvSpPr>
          <p:spPr bwMode="auto">
            <a:xfrm>
              <a:off x="2814" y="2781"/>
              <a:ext cx="334" cy="199"/>
            </a:xfrm>
            <a:prstGeom prst="ellipse">
              <a:avLst/>
            </a:prstGeom>
            <a:gradFill rotWithShape="1">
              <a:gsLst>
                <a:gs pos="0">
                  <a:srgbClr val="005E00"/>
                </a:gs>
                <a:gs pos="50000">
                  <a:srgbClr val="00CC00"/>
                </a:gs>
                <a:gs pos="100000">
                  <a:srgbClr val="005E00"/>
                </a:gs>
              </a:gsLst>
              <a:lin ang="0" scaled="1"/>
            </a:gradFill>
            <a:ln w="12700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60" name="Oval 67"/>
            <p:cNvSpPr>
              <a:spLocks noChangeArrowheads="1"/>
            </p:cNvSpPr>
            <p:nvPr/>
          </p:nvSpPr>
          <p:spPr bwMode="auto">
            <a:xfrm>
              <a:off x="2544" y="2484"/>
              <a:ext cx="334" cy="199"/>
            </a:xfrm>
            <a:prstGeom prst="ellipse">
              <a:avLst/>
            </a:prstGeom>
            <a:gradFill rotWithShape="1">
              <a:gsLst>
                <a:gs pos="0">
                  <a:srgbClr val="005E00"/>
                </a:gs>
                <a:gs pos="50000">
                  <a:srgbClr val="00CC00"/>
                </a:gs>
                <a:gs pos="100000">
                  <a:srgbClr val="005E00"/>
                </a:gs>
              </a:gsLst>
              <a:lin ang="0" scaled="1"/>
            </a:gradFill>
            <a:ln w="12700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116"/>
          <p:cNvGrpSpPr>
            <a:grpSpLocks/>
          </p:cNvGrpSpPr>
          <p:nvPr/>
        </p:nvGrpSpPr>
        <p:grpSpPr bwMode="auto">
          <a:xfrm>
            <a:off x="7615238" y="4652963"/>
            <a:ext cx="595312" cy="823912"/>
            <a:chOff x="4797" y="2841"/>
            <a:chExt cx="375" cy="519"/>
          </a:xfrm>
        </p:grpSpPr>
        <p:sp>
          <p:nvSpPr>
            <p:cNvPr id="107555" name="Line 82"/>
            <p:cNvSpPr>
              <a:spLocks noChangeShapeType="1"/>
            </p:cNvSpPr>
            <p:nvPr/>
          </p:nvSpPr>
          <p:spPr bwMode="auto">
            <a:xfrm>
              <a:off x="4818" y="2841"/>
              <a:ext cx="0" cy="51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56" name="Line 83"/>
            <p:cNvSpPr>
              <a:spLocks noChangeShapeType="1"/>
            </p:cNvSpPr>
            <p:nvPr/>
          </p:nvSpPr>
          <p:spPr bwMode="auto">
            <a:xfrm>
              <a:off x="5148" y="3051"/>
              <a:ext cx="0" cy="309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57" name="Line 84"/>
            <p:cNvSpPr>
              <a:spLocks noChangeShapeType="1"/>
            </p:cNvSpPr>
            <p:nvPr/>
          </p:nvSpPr>
          <p:spPr bwMode="auto">
            <a:xfrm>
              <a:off x="4797" y="3300"/>
              <a:ext cx="375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arrow" w="sm" len="lg"/>
              <a:tailEnd type="arrow" w="sm" len="lg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115"/>
          <p:cNvGrpSpPr>
            <a:grpSpLocks/>
          </p:cNvGrpSpPr>
          <p:nvPr/>
        </p:nvGrpSpPr>
        <p:grpSpPr bwMode="auto">
          <a:xfrm>
            <a:off x="8108950" y="4211638"/>
            <a:ext cx="762000" cy="757237"/>
            <a:chOff x="5108" y="2563"/>
            <a:chExt cx="480" cy="477"/>
          </a:xfrm>
        </p:grpSpPr>
        <p:sp>
          <p:nvSpPr>
            <p:cNvPr id="107552" name="Line 85"/>
            <p:cNvSpPr>
              <a:spLocks noChangeShapeType="1"/>
            </p:cNvSpPr>
            <p:nvPr/>
          </p:nvSpPr>
          <p:spPr bwMode="auto">
            <a:xfrm rot="-5400000">
              <a:off x="5387" y="2816"/>
              <a:ext cx="0" cy="39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53" name="Line 86"/>
            <p:cNvSpPr>
              <a:spLocks noChangeShapeType="1"/>
            </p:cNvSpPr>
            <p:nvPr/>
          </p:nvSpPr>
          <p:spPr bwMode="auto">
            <a:xfrm rot="-5400000">
              <a:off x="5348" y="2345"/>
              <a:ext cx="0" cy="48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54" name="Line 87"/>
            <p:cNvSpPr>
              <a:spLocks noChangeShapeType="1"/>
            </p:cNvSpPr>
            <p:nvPr/>
          </p:nvSpPr>
          <p:spPr bwMode="auto">
            <a:xfrm rot="-5400000">
              <a:off x="5289" y="2802"/>
              <a:ext cx="477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arrow" w="sm" len="lg"/>
              <a:tailEnd type="arrow" w="sm" len="lg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117"/>
          <p:cNvGrpSpPr>
            <a:grpSpLocks/>
          </p:cNvGrpSpPr>
          <p:nvPr/>
        </p:nvGrpSpPr>
        <p:grpSpPr bwMode="auto">
          <a:xfrm>
            <a:off x="6419850" y="4429125"/>
            <a:ext cx="1266825" cy="1033463"/>
            <a:chOff x="4044" y="2700"/>
            <a:chExt cx="798" cy="651"/>
          </a:xfrm>
        </p:grpSpPr>
        <p:sp>
          <p:nvSpPr>
            <p:cNvPr id="107550" name="Line 95"/>
            <p:cNvSpPr>
              <a:spLocks noChangeShapeType="1"/>
            </p:cNvSpPr>
            <p:nvPr/>
          </p:nvSpPr>
          <p:spPr bwMode="auto">
            <a:xfrm>
              <a:off x="4065" y="2700"/>
              <a:ext cx="0" cy="651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51" name="Line 97"/>
            <p:cNvSpPr>
              <a:spLocks noChangeShapeType="1"/>
            </p:cNvSpPr>
            <p:nvPr/>
          </p:nvSpPr>
          <p:spPr bwMode="auto">
            <a:xfrm>
              <a:off x="4044" y="3300"/>
              <a:ext cx="79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arrow" w="sm" len="lg"/>
              <a:tailEnd type="arrow" w="sm" len="lg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18"/>
          <p:cNvGrpSpPr>
            <a:grpSpLocks/>
          </p:cNvGrpSpPr>
          <p:nvPr/>
        </p:nvGrpSpPr>
        <p:grpSpPr bwMode="auto">
          <a:xfrm>
            <a:off x="6900863" y="3700463"/>
            <a:ext cx="300037" cy="862012"/>
            <a:chOff x="4347" y="2241"/>
            <a:chExt cx="189" cy="543"/>
          </a:xfrm>
        </p:grpSpPr>
        <p:sp>
          <p:nvSpPr>
            <p:cNvPr id="107546" name="Line 98"/>
            <p:cNvSpPr>
              <a:spLocks noChangeShapeType="1"/>
            </p:cNvSpPr>
            <p:nvPr/>
          </p:nvSpPr>
          <p:spPr bwMode="auto">
            <a:xfrm>
              <a:off x="4347" y="2439"/>
              <a:ext cx="132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47" name="Line 99"/>
            <p:cNvSpPr>
              <a:spLocks noChangeShapeType="1"/>
            </p:cNvSpPr>
            <p:nvPr/>
          </p:nvSpPr>
          <p:spPr bwMode="auto">
            <a:xfrm flipH="1">
              <a:off x="4350" y="2586"/>
              <a:ext cx="186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48" name="Line 100"/>
            <p:cNvSpPr>
              <a:spLocks noChangeShapeType="1"/>
            </p:cNvSpPr>
            <p:nvPr/>
          </p:nvSpPr>
          <p:spPr bwMode="auto">
            <a:xfrm>
              <a:off x="4419" y="2241"/>
              <a:ext cx="0" cy="21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none" w="sm" len="lg"/>
              <a:tailEnd type="arrow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49" name="Line 101"/>
            <p:cNvSpPr>
              <a:spLocks noChangeShapeType="1"/>
            </p:cNvSpPr>
            <p:nvPr/>
          </p:nvSpPr>
          <p:spPr bwMode="auto">
            <a:xfrm flipV="1">
              <a:off x="4419" y="2568"/>
              <a:ext cx="0" cy="21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none" w="sm" len="lg"/>
              <a:tailEnd type="arrow" w="sm" len="lg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4"/>
          <p:cNvGrpSpPr>
            <a:grpSpLocks/>
          </p:cNvGrpSpPr>
          <p:nvPr/>
        </p:nvGrpSpPr>
        <p:grpSpPr bwMode="auto">
          <a:xfrm>
            <a:off x="5975350" y="5691188"/>
            <a:ext cx="2197100" cy="852487"/>
            <a:chOff x="3764" y="3495"/>
            <a:chExt cx="1384" cy="537"/>
          </a:xfrm>
        </p:grpSpPr>
        <p:sp>
          <p:nvSpPr>
            <p:cNvPr id="107535" name="Rectangle 70"/>
            <p:cNvSpPr>
              <a:spLocks noChangeArrowheads="1"/>
            </p:cNvSpPr>
            <p:nvPr/>
          </p:nvSpPr>
          <p:spPr bwMode="auto">
            <a:xfrm>
              <a:off x="3764" y="3654"/>
              <a:ext cx="1384" cy="240"/>
            </a:xfrm>
            <a:prstGeom prst="rect">
              <a:avLst/>
            </a:prstGeom>
            <a:solidFill>
              <a:srgbClr val="66CC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36" name="Line 79"/>
            <p:cNvSpPr>
              <a:spLocks noChangeShapeType="1"/>
            </p:cNvSpPr>
            <p:nvPr/>
          </p:nvSpPr>
          <p:spPr bwMode="auto">
            <a:xfrm>
              <a:off x="4819" y="3728"/>
              <a:ext cx="0" cy="7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37" name="Line 80"/>
            <p:cNvSpPr>
              <a:spLocks noChangeShapeType="1"/>
            </p:cNvSpPr>
            <p:nvPr/>
          </p:nvSpPr>
          <p:spPr bwMode="auto">
            <a:xfrm rot="-5400000">
              <a:off x="4719" y="3594"/>
              <a:ext cx="19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38" name="Line 81"/>
            <p:cNvSpPr>
              <a:spLocks noChangeShapeType="1"/>
            </p:cNvSpPr>
            <p:nvPr/>
          </p:nvSpPr>
          <p:spPr bwMode="auto">
            <a:xfrm rot="-5400000">
              <a:off x="4723" y="3938"/>
              <a:ext cx="18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39" name="Line 107"/>
            <p:cNvSpPr>
              <a:spLocks noChangeShapeType="1"/>
            </p:cNvSpPr>
            <p:nvPr/>
          </p:nvSpPr>
          <p:spPr bwMode="auto">
            <a:xfrm>
              <a:off x="4662" y="3654"/>
              <a:ext cx="0" cy="2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40" name="Line 108"/>
            <p:cNvSpPr>
              <a:spLocks noChangeShapeType="1"/>
            </p:cNvSpPr>
            <p:nvPr/>
          </p:nvSpPr>
          <p:spPr bwMode="auto">
            <a:xfrm>
              <a:off x="4968" y="3654"/>
              <a:ext cx="0" cy="2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41" name="Line 109"/>
            <p:cNvSpPr>
              <a:spLocks noChangeShapeType="1"/>
            </p:cNvSpPr>
            <p:nvPr/>
          </p:nvSpPr>
          <p:spPr bwMode="auto">
            <a:xfrm>
              <a:off x="4063" y="3728"/>
              <a:ext cx="0" cy="7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42" name="Line 110"/>
            <p:cNvSpPr>
              <a:spLocks noChangeShapeType="1"/>
            </p:cNvSpPr>
            <p:nvPr/>
          </p:nvSpPr>
          <p:spPr bwMode="auto">
            <a:xfrm rot="-5400000">
              <a:off x="3966" y="3594"/>
              <a:ext cx="19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43" name="Line 111"/>
            <p:cNvSpPr>
              <a:spLocks noChangeShapeType="1"/>
            </p:cNvSpPr>
            <p:nvPr/>
          </p:nvSpPr>
          <p:spPr bwMode="auto">
            <a:xfrm rot="-5400000">
              <a:off x="3970" y="3938"/>
              <a:ext cx="18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44" name="Line 112"/>
            <p:cNvSpPr>
              <a:spLocks noChangeShapeType="1"/>
            </p:cNvSpPr>
            <p:nvPr/>
          </p:nvSpPr>
          <p:spPr bwMode="auto">
            <a:xfrm>
              <a:off x="3909" y="3654"/>
              <a:ext cx="0" cy="2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45" name="Line 113"/>
            <p:cNvSpPr>
              <a:spLocks noChangeShapeType="1"/>
            </p:cNvSpPr>
            <p:nvPr/>
          </p:nvSpPr>
          <p:spPr bwMode="auto">
            <a:xfrm>
              <a:off x="4215" y="3654"/>
              <a:ext cx="0" cy="2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3371" name="Picture 12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2000" contrast="24000"/>
          </a:blip>
          <a:srcRect/>
          <a:stretch>
            <a:fillRect/>
          </a:stretch>
        </p:blipFill>
        <p:spPr bwMode="auto">
          <a:xfrm>
            <a:off x="147638" y="4348163"/>
            <a:ext cx="31226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Slide Number Placeholder 6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EC64-B2A3-4040-92A2-923F4E37081A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3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3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00" grpId="0" animBg="1"/>
      <p:bldP spid="5330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2"/>
          <p:cNvGrpSpPr>
            <a:grpSpLocks/>
          </p:cNvGrpSpPr>
          <p:nvPr/>
        </p:nvGrpSpPr>
        <p:grpSpPr bwMode="auto">
          <a:xfrm>
            <a:off x="6362700" y="3938588"/>
            <a:ext cx="1400175" cy="2139950"/>
            <a:chOff x="4008" y="2481"/>
            <a:chExt cx="882" cy="1348"/>
          </a:xfrm>
        </p:grpSpPr>
        <p:sp>
          <p:nvSpPr>
            <p:cNvPr id="108624" name="Freeform 207"/>
            <p:cNvSpPr>
              <a:spLocks/>
            </p:cNvSpPr>
            <p:nvPr/>
          </p:nvSpPr>
          <p:spPr bwMode="auto">
            <a:xfrm>
              <a:off x="4101" y="2481"/>
              <a:ext cx="668" cy="698"/>
            </a:xfrm>
            <a:custGeom>
              <a:avLst/>
              <a:gdLst>
                <a:gd name="T0" fmla="*/ 83 w 668"/>
                <a:gd name="T1" fmla="*/ 71 h 698"/>
                <a:gd name="T2" fmla="*/ 187 w 668"/>
                <a:gd name="T3" fmla="*/ 23 h 698"/>
                <a:gd name="T4" fmla="*/ 363 w 668"/>
                <a:gd name="T5" fmla="*/ 47 h 698"/>
                <a:gd name="T6" fmla="*/ 483 w 668"/>
                <a:gd name="T7" fmla="*/ 7 h 698"/>
                <a:gd name="T8" fmla="*/ 651 w 668"/>
                <a:gd name="T9" fmla="*/ 87 h 698"/>
                <a:gd name="T10" fmla="*/ 587 w 668"/>
                <a:gd name="T11" fmla="*/ 191 h 698"/>
                <a:gd name="T12" fmla="*/ 643 w 668"/>
                <a:gd name="T13" fmla="*/ 351 h 698"/>
                <a:gd name="T14" fmla="*/ 587 w 668"/>
                <a:gd name="T15" fmla="*/ 519 h 698"/>
                <a:gd name="T16" fmla="*/ 587 w 668"/>
                <a:gd name="T17" fmla="*/ 663 h 698"/>
                <a:gd name="T18" fmla="*/ 467 w 668"/>
                <a:gd name="T19" fmla="*/ 607 h 698"/>
                <a:gd name="T20" fmla="*/ 299 w 668"/>
                <a:gd name="T21" fmla="*/ 695 h 698"/>
                <a:gd name="T22" fmla="*/ 43 w 668"/>
                <a:gd name="T23" fmla="*/ 623 h 698"/>
                <a:gd name="T24" fmla="*/ 59 w 668"/>
                <a:gd name="T25" fmla="*/ 495 h 698"/>
                <a:gd name="T26" fmla="*/ 3 w 668"/>
                <a:gd name="T27" fmla="*/ 399 h 698"/>
                <a:gd name="T28" fmla="*/ 43 w 668"/>
                <a:gd name="T29" fmla="*/ 223 h 698"/>
                <a:gd name="T30" fmla="*/ 83 w 668"/>
                <a:gd name="T31" fmla="*/ 71 h 69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68"/>
                <a:gd name="T49" fmla="*/ 0 h 698"/>
                <a:gd name="T50" fmla="*/ 668 w 668"/>
                <a:gd name="T51" fmla="*/ 698 h 69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68" h="698">
                  <a:moveTo>
                    <a:pt x="83" y="71"/>
                  </a:moveTo>
                  <a:cubicBezTo>
                    <a:pt x="107" y="38"/>
                    <a:pt x="140" y="27"/>
                    <a:pt x="187" y="23"/>
                  </a:cubicBezTo>
                  <a:cubicBezTo>
                    <a:pt x="234" y="19"/>
                    <a:pt x="314" y="50"/>
                    <a:pt x="363" y="47"/>
                  </a:cubicBezTo>
                  <a:cubicBezTo>
                    <a:pt x="412" y="44"/>
                    <a:pt x="435" y="0"/>
                    <a:pt x="483" y="7"/>
                  </a:cubicBezTo>
                  <a:cubicBezTo>
                    <a:pt x="531" y="14"/>
                    <a:pt x="634" y="56"/>
                    <a:pt x="651" y="87"/>
                  </a:cubicBezTo>
                  <a:cubicBezTo>
                    <a:pt x="668" y="118"/>
                    <a:pt x="588" y="147"/>
                    <a:pt x="587" y="191"/>
                  </a:cubicBezTo>
                  <a:cubicBezTo>
                    <a:pt x="586" y="235"/>
                    <a:pt x="643" y="296"/>
                    <a:pt x="643" y="351"/>
                  </a:cubicBezTo>
                  <a:cubicBezTo>
                    <a:pt x="643" y="406"/>
                    <a:pt x="596" y="467"/>
                    <a:pt x="587" y="519"/>
                  </a:cubicBezTo>
                  <a:cubicBezTo>
                    <a:pt x="578" y="571"/>
                    <a:pt x="607" y="648"/>
                    <a:pt x="587" y="663"/>
                  </a:cubicBezTo>
                  <a:cubicBezTo>
                    <a:pt x="567" y="678"/>
                    <a:pt x="515" y="602"/>
                    <a:pt x="467" y="607"/>
                  </a:cubicBezTo>
                  <a:cubicBezTo>
                    <a:pt x="419" y="612"/>
                    <a:pt x="370" y="692"/>
                    <a:pt x="299" y="695"/>
                  </a:cubicBezTo>
                  <a:cubicBezTo>
                    <a:pt x="228" y="698"/>
                    <a:pt x="83" y="656"/>
                    <a:pt x="43" y="623"/>
                  </a:cubicBezTo>
                  <a:cubicBezTo>
                    <a:pt x="3" y="590"/>
                    <a:pt x="66" y="532"/>
                    <a:pt x="59" y="495"/>
                  </a:cubicBezTo>
                  <a:cubicBezTo>
                    <a:pt x="52" y="458"/>
                    <a:pt x="6" y="444"/>
                    <a:pt x="3" y="399"/>
                  </a:cubicBezTo>
                  <a:cubicBezTo>
                    <a:pt x="0" y="354"/>
                    <a:pt x="34" y="279"/>
                    <a:pt x="43" y="223"/>
                  </a:cubicBezTo>
                  <a:cubicBezTo>
                    <a:pt x="52" y="167"/>
                    <a:pt x="59" y="104"/>
                    <a:pt x="83" y="71"/>
                  </a:cubicBezTo>
                  <a:close/>
                </a:path>
              </a:pathLst>
            </a:custGeom>
            <a:solidFill>
              <a:srgbClr val="99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25" name="Oval 46"/>
            <p:cNvSpPr>
              <a:spLocks noChangeArrowheads="1"/>
            </p:cNvSpPr>
            <p:nvPr/>
          </p:nvSpPr>
          <p:spPr bwMode="auto">
            <a:xfrm>
              <a:off x="4242" y="2654"/>
              <a:ext cx="375" cy="37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26" name="Line 47"/>
            <p:cNvSpPr>
              <a:spLocks noChangeShapeType="1"/>
            </p:cNvSpPr>
            <p:nvPr/>
          </p:nvSpPr>
          <p:spPr bwMode="auto">
            <a:xfrm>
              <a:off x="4531" y="2843"/>
              <a:ext cx="29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27" name="Line 48"/>
            <p:cNvSpPr>
              <a:spLocks noChangeShapeType="1"/>
            </p:cNvSpPr>
            <p:nvPr/>
          </p:nvSpPr>
          <p:spPr bwMode="auto">
            <a:xfrm flipV="1">
              <a:off x="4430" y="2483"/>
              <a:ext cx="0" cy="2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28" name="Line 49"/>
            <p:cNvSpPr>
              <a:spLocks noChangeShapeType="1"/>
            </p:cNvSpPr>
            <p:nvPr/>
          </p:nvSpPr>
          <p:spPr bwMode="auto">
            <a:xfrm>
              <a:off x="4430" y="2935"/>
              <a:ext cx="0" cy="2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29" name="Line 50"/>
            <p:cNvSpPr>
              <a:spLocks noChangeShapeType="1"/>
            </p:cNvSpPr>
            <p:nvPr/>
          </p:nvSpPr>
          <p:spPr bwMode="auto">
            <a:xfrm flipH="1">
              <a:off x="4046" y="2843"/>
              <a:ext cx="28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30" name="Line 53"/>
            <p:cNvSpPr>
              <a:spLocks noChangeShapeType="1"/>
            </p:cNvSpPr>
            <p:nvPr/>
          </p:nvSpPr>
          <p:spPr bwMode="auto">
            <a:xfrm>
              <a:off x="4385" y="2843"/>
              <a:ext cx="9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31" name="Line 54"/>
            <p:cNvSpPr>
              <a:spLocks noChangeShapeType="1"/>
            </p:cNvSpPr>
            <p:nvPr/>
          </p:nvSpPr>
          <p:spPr bwMode="auto">
            <a:xfrm rot="5400000">
              <a:off x="4381" y="2842"/>
              <a:ext cx="9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32" name="Line 193"/>
            <p:cNvSpPr>
              <a:spLocks noChangeShapeType="1"/>
            </p:cNvSpPr>
            <p:nvPr/>
          </p:nvSpPr>
          <p:spPr bwMode="auto">
            <a:xfrm>
              <a:off x="4026" y="3404"/>
              <a:ext cx="84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33" name="Line 194"/>
            <p:cNvSpPr>
              <a:spLocks noChangeShapeType="1"/>
            </p:cNvSpPr>
            <p:nvPr/>
          </p:nvSpPr>
          <p:spPr bwMode="auto">
            <a:xfrm>
              <a:off x="4032" y="3698"/>
              <a:ext cx="84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34" name="Line 195"/>
            <p:cNvSpPr>
              <a:spLocks noChangeShapeType="1"/>
            </p:cNvSpPr>
            <p:nvPr/>
          </p:nvSpPr>
          <p:spPr bwMode="auto">
            <a:xfrm>
              <a:off x="4236" y="3398"/>
              <a:ext cx="0" cy="29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35" name="Line 196"/>
            <p:cNvSpPr>
              <a:spLocks noChangeShapeType="1"/>
            </p:cNvSpPr>
            <p:nvPr/>
          </p:nvSpPr>
          <p:spPr bwMode="auto">
            <a:xfrm>
              <a:off x="4614" y="3398"/>
              <a:ext cx="0" cy="29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36" name="Line 197"/>
            <p:cNvSpPr>
              <a:spLocks noChangeShapeType="1"/>
            </p:cNvSpPr>
            <p:nvPr/>
          </p:nvSpPr>
          <p:spPr bwMode="auto">
            <a:xfrm flipV="1">
              <a:off x="4428" y="3265"/>
              <a:ext cx="0" cy="2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37" name="Line 198"/>
            <p:cNvSpPr>
              <a:spLocks noChangeShapeType="1"/>
            </p:cNvSpPr>
            <p:nvPr/>
          </p:nvSpPr>
          <p:spPr bwMode="auto">
            <a:xfrm>
              <a:off x="4428" y="3627"/>
              <a:ext cx="0" cy="20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38" name="Line 199"/>
            <p:cNvSpPr>
              <a:spLocks noChangeShapeType="1"/>
            </p:cNvSpPr>
            <p:nvPr/>
          </p:nvSpPr>
          <p:spPr bwMode="auto">
            <a:xfrm rot="5400000">
              <a:off x="4391" y="3552"/>
              <a:ext cx="7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39" name="Freeform 200"/>
            <p:cNvSpPr>
              <a:spLocks/>
            </p:cNvSpPr>
            <p:nvPr/>
          </p:nvSpPr>
          <p:spPr bwMode="auto">
            <a:xfrm>
              <a:off x="4836" y="3404"/>
              <a:ext cx="54" cy="294"/>
            </a:xfrm>
            <a:custGeom>
              <a:avLst/>
              <a:gdLst>
                <a:gd name="T0" fmla="*/ 24 w 54"/>
                <a:gd name="T1" fmla="*/ 0 h 294"/>
                <a:gd name="T2" fmla="*/ 36 w 54"/>
                <a:gd name="T3" fmla="*/ 66 h 294"/>
                <a:gd name="T4" fmla="*/ 0 w 54"/>
                <a:gd name="T5" fmla="*/ 162 h 294"/>
                <a:gd name="T6" fmla="*/ 54 w 54"/>
                <a:gd name="T7" fmla="*/ 228 h 294"/>
                <a:gd name="T8" fmla="*/ 24 w 54"/>
                <a:gd name="T9" fmla="*/ 294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294"/>
                <a:gd name="T17" fmla="*/ 54 w 54"/>
                <a:gd name="T18" fmla="*/ 294 h 2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294">
                  <a:moveTo>
                    <a:pt x="24" y="0"/>
                  </a:moveTo>
                  <a:lnTo>
                    <a:pt x="36" y="66"/>
                  </a:lnTo>
                  <a:lnTo>
                    <a:pt x="0" y="162"/>
                  </a:lnTo>
                  <a:lnTo>
                    <a:pt x="54" y="228"/>
                  </a:lnTo>
                  <a:lnTo>
                    <a:pt x="24" y="294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40" name="Freeform 201"/>
            <p:cNvSpPr>
              <a:spLocks/>
            </p:cNvSpPr>
            <p:nvPr/>
          </p:nvSpPr>
          <p:spPr bwMode="auto">
            <a:xfrm>
              <a:off x="4008" y="3404"/>
              <a:ext cx="36" cy="294"/>
            </a:xfrm>
            <a:custGeom>
              <a:avLst/>
              <a:gdLst>
                <a:gd name="T0" fmla="*/ 30 w 36"/>
                <a:gd name="T1" fmla="*/ 0 h 294"/>
                <a:gd name="T2" fmla="*/ 6 w 36"/>
                <a:gd name="T3" fmla="*/ 66 h 294"/>
                <a:gd name="T4" fmla="*/ 36 w 36"/>
                <a:gd name="T5" fmla="*/ 156 h 294"/>
                <a:gd name="T6" fmla="*/ 0 w 36"/>
                <a:gd name="T7" fmla="*/ 228 h 294"/>
                <a:gd name="T8" fmla="*/ 24 w 36"/>
                <a:gd name="T9" fmla="*/ 294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294"/>
                <a:gd name="T17" fmla="*/ 36 w 36"/>
                <a:gd name="T18" fmla="*/ 294 h 2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294">
                  <a:moveTo>
                    <a:pt x="30" y="0"/>
                  </a:moveTo>
                  <a:lnTo>
                    <a:pt x="6" y="66"/>
                  </a:lnTo>
                  <a:lnTo>
                    <a:pt x="36" y="156"/>
                  </a:lnTo>
                  <a:lnTo>
                    <a:pt x="0" y="228"/>
                  </a:lnTo>
                  <a:lnTo>
                    <a:pt x="24" y="294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11"/>
          <p:cNvGrpSpPr>
            <a:grpSpLocks/>
          </p:cNvGrpSpPr>
          <p:nvPr/>
        </p:nvGrpSpPr>
        <p:grpSpPr bwMode="auto">
          <a:xfrm>
            <a:off x="4305300" y="3941763"/>
            <a:ext cx="1400175" cy="2132012"/>
            <a:chOff x="2712" y="2483"/>
            <a:chExt cx="882" cy="1343"/>
          </a:xfrm>
        </p:grpSpPr>
        <p:sp>
          <p:nvSpPr>
            <p:cNvPr id="108607" name="Freeform 206"/>
            <p:cNvSpPr>
              <a:spLocks/>
            </p:cNvSpPr>
            <p:nvPr/>
          </p:nvSpPr>
          <p:spPr bwMode="auto">
            <a:xfrm>
              <a:off x="2821" y="2489"/>
              <a:ext cx="668" cy="698"/>
            </a:xfrm>
            <a:custGeom>
              <a:avLst/>
              <a:gdLst>
                <a:gd name="T0" fmla="*/ 83 w 668"/>
                <a:gd name="T1" fmla="*/ 71 h 698"/>
                <a:gd name="T2" fmla="*/ 187 w 668"/>
                <a:gd name="T3" fmla="*/ 23 h 698"/>
                <a:gd name="T4" fmla="*/ 363 w 668"/>
                <a:gd name="T5" fmla="*/ 47 h 698"/>
                <a:gd name="T6" fmla="*/ 483 w 668"/>
                <a:gd name="T7" fmla="*/ 7 h 698"/>
                <a:gd name="T8" fmla="*/ 651 w 668"/>
                <a:gd name="T9" fmla="*/ 87 h 698"/>
                <a:gd name="T10" fmla="*/ 587 w 668"/>
                <a:gd name="T11" fmla="*/ 191 h 698"/>
                <a:gd name="T12" fmla="*/ 643 w 668"/>
                <a:gd name="T13" fmla="*/ 351 h 698"/>
                <a:gd name="T14" fmla="*/ 587 w 668"/>
                <a:gd name="T15" fmla="*/ 519 h 698"/>
                <a:gd name="T16" fmla="*/ 587 w 668"/>
                <a:gd name="T17" fmla="*/ 663 h 698"/>
                <a:gd name="T18" fmla="*/ 467 w 668"/>
                <a:gd name="T19" fmla="*/ 607 h 698"/>
                <a:gd name="T20" fmla="*/ 299 w 668"/>
                <a:gd name="T21" fmla="*/ 695 h 698"/>
                <a:gd name="T22" fmla="*/ 43 w 668"/>
                <a:gd name="T23" fmla="*/ 623 h 698"/>
                <a:gd name="T24" fmla="*/ 59 w 668"/>
                <a:gd name="T25" fmla="*/ 495 h 698"/>
                <a:gd name="T26" fmla="*/ 3 w 668"/>
                <a:gd name="T27" fmla="*/ 399 h 698"/>
                <a:gd name="T28" fmla="*/ 43 w 668"/>
                <a:gd name="T29" fmla="*/ 223 h 698"/>
                <a:gd name="T30" fmla="*/ 83 w 668"/>
                <a:gd name="T31" fmla="*/ 71 h 69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68"/>
                <a:gd name="T49" fmla="*/ 0 h 698"/>
                <a:gd name="T50" fmla="*/ 668 w 668"/>
                <a:gd name="T51" fmla="*/ 698 h 69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68" h="698">
                  <a:moveTo>
                    <a:pt x="83" y="71"/>
                  </a:moveTo>
                  <a:cubicBezTo>
                    <a:pt x="107" y="38"/>
                    <a:pt x="140" y="27"/>
                    <a:pt x="187" y="23"/>
                  </a:cubicBezTo>
                  <a:cubicBezTo>
                    <a:pt x="234" y="19"/>
                    <a:pt x="314" y="50"/>
                    <a:pt x="363" y="47"/>
                  </a:cubicBezTo>
                  <a:cubicBezTo>
                    <a:pt x="412" y="44"/>
                    <a:pt x="435" y="0"/>
                    <a:pt x="483" y="7"/>
                  </a:cubicBezTo>
                  <a:cubicBezTo>
                    <a:pt x="531" y="14"/>
                    <a:pt x="634" y="56"/>
                    <a:pt x="651" y="87"/>
                  </a:cubicBezTo>
                  <a:cubicBezTo>
                    <a:pt x="668" y="118"/>
                    <a:pt x="588" y="147"/>
                    <a:pt x="587" y="191"/>
                  </a:cubicBezTo>
                  <a:cubicBezTo>
                    <a:pt x="586" y="235"/>
                    <a:pt x="643" y="296"/>
                    <a:pt x="643" y="351"/>
                  </a:cubicBezTo>
                  <a:cubicBezTo>
                    <a:pt x="643" y="406"/>
                    <a:pt x="596" y="467"/>
                    <a:pt x="587" y="519"/>
                  </a:cubicBezTo>
                  <a:cubicBezTo>
                    <a:pt x="578" y="571"/>
                    <a:pt x="607" y="648"/>
                    <a:pt x="587" y="663"/>
                  </a:cubicBezTo>
                  <a:cubicBezTo>
                    <a:pt x="567" y="678"/>
                    <a:pt x="515" y="602"/>
                    <a:pt x="467" y="607"/>
                  </a:cubicBezTo>
                  <a:cubicBezTo>
                    <a:pt x="419" y="612"/>
                    <a:pt x="370" y="692"/>
                    <a:pt x="299" y="695"/>
                  </a:cubicBezTo>
                  <a:cubicBezTo>
                    <a:pt x="228" y="698"/>
                    <a:pt x="83" y="656"/>
                    <a:pt x="43" y="623"/>
                  </a:cubicBezTo>
                  <a:cubicBezTo>
                    <a:pt x="3" y="590"/>
                    <a:pt x="66" y="532"/>
                    <a:pt x="59" y="495"/>
                  </a:cubicBezTo>
                  <a:cubicBezTo>
                    <a:pt x="52" y="458"/>
                    <a:pt x="6" y="444"/>
                    <a:pt x="3" y="399"/>
                  </a:cubicBezTo>
                  <a:cubicBezTo>
                    <a:pt x="0" y="354"/>
                    <a:pt x="34" y="279"/>
                    <a:pt x="43" y="223"/>
                  </a:cubicBezTo>
                  <a:cubicBezTo>
                    <a:pt x="52" y="167"/>
                    <a:pt x="59" y="104"/>
                    <a:pt x="83" y="71"/>
                  </a:cubicBezTo>
                  <a:close/>
                </a:path>
              </a:pathLst>
            </a:custGeom>
            <a:solidFill>
              <a:srgbClr val="99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08" name="Oval 163"/>
            <p:cNvSpPr>
              <a:spLocks noChangeArrowheads="1"/>
            </p:cNvSpPr>
            <p:nvPr/>
          </p:nvSpPr>
          <p:spPr bwMode="auto">
            <a:xfrm>
              <a:off x="2944" y="2654"/>
              <a:ext cx="375" cy="37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09" name="Line 164"/>
            <p:cNvSpPr>
              <a:spLocks noChangeShapeType="1"/>
            </p:cNvSpPr>
            <p:nvPr/>
          </p:nvSpPr>
          <p:spPr bwMode="auto">
            <a:xfrm>
              <a:off x="3233" y="2843"/>
              <a:ext cx="29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10" name="Line 165"/>
            <p:cNvSpPr>
              <a:spLocks noChangeShapeType="1"/>
            </p:cNvSpPr>
            <p:nvPr/>
          </p:nvSpPr>
          <p:spPr bwMode="auto">
            <a:xfrm flipV="1">
              <a:off x="3132" y="2483"/>
              <a:ext cx="0" cy="2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11" name="Line 166"/>
            <p:cNvSpPr>
              <a:spLocks noChangeShapeType="1"/>
            </p:cNvSpPr>
            <p:nvPr/>
          </p:nvSpPr>
          <p:spPr bwMode="auto">
            <a:xfrm>
              <a:off x="3132" y="2935"/>
              <a:ext cx="0" cy="2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12" name="Line 167"/>
            <p:cNvSpPr>
              <a:spLocks noChangeShapeType="1"/>
            </p:cNvSpPr>
            <p:nvPr/>
          </p:nvSpPr>
          <p:spPr bwMode="auto">
            <a:xfrm flipH="1">
              <a:off x="2748" y="2843"/>
              <a:ext cx="28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13" name="Line 170"/>
            <p:cNvSpPr>
              <a:spLocks noChangeShapeType="1"/>
            </p:cNvSpPr>
            <p:nvPr/>
          </p:nvSpPr>
          <p:spPr bwMode="auto">
            <a:xfrm>
              <a:off x="3087" y="2843"/>
              <a:ext cx="9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14" name="Line 171"/>
            <p:cNvSpPr>
              <a:spLocks noChangeShapeType="1"/>
            </p:cNvSpPr>
            <p:nvPr/>
          </p:nvSpPr>
          <p:spPr bwMode="auto">
            <a:xfrm rot="5400000">
              <a:off x="3083" y="2842"/>
              <a:ext cx="9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15" name="Line 184"/>
            <p:cNvSpPr>
              <a:spLocks noChangeShapeType="1"/>
            </p:cNvSpPr>
            <p:nvPr/>
          </p:nvSpPr>
          <p:spPr bwMode="auto">
            <a:xfrm>
              <a:off x="2730" y="3401"/>
              <a:ext cx="84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16" name="Line 185"/>
            <p:cNvSpPr>
              <a:spLocks noChangeShapeType="1"/>
            </p:cNvSpPr>
            <p:nvPr/>
          </p:nvSpPr>
          <p:spPr bwMode="auto">
            <a:xfrm>
              <a:off x="2736" y="3695"/>
              <a:ext cx="84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17" name="Line 186"/>
            <p:cNvSpPr>
              <a:spLocks noChangeShapeType="1"/>
            </p:cNvSpPr>
            <p:nvPr/>
          </p:nvSpPr>
          <p:spPr bwMode="auto">
            <a:xfrm>
              <a:off x="2940" y="3395"/>
              <a:ext cx="0" cy="29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18" name="Line 187"/>
            <p:cNvSpPr>
              <a:spLocks noChangeShapeType="1"/>
            </p:cNvSpPr>
            <p:nvPr/>
          </p:nvSpPr>
          <p:spPr bwMode="auto">
            <a:xfrm>
              <a:off x="3318" y="3395"/>
              <a:ext cx="0" cy="29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19" name="Line 188"/>
            <p:cNvSpPr>
              <a:spLocks noChangeShapeType="1"/>
            </p:cNvSpPr>
            <p:nvPr/>
          </p:nvSpPr>
          <p:spPr bwMode="auto">
            <a:xfrm flipV="1">
              <a:off x="3132" y="3262"/>
              <a:ext cx="0" cy="2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20" name="Line 189"/>
            <p:cNvSpPr>
              <a:spLocks noChangeShapeType="1"/>
            </p:cNvSpPr>
            <p:nvPr/>
          </p:nvSpPr>
          <p:spPr bwMode="auto">
            <a:xfrm>
              <a:off x="3132" y="3624"/>
              <a:ext cx="0" cy="20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21" name="Line 190"/>
            <p:cNvSpPr>
              <a:spLocks noChangeShapeType="1"/>
            </p:cNvSpPr>
            <p:nvPr/>
          </p:nvSpPr>
          <p:spPr bwMode="auto">
            <a:xfrm rot="5400000">
              <a:off x="3095" y="3549"/>
              <a:ext cx="7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22" name="Freeform 191"/>
            <p:cNvSpPr>
              <a:spLocks/>
            </p:cNvSpPr>
            <p:nvPr/>
          </p:nvSpPr>
          <p:spPr bwMode="auto">
            <a:xfrm>
              <a:off x="3540" y="3401"/>
              <a:ext cx="54" cy="294"/>
            </a:xfrm>
            <a:custGeom>
              <a:avLst/>
              <a:gdLst>
                <a:gd name="T0" fmla="*/ 24 w 54"/>
                <a:gd name="T1" fmla="*/ 0 h 294"/>
                <a:gd name="T2" fmla="*/ 36 w 54"/>
                <a:gd name="T3" fmla="*/ 66 h 294"/>
                <a:gd name="T4" fmla="*/ 0 w 54"/>
                <a:gd name="T5" fmla="*/ 162 h 294"/>
                <a:gd name="T6" fmla="*/ 54 w 54"/>
                <a:gd name="T7" fmla="*/ 228 h 294"/>
                <a:gd name="T8" fmla="*/ 24 w 54"/>
                <a:gd name="T9" fmla="*/ 294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294"/>
                <a:gd name="T17" fmla="*/ 54 w 54"/>
                <a:gd name="T18" fmla="*/ 294 h 2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294">
                  <a:moveTo>
                    <a:pt x="24" y="0"/>
                  </a:moveTo>
                  <a:lnTo>
                    <a:pt x="36" y="66"/>
                  </a:lnTo>
                  <a:lnTo>
                    <a:pt x="0" y="162"/>
                  </a:lnTo>
                  <a:lnTo>
                    <a:pt x="54" y="228"/>
                  </a:lnTo>
                  <a:lnTo>
                    <a:pt x="24" y="294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23" name="Freeform 192"/>
            <p:cNvSpPr>
              <a:spLocks/>
            </p:cNvSpPr>
            <p:nvPr/>
          </p:nvSpPr>
          <p:spPr bwMode="auto">
            <a:xfrm>
              <a:off x="2712" y="3401"/>
              <a:ext cx="36" cy="294"/>
            </a:xfrm>
            <a:custGeom>
              <a:avLst/>
              <a:gdLst>
                <a:gd name="T0" fmla="*/ 30 w 36"/>
                <a:gd name="T1" fmla="*/ 0 h 294"/>
                <a:gd name="T2" fmla="*/ 6 w 36"/>
                <a:gd name="T3" fmla="*/ 66 h 294"/>
                <a:gd name="T4" fmla="*/ 36 w 36"/>
                <a:gd name="T5" fmla="*/ 156 h 294"/>
                <a:gd name="T6" fmla="*/ 0 w 36"/>
                <a:gd name="T7" fmla="*/ 228 h 294"/>
                <a:gd name="T8" fmla="*/ 24 w 36"/>
                <a:gd name="T9" fmla="*/ 294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294"/>
                <a:gd name="T17" fmla="*/ 36 w 36"/>
                <a:gd name="T18" fmla="*/ 294 h 2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294">
                  <a:moveTo>
                    <a:pt x="30" y="0"/>
                  </a:moveTo>
                  <a:lnTo>
                    <a:pt x="6" y="66"/>
                  </a:lnTo>
                  <a:lnTo>
                    <a:pt x="36" y="156"/>
                  </a:lnTo>
                  <a:lnTo>
                    <a:pt x="0" y="228"/>
                  </a:lnTo>
                  <a:lnTo>
                    <a:pt x="24" y="294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09"/>
          <p:cNvGrpSpPr>
            <a:grpSpLocks/>
          </p:cNvGrpSpPr>
          <p:nvPr/>
        </p:nvGrpSpPr>
        <p:grpSpPr bwMode="auto">
          <a:xfrm>
            <a:off x="333375" y="3944938"/>
            <a:ext cx="1400175" cy="2146300"/>
            <a:chOff x="210" y="2485"/>
            <a:chExt cx="882" cy="1352"/>
          </a:xfrm>
        </p:grpSpPr>
        <p:sp>
          <p:nvSpPr>
            <p:cNvPr id="108590" name="Freeform 204"/>
            <p:cNvSpPr>
              <a:spLocks/>
            </p:cNvSpPr>
            <p:nvPr/>
          </p:nvSpPr>
          <p:spPr bwMode="auto">
            <a:xfrm>
              <a:off x="301" y="2497"/>
              <a:ext cx="668" cy="698"/>
            </a:xfrm>
            <a:custGeom>
              <a:avLst/>
              <a:gdLst>
                <a:gd name="T0" fmla="*/ 83 w 668"/>
                <a:gd name="T1" fmla="*/ 71 h 698"/>
                <a:gd name="T2" fmla="*/ 187 w 668"/>
                <a:gd name="T3" fmla="*/ 23 h 698"/>
                <a:gd name="T4" fmla="*/ 363 w 668"/>
                <a:gd name="T5" fmla="*/ 47 h 698"/>
                <a:gd name="T6" fmla="*/ 483 w 668"/>
                <a:gd name="T7" fmla="*/ 7 h 698"/>
                <a:gd name="T8" fmla="*/ 651 w 668"/>
                <a:gd name="T9" fmla="*/ 87 h 698"/>
                <a:gd name="T10" fmla="*/ 587 w 668"/>
                <a:gd name="T11" fmla="*/ 191 h 698"/>
                <a:gd name="T12" fmla="*/ 643 w 668"/>
                <a:gd name="T13" fmla="*/ 351 h 698"/>
                <a:gd name="T14" fmla="*/ 587 w 668"/>
                <a:gd name="T15" fmla="*/ 519 h 698"/>
                <a:gd name="T16" fmla="*/ 587 w 668"/>
                <a:gd name="T17" fmla="*/ 663 h 698"/>
                <a:gd name="T18" fmla="*/ 467 w 668"/>
                <a:gd name="T19" fmla="*/ 607 h 698"/>
                <a:gd name="T20" fmla="*/ 299 w 668"/>
                <a:gd name="T21" fmla="*/ 695 h 698"/>
                <a:gd name="T22" fmla="*/ 43 w 668"/>
                <a:gd name="T23" fmla="*/ 623 h 698"/>
                <a:gd name="T24" fmla="*/ 59 w 668"/>
                <a:gd name="T25" fmla="*/ 495 h 698"/>
                <a:gd name="T26" fmla="*/ 3 w 668"/>
                <a:gd name="T27" fmla="*/ 399 h 698"/>
                <a:gd name="T28" fmla="*/ 43 w 668"/>
                <a:gd name="T29" fmla="*/ 223 h 698"/>
                <a:gd name="T30" fmla="*/ 83 w 668"/>
                <a:gd name="T31" fmla="*/ 71 h 69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68"/>
                <a:gd name="T49" fmla="*/ 0 h 698"/>
                <a:gd name="T50" fmla="*/ 668 w 668"/>
                <a:gd name="T51" fmla="*/ 698 h 69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68" h="698">
                  <a:moveTo>
                    <a:pt x="83" y="71"/>
                  </a:moveTo>
                  <a:cubicBezTo>
                    <a:pt x="107" y="38"/>
                    <a:pt x="140" y="27"/>
                    <a:pt x="187" y="23"/>
                  </a:cubicBezTo>
                  <a:cubicBezTo>
                    <a:pt x="234" y="19"/>
                    <a:pt x="314" y="50"/>
                    <a:pt x="363" y="47"/>
                  </a:cubicBezTo>
                  <a:cubicBezTo>
                    <a:pt x="412" y="44"/>
                    <a:pt x="435" y="0"/>
                    <a:pt x="483" y="7"/>
                  </a:cubicBezTo>
                  <a:cubicBezTo>
                    <a:pt x="531" y="14"/>
                    <a:pt x="634" y="56"/>
                    <a:pt x="651" y="87"/>
                  </a:cubicBezTo>
                  <a:cubicBezTo>
                    <a:pt x="668" y="118"/>
                    <a:pt x="588" y="147"/>
                    <a:pt x="587" y="191"/>
                  </a:cubicBezTo>
                  <a:cubicBezTo>
                    <a:pt x="586" y="235"/>
                    <a:pt x="643" y="296"/>
                    <a:pt x="643" y="351"/>
                  </a:cubicBezTo>
                  <a:cubicBezTo>
                    <a:pt x="643" y="406"/>
                    <a:pt x="596" y="467"/>
                    <a:pt x="587" y="519"/>
                  </a:cubicBezTo>
                  <a:cubicBezTo>
                    <a:pt x="578" y="571"/>
                    <a:pt x="607" y="648"/>
                    <a:pt x="587" y="663"/>
                  </a:cubicBezTo>
                  <a:cubicBezTo>
                    <a:pt x="567" y="678"/>
                    <a:pt x="515" y="602"/>
                    <a:pt x="467" y="607"/>
                  </a:cubicBezTo>
                  <a:cubicBezTo>
                    <a:pt x="419" y="612"/>
                    <a:pt x="370" y="692"/>
                    <a:pt x="299" y="695"/>
                  </a:cubicBezTo>
                  <a:cubicBezTo>
                    <a:pt x="228" y="698"/>
                    <a:pt x="83" y="656"/>
                    <a:pt x="43" y="623"/>
                  </a:cubicBezTo>
                  <a:cubicBezTo>
                    <a:pt x="3" y="590"/>
                    <a:pt x="66" y="532"/>
                    <a:pt x="59" y="495"/>
                  </a:cubicBezTo>
                  <a:cubicBezTo>
                    <a:pt x="52" y="458"/>
                    <a:pt x="6" y="444"/>
                    <a:pt x="3" y="399"/>
                  </a:cubicBezTo>
                  <a:cubicBezTo>
                    <a:pt x="0" y="354"/>
                    <a:pt x="34" y="279"/>
                    <a:pt x="43" y="223"/>
                  </a:cubicBezTo>
                  <a:cubicBezTo>
                    <a:pt x="52" y="167"/>
                    <a:pt x="59" y="104"/>
                    <a:pt x="83" y="71"/>
                  </a:cubicBezTo>
                  <a:close/>
                </a:path>
              </a:pathLst>
            </a:custGeom>
            <a:solidFill>
              <a:srgbClr val="99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91" name="Oval 32"/>
            <p:cNvSpPr>
              <a:spLocks noChangeArrowheads="1"/>
            </p:cNvSpPr>
            <p:nvPr/>
          </p:nvSpPr>
          <p:spPr bwMode="auto">
            <a:xfrm>
              <a:off x="442" y="2656"/>
              <a:ext cx="375" cy="37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92" name="Line 33"/>
            <p:cNvSpPr>
              <a:spLocks noChangeShapeType="1"/>
            </p:cNvSpPr>
            <p:nvPr/>
          </p:nvSpPr>
          <p:spPr bwMode="auto">
            <a:xfrm>
              <a:off x="731" y="2845"/>
              <a:ext cx="29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93" name="Line 34"/>
            <p:cNvSpPr>
              <a:spLocks noChangeShapeType="1"/>
            </p:cNvSpPr>
            <p:nvPr/>
          </p:nvSpPr>
          <p:spPr bwMode="auto">
            <a:xfrm flipV="1">
              <a:off x="630" y="2485"/>
              <a:ext cx="0" cy="2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94" name="Line 35"/>
            <p:cNvSpPr>
              <a:spLocks noChangeShapeType="1"/>
            </p:cNvSpPr>
            <p:nvPr/>
          </p:nvSpPr>
          <p:spPr bwMode="auto">
            <a:xfrm>
              <a:off x="630" y="2937"/>
              <a:ext cx="0" cy="2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95" name="Line 36"/>
            <p:cNvSpPr>
              <a:spLocks noChangeShapeType="1"/>
            </p:cNvSpPr>
            <p:nvPr/>
          </p:nvSpPr>
          <p:spPr bwMode="auto">
            <a:xfrm flipH="1">
              <a:off x="246" y="2845"/>
              <a:ext cx="28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96" name="Line 43"/>
            <p:cNvSpPr>
              <a:spLocks noChangeShapeType="1"/>
            </p:cNvSpPr>
            <p:nvPr/>
          </p:nvSpPr>
          <p:spPr bwMode="auto">
            <a:xfrm>
              <a:off x="585" y="2845"/>
              <a:ext cx="9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97" name="Line 44"/>
            <p:cNvSpPr>
              <a:spLocks noChangeShapeType="1"/>
            </p:cNvSpPr>
            <p:nvPr/>
          </p:nvSpPr>
          <p:spPr bwMode="auto">
            <a:xfrm rot="5400000">
              <a:off x="581" y="2844"/>
              <a:ext cx="9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98" name="Line 152"/>
            <p:cNvSpPr>
              <a:spLocks noChangeShapeType="1"/>
            </p:cNvSpPr>
            <p:nvPr/>
          </p:nvSpPr>
          <p:spPr bwMode="auto">
            <a:xfrm>
              <a:off x="228" y="3412"/>
              <a:ext cx="84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99" name="Line 153"/>
            <p:cNvSpPr>
              <a:spLocks noChangeShapeType="1"/>
            </p:cNvSpPr>
            <p:nvPr/>
          </p:nvSpPr>
          <p:spPr bwMode="auto">
            <a:xfrm>
              <a:off x="234" y="3706"/>
              <a:ext cx="84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00" name="Line 154"/>
            <p:cNvSpPr>
              <a:spLocks noChangeShapeType="1"/>
            </p:cNvSpPr>
            <p:nvPr/>
          </p:nvSpPr>
          <p:spPr bwMode="auto">
            <a:xfrm>
              <a:off x="438" y="3406"/>
              <a:ext cx="0" cy="29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01" name="Line 155"/>
            <p:cNvSpPr>
              <a:spLocks noChangeShapeType="1"/>
            </p:cNvSpPr>
            <p:nvPr/>
          </p:nvSpPr>
          <p:spPr bwMode="auto">
            <a:xfrm>
              <a:off x="816" y="3406"/>
              <a:ext cx="0" cy="29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02" name="Line 156"/>
            <p:cNvSpPr>
              <a:spLocks noChangeShapeType="1"/>
            </p:cNvSpPr>
            <p:nvPr/>
          </p:nvSpPr>
          <p:spPr bwMode="auto">
            <a:xfrm flipV="1">
              <a:off x="630" y="3273"/>
              <a:ext cx="0" cy="2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03" name="Line 157"/>
            <p:cNvSpPr>
              <a:spLocks noChangeShapeType="1"/>
            </p:cNvSpPr>
            <p:nvPr/>
          </p:nvSpPr>
          <p:spPr bwMode="auto">
            <a:xfrm>
              <a:off x="630" y="3635"/>
              <a:ext cx="0" cy="20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04" name="Line 158"/>
            <p:cNvSpPr>
              <a:spLocks noChangeShapeType="1"/>
            </p:cNvSpPr>
            <p:nvPr/>
          </p:nvSpPr>
          <p:spPr bwMode="auto">
            <a:xfrm rot="5400000">
              <a:off x="593" y="3560"/>
              <a:ext cx="7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05" name="Freeform 159"/>
            <p:cNvSpPr>
              <a:spLocks/>
            </p:cNvSpPr>
            <p:nvPr/>
          </p:nvSpPr>
          <p:spPr bwMode="auto">
            <a:xfrm>
              <a:off x="1038" y="3412"/>
              <a:ext cx="54" cy="294"/>
            </a:xfrm>
            <a:custGeom>
              <a:avLst/>
              <a:gdLst>
                <a:gd name="T0" fmla="*/ 24 w 54"/>
                <a:gd name="T1" fmla="*/ 0 h 294"/>
                <a:gd name="T2" fmla="*/ 36 w 54"/>
                <a:gd name="T3" fmla="*/ 66 h 294"/>
                <a:gd name="T4" fmla="*/ 0 w 54"/>
                <a:gd name="T5" fmla="*/ 162 h 294"/>
                <a:gd name="T6" fmla="*/ 54 w 54"/>
                <a:gd name="T7" fmla="*/ 228 h 294"/>
                <a:gd name="T8" fmla="*/ 24 w 54"/>
                <a:gd name="T9" fmla="*/ 294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294"/>
                <a:gd name="T17" fmla="*/ 54 w 54"/>
                <a:gd name="T18" fmla="*/ 294 h 2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294">
                  <a:moveTo>
                    <a:pt x="24" y="0"/>
                  </a:moveTo>
                  <a:lnTo>
                    <a:pt x="36" y="66"/>
                  </a:lnTo>
                  <a:lnTo>
                    <a:pt x="0" y="162"/>
                  </a:lnTo>
                  <a:lnTo>
                    <a:pt x="54" y="228"/>
                  </a:lnTo>
                  <a:lnTo>
                    <a:pt x="24" y="294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06" name="Freeform 160"/>
            <p:cNvSpPr>
              <a:spLocks/>
            </p:cNvSpPr>
            <p:nvPr/>
          </p:nvSpPr>
          <p:spPr bwMode="auto">
            <a:xfrm>
              <a:off x="210" y="3412"/>
              <a:ext cx="36" cy="294"/>
            </a:xfrm>
            <a:custGeom>
              <a:avLst/>
              <a:gdLst>
                <a:gd name="T0" fmla="*/ 30 w 36"/>
                <a:gd name="T1" fmla="*/ 0 h 294"/>
                <a:gd name="T2" fmla="*/ 6 w 36"/>
                <a:gd name="T3" fmla="*/ 66 h 294"/>
                <a:gd name="T4" fmla="*/ 36 w 36"/>
                <a:gd name="T5" fmla="*/ 156 h 294"/>
                <a:gd name="T6" fmla="*/ 0 w 36"/>
                <a:gd name="T7" fmla="*/ 228 h 294"/>
                <a:gd name="T8" fmla="*/ 24 w 36"/>
                <a:gd name="T9" fmla="*/ 294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294"/>
                <a:gd name="T17" fmla="*/ 36 w 36"/>
                <a:gd name="T18" fmla="*/ 294 h 2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294">
                  <a:moveTo>
                    <a:pt x="30" y="0"/>
                  </a:moveTo>
                  <a:lnTo>
                    <a:pt x="6" y="66"/>
                  </a:lnTo>
                  <a:lnTo>
                    <a:pt x="36" y="156"/>
                  </a:lnTo>
                  <a:lnTo>
                    <a:pt x="0" y="228"/>
                  </a:lnTo>
                  <a:lnTo>
                    <a:pt x="24" y="294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10"/>
          <p:cNvGrpSpPr>
            <a:grpSpLocks/>
          </p:cNvGrpSpPr>
          <p:nvPr/>
        </p:nvGrpSpPr>
        <p:grpSpPr bwMode="auto">
          <a:xfrm>
            <a:off x="2276475" y="3941763"/>
            <a:ext cx="1400175" cy="2132012"/>
            <a:chOff x="1434" y="2483"/>
            <a:chExt cx="882" cy="1343"/>
          </a:xfrm>
        </p:grpSpPr>
        <p:sp>
          <p:nvSpPr>
            <p:cNvPr id="108573" name="Freeform 205"/>
            <p:cNvSpPr>
              <a:spLocks/>
            </p:cNvSpPr>
            <p:nvPr/>
          </p:nvSpPr>
          <p:spPr bwMode="auto">
            <a:xfrm>
              <a:off x="1525" y="2489"/>
              <a:ext cx="668" cy="698"/>
            </a:xfrm>
            <a:custGeom>
              <a:avLst/>
              <a:gdLst>
                <a:gd name="T0" fmla="*/ 83 w 668"/>
                <a:gd name="T1" fmla="*/ 71 h 698"/>
                <a:gd name="T2" fmla="*/ 187 w 668"/>
                <a:gd name="T3" fmla="*/ 23 h 698"/>
                <a:gd name="T4" fmla="*/ 363 w 668"/>
                <a:gd name="T5" fmla="*/ 47 h 698"/>
                <a:gd name="T6" fmla="*/ 483 w 668"/>
                <a:gd name="T7" fmla="*/ 7 h 698"/>
                <a:gd name="T8" fmla="*/ 651 w 668"/>
                <a:gd name="T9" fmla="*/ 87 h 698"/>
                <a:gd name="T10" fmla="*/ 587 w 668"/>
                <a:gd name="T11" fmla="*/ 191 h 698"/>
                <a:gd name="T12" fmla="*/ 643 w 668"/>
                <a:gd name="T13" fmla="*/ 351 h 698"/>
                <a:gd name="T14" fmla="*/ 587 w 668"/>
                <a:gd name="T15" fmla="*/ 519 h 698"/>
                <a:gd name="T16" fmla="*/ 587 w 668"/>
                <a:gd name="T17" fmla="*/ 663 h 698"/>
                <a:gd name="T18" fmla="*/ 467 w 668"/>
                <a:gd name="T19" fmla="*/ 607 h 698"/>
                <a:gd name="T20" fmla="*/ 299 w 668"/>
                <a:gd name="T21" fmla="*/ 695 h 698"/>
                <a:gd name="T22" fmla="*/ 43 w 668"/>
                <a:gd name="T23" fmla="*/ 623 h 698"/>
                <a:gd name="T24" fmla="*/ 59 w 668"/>
                <a:gd name="T25" fmla="*/ 495 h 698"/>
                <a:gd name="T26" fmla="*/ 3 w 668"/>
                <a:gd name="T27" fmla="*/ 399 h 698"/>
                <a:gd name="T28" fmla="*/ 43 w 668"/>
                <a:gd name="T29" fmla="*/ 223 h 698"/>
                <a:gd name="T30" fmla="*/ 83 w 668"/>
                <a:gd name="T31" fmla="*/ 71 h 69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68"/>
                <a:gd name="T49" fmla="*/ 0 h 698"/>
                <a:gd name="T50" fmla="*/ 668 w 668"/>
                <a:gd name="T51" fmla="*/ 698 h 69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68" h="698">
                  <a:moveTo>
                    <a:pt x="83" y="71"/>
                  </a:moveTo>
                  <a:cubicBezTo>
                    <a:pt x="107" y="38"/>
                    <a:pt x="140" y="27"/>
                    <a:pt x="187" y="23"/>
                  </a:cubicBezTo>
                  <a:cubicBezTo>
                    <a:pt x="234" y="19"/>
                    <a:pt x="314" y="50"/>
                    <a:pt x="363" y="47"/>
                  </a:cubicBezTo>
                  <a:cubicBezTo>
                    <a:pt x="412" y="44"/>
                    <a:pt x="435" y="0"/>
                    <a:pt x="483" y="7"/>
                  </a:cubicBezTo>
                  <a:cubicBezTo>
                    <a:pt x="531" y="14"/>
                    <a:pt x="634" y="56"/>
                    <a:pt x="651" y="87"/>
                  </a:cubicBezTo>
                  <a:cubicBezTo>
                    <a:pt x="668" y="118"/>
                    <a:pt x="588" y="147"/>
                    <a:pt x="587" y="191"/>
                  </a:cubicBezTo>
                  <a:cubicBezTo>
                    <a:pt x="586" y="235"/>
                    <a:pt x="643" y="296"/>
                    <a:pt x="643" y="351"/>
                  </a:cubicBezTo>
                  <a:cubicBezTo>
                    <a:pt x="643" y="406"/>
                    <a:pt x="596" y="467"/>
                    <a:pt x="587" y="519"/>
                  </a:cubicBezTo>
                  <a:cubicBezTo>
                    <a:pt x="578" y="571"/>
                    <a:pt x="607" y="648"/>
                    <a:pt x="587" y="663"/>
                  </a:cubicBezTo>
                  <a:cubicBezTo>
                    <a:pt x="567" y="678"/>
                    <a:pt x="515" y="602"/>
                    <a:pt x="467" y="607"/>
                  </a:cubicBezTo>
                  <a:cubicBezTo>
                    <a:pt x="419" y="612"/>
                    <a:pt x="370" y="692"/>
                    <a:pt x="299" y="695"/>
                  </a:cubicBezTo>
                  <a:cubicBezTo>
                    <a:pt x="228" y="698"/>
                    <a:pt x="83" y="656"/>
                    <a:pt x="43" y="623"/>
                  </a:cubicBezTo>
                  <a:cubicBezTo>
                    <a:pt x="3" y="590"/>
                    <a:pt x="66" y="532"/>
                    <a:pt x="59" y="495"/>
                  </a:cubicBezTo>
                  <a:cubicBezTo>
                    <a:pt x="52" y="458"/>
                    <a:pt x="6" y="444"/>
                    <a:pt x="3" y="399"/>
                  </a:cubicBezTo>
                  <a:cubicBezTo>
                    <a:pt x="0" y="354"/>
                    <a:pt x="34" y="279"/>
                    <a:pt x="43" y="223"/>
                  </a:cubicBezTo>
                  <a:cubicBezTo>
                    <a:pt x="52" y="167"/>
                    <a:pt x="59" y="104"/>
                    <a:pt x="83" y="71"/>
                  </a:cubicBezTo>
                  <a:close/>
                </a:path>
              </a:pathLst>
            </a:custGeom>
            <a:solidFill>
              <a:srgbClr val="99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74" name="Oval 143"/>
            <p:cNvSpPr>
              <a:spLocks noChangeArrowheads="1"/>
            </p:cNvSpPr>
            <p:nvPr/>
          </p:nvSpPr>
          <p:spPr bwMode="auto">
            <a:xfrm>
              <a:off x="1664" y="2654"/>
              <a:ext cx="375" cy="37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75" name="Line 144"/>
            <p:cNvSpPr>
              <a:spLocks noChangeShapeType="1"/>
            </p:cNvSpPr>
            <p:nvPr/>
          </p:nvSpPr>
          <p:spPr bwMode="auto">
            <a:xfrm>
              <a:off x="1953" y="2843"/>
              <a:ext cx="29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76" name="Line 145"/>
            <p:cNvSpPr>
              <a:spLocks noChangeShapeType="1"/>
            </p:cNvSpPr>
            <p:nvPr/>
          </p:nvSpPr>
          <p:spPr bwMode="auto">
            <a:xfrm flipV="1">
              <a:off x="1852" y="2483"/>
              <a:ext cx="0" cy="2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77" name="Line 146"/>
            <p:cNvSpPr>
              <a:spLocks noChangeShapeType="1"/>
            </p:cNvSpPr>
            <p:nvPr/>
          </p:nvSpPr>
          <p:spPr bwMode="auto">
            <a:xfrm>
              <a:off x="1852" y="2935"/>
              <a:ext cx="0" cy="2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78" name="Line 147"/>
            <p:cNvSpPr>
              <a:spLocks noChangeShapeType="1"/>
            </p:cNvSpPr>
            <p:nvPr/>
          </p:nvSpPr>
          <p:spPr bwMode="auto">
            <a:xfrm flipH="1">
              <a:off x="1468" y="2843"/>
              <a:ext cx="28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79" name="Line 150"/>
            <p:cNvSpPr>
              <a:spLocks noChangeShapeType="1"/>
            </p:cNvSpPr>
            <p:nvPr/>
          </p:nvSpPr>
          <p:spPr bwMode="auto">
            <a:xfrm>
              <a:off x="1807" y="2843"/>
              <a:ext cx="9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80" name="Line 151"/>
            <p:cNvSpPr>
              <a:spLocks noChangeShapeType="1"/>
            </p:cNvSpPr>
            <p:nvPr/>
          </p:nvSpPr>
          <p:spPr bwMode="auto">
            <a:xfrm rot="5400000">
              <a:off x="1803" y="2842"/>
              <a:ext cx="9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81" name="Line 174"/>
            <p:cNvSpPr>
              <a:spLocks noChangeShapeType="1"/>
            </p:cNvSpPr>
            <p:nvPr/>
          </p:nvSpPr>
          <p:spPr bwMode="auto">
            <a:xfrm>
              <a:off x="1452" y="3401"/>
              <a:ext cx="84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82" name="Line 175"/>
            <p:cNvSpPr>
              <a:spLocks noChangeShapeType="1"/>
            </p:cNvSpPr>
            <p:nvPr/>
          </p:nvSpPr>
          <p:spPr bwMode="auto">
            <a:xfrm>
              <a:off x="1458" y="3695"/>
              <a:ext cx="84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83" name="Line 176"/>
            <p:cNvSpPr>
              <a:spLocks noChangeShapeType="1"/>
            </p:cNvSpPr>
            <p:nvPr/>
          </p:nvSpPr>
          <p:spPr bwMode="auto">
            <a:xfrm>
              <a:off x="1662" y="3395"/>
              <a:ext cx="0" cy="29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84" name="Line 177"/>
            <p:cNvSpPr>
              <a:spLocks noChangeShapeType="1"/>
            </p:cNvSpPr>
            <p:nvPr/>
          </p:nvSpPr>
          <p:spPr bwMode="auto">
            <a:xfrm>
              <a:off x="2040" y="3395"/>
              <a:ext cx="0" cy="29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85" name="Line 178"/>
            <p:cNvSpPr>
              <a:spLocks noChangeShapeType="1"/>
            </p:cNvSpPr>
            <p:nvPr/>
          </p:nvSpPr>
          <p:spPr bwMode="auto">
            <a:xfrm flipV="1">
              <a:off x="1854" y="3262"/>
              <a:ext cx="0" cy="2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86" name="Line 179"/>
            <p:cNvSpPr>
              <a:spLocks noChangeShapeType="1"/>
            </p:cNvSpPr>
            <p:nvPr/>
          </p:nvSpPr>
          <p:spPr bwMode="auto">
            <a:xfrm>
              <a:off x="1854" y="3624"/>
              <a:ext cx="0" cy="20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87" name="Line 180"/>
            <p:cNvSpPr>
              <a:spLocks noChangeShapeType="1"/>
            </p:cNvSpPr>
            <p:nvPr/>
          </p:nvSpPr>
          <p:spPr bwMode="auto">
            <a:xfrm rot="5400000">
              <a:off x="1817" y="3549"/>
              <a:ext cx="7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88" name="Freeform 181"/>
            <p:cNvSpPr>
              <a:spLocks/>
            </p:cNvSpPr>
            <p:nvPr/>
          </p:nvSpPr>
          <p:spPr bwMode="auto">
            <a:xfrm>
              <a:off x="2262" y="3401"/>
              <a:ext cx="54" cy="294"/>
            </a:xfrm>
            <a:custGeom>
              <a:avLst/>
              <a:gdLst>
                <a:gd name="T0" fmla="*/ 24 w 54"/>
                <a:gd name="T1" fmla="*/ 0 h 294"/>
                <a:gd name="T2" fmla="*/ 36 w 54"/>
                <a:gd name="T3" fmla="*/ 66 h 294"/>
                <a:gd name="T4" fmla="*/ 0 w 54"/>
                <a:gd name="T5" fmla="*/ 162 h 294"/>
                <a:gd name="T6" fmla="*/ 54 w 54"/>
                <a:gd name="T7" fmla="*/ 228 h 294"/>
                <a:gd name="T8" fmla="*/ 24 w 54"/>
                <a:gd name="T9" fmla="*/ 294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294"/>
                <a:gd name="T17" fmla="*/ 54 w 54"/>
                <a:gd name="T18" fmla="*/ 294 h 2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294">
                  <a:moveTo>
                    <a:pt x="24" y="0"/>
                  </a:moveTo>
                  <a:lnTo>
                    <a:pt x="36" y="66"/>
                  </a:lnTo>
                  <a:lnTo>
                    <a:pt x="0" y="162"/>
                  </a:lnTo>
                  <a:lnTo>
                    <a:pt x="54" y="228"/>
                  </a:lnTo>
                  <a:lnTo>
                    <a:pt x="24" y="294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89" name="Freeform 182"/>
            <p:cNvSpPr>
              <a:spLocks/>
            </p:cNvSpPr>
            <p:nvPr/>
          </p:nvSpPr>
          <p:spPr bwMode="auto">
            <a:xfrm>
              <a:off x="1434" y="3401"/>
              <a:ext cx="36" cy="294"/>
            </a:xfrm>
            <a:custGeom>
              <a:avLst/>
              <a:gdLst>
                <a:gd name="T0" fmla="*/ 30 w 36"/>
                <a:gd name="T1" fmla="*/ 0 h 294"/>
                <a:gd name="T2" fmla="*/ 6 w 36"/>
                <a:gd name="T3" fmla="*/ 66 h 294"/>
                <a:gd name="T4" fmla="*/ 36 w 36"/>
                <a:gd name="T5" fmla="*/ 156 h 294"/>
                <a:gd name="T6" fmla="*/ 0 w 36"/>
                <a:gd name="T7" fmla="*/ 228 h 294"/>
                <a:gd name="T8" fmla="*/ 24 w 36"/>
                <a:gd name="T9" fmla="*/ 294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294"/>
                <a:gd name="T17" fmla="*/ 36 w 36"/>
                <a:gd name="T18" fmla="*/ 294 h 2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294">
                  <a:moveTo>
                    <a:pt x="30" y="0"/>
                  </a:moveTo>
                  <a:lnTo>
                    <a:pt x="6" y="66"/>
                  </a:lnTo>
                  <a:lnTo>
                    <a:pt x="36" y="156"/>
                  </a:lnTo>
                  <a:lnTo>
                    <a:pt x="0" y="228"/>
                  </a:lnTo>
                  <a:lnTo>
                    <a:pt x="24" y="294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059" name="Oval 203"/>
          <p:cNvSpPr>
            <a:spLocks noChangeArrowheads="1"/>
          </p:cNvSpPr>
          <p:nvPr/>
        </p:nvSpPr>
        <p:spPr bwMode="auto">
          <a:xfrm rot="-3600000">
            <a:off x="105568" y="3520282"/>
            <a:ext cx="2055813" cy="1371600"/>
          </a:xfrm>
          <a:prstGeom prst="ellipse">
            <a:avLst/>
          </a:prstGeom>
          <a:noFill/>
          <a:ln w="19050">
            <a:solidFill>
              <a:srgbClr val="FF3300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058" name="Oval 202"/>
          <p:cNvSpPr>
            <a:spLocks noChangeArrowheads="1"/>
          </p:cNvSpPr>
          <p:nvPr/>
        </p:nvSpPr>
        <p:spPr bwMode="auto">
          <a:xfrm rot="-3493195">
            <a:off x="4110038" y="3081338"/>
            <a:ext cx="2441575" cy="1736725"/>
          </a:xfrm>
          <a:prstGeom prst="ellipse">
            <a:avLst/>
          </a:prstGeom>
          <a:noFill/>
          <a:ln w="19050">
            <a:solidFill>
              <a:srgbClr val="FF3300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213"/>
          <p:cNvGrpSpPr>
            <a:grpSpLocks/>
          </p:cNvGrpSpPr>
          <p:nvPr/>
        </p:nvGrpSpPr>
        <p:grpSpPr bwMode="auto">
          <a:xfrm>
            <a:off x="1104900" y="3330575"/>
            <a:ext cx="808038" cy="939800"/>
            <a:chOff x="696" y="2098"/>
            <a:chExt cx="509" cy="592"/>
          </a:xfrm>
        </p:grpSpPr>
        <p:sp>
          <p:nvSpPr>
            <p:cNvPr id="108571" name="Freeform 37"/>
            <p:cNvSpPr>
              <a:spLocks/>
            </p:cNvSpPr>
            <p:nvPr/>
          </p:nvSpPr>
          <p:spPr bwMode="auto">
            <a:xfrm>
              <a:off x="696" y="2372"/>
              <a:ext cx="267" cy="318"/>
            </a:xfrm>
            <a:custGeom>
              <a:avLst/>
              <a:gdLst>
                <a:gd name="T0" fmla="*/ 0 w 267"/>
                <a:gd name="T1" fmla="*/ 318 h 318"/>
                <a:gd name="T2" fmla="*/ 157 w 267"/>
                <a:gd name="T3" fmla="*/ 1 h 318"/>
                <a:gd name="T4" fmla="*/ 267 w 267"/>
                <a:gd name="T5" fmla="*/ 0 h 318"/>
                <a:gd name="T6" fmla="*/ 0 60000 65536"/>
                <a:gd name="T7" fmla="*/ 0 60000 65536"/>
                <a:gd name="T8" fmla="*/ 0 60000 65536"/>
                <a:gd name="T9" fmla="*/ 0 w 267"/>
                <a:gd name="T10" fmla="*/ 0 h 318"/>
                <a:gd name="T11" fmla="*/ 267 w 267"/>
                <a:gd name="T12" fmla="*/ 318 h 3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7" h="318">
                  <a:moveTo>
                    <a:pt x="0" y="318"/>
                  </a:moveTo>
                  <a:lnTo>
                    <a:pt x="157" y="1"/>
                  </a:lnTo>
                  <a:lnTo>
                    <a:pt x="267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 type="arrow" w="sm" len="lg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72" name="Text Box 38"/>
            <p:cNvSpPr txBox="1">
              <a:spLocks noChangeArrowheads="1"/>
            </p:cNvSpPr>
            <p:nvPr/>
          </p:nvSpPr>
          <p:spPr bwMode="auto">
            <a:xfrm>
              <a:off x="797" y="2098"/>
              <a:ext cx="4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i="1">
                  <a:solidFill>
                    <a:schemeClr val="accent2"/>
                  </a:solidFill>
                  <a:latin typeface="Symbol" pitchFamily="18" charset="2"/>
                  <a:cs typeface="Arial" charset="0"/>
                </a:rPr>
                <a:t>f</a:t>
              </a:r>
              <a:r>
                <a:rPr lang="en-US" sz="1600" i="1">
                  <a:solidFill>
                    <a:schemeClr val="accent2"/>
                  </a:solidFill>
                  <a:latin typeface="Symbol" pitchFamily="18" charset="2"/>
                  <a:cs typeface="Arial" charset="0"/>
                </a:rPr>
                <a:t> </a:t>
              </a:r>
              <a:r>
                <a:rPr lang="en-US" sz="2000">
                  <a:solidFill>
                    <a:schemeClr val="accent2"/>
                  </a:solidFill>
                  <a:latin typeface="Arial" charset="0"/>
                  <a:cs typeface="Arial" charset="0"/>
                </a:rPr>
                <a:t>xx</a:t>
              </a:r>
            </a:p>
          </p:txBody>
        </p:sp>
      </p:grpSp>
      <p:sp>
        <p:nvSpPr>
          <p:cNvPr id="121895" name="Rectangle 39"/>
          <p:cNvSpPr>
            <a:spLocks noChangeArrowheads="1"/>
          </p:cNvSpPr>
          <p:nvPr/>
        </p:nvSpPr>
        <p:spPr bwMode="auto">
          <a:xfrm>
            <a:off x="236538" y="1038225"/>
            <a:ext cx="8648700" cy="12001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grpSp>
        <p:nvGrpSpPr>
          <p:cNvPr id="7" name="Group 208"/>
          <p:cNvGrpSpPr>
            <a:grpSpLocks/>
          </p:cNvGrpSpPr>
          <p:nvPr/>
        </p:nvGrpSpPr>
        <p:grpSpPr bwMode="auto">
          <a:xfrm>
            <a:off x="422275" y="977900"/>
            <a:ext cx="8628063" cy="1154113"/>
            <a:chOff x="266" y="616"/>
            <a:chExt cx="5435" cy="727"/>
          </a:xfrm>
        </p:grpSpPr>
        <p:sp>
          <p:nvSpPr>
            <p:cNvPr id="121896" name="Rectangle 40"/>
            <p:cNvSpPr>
              <a:spLocks noChangeArrowheads="1"/>
            </p:cNvSpPr>
            <p:nvPr/>
          </p:nvSpPr>
          <p:spPr bwMode="auto">
            <a:xfrm>
              <a:off x="266" y="748"/>
              <a:ext cx="156" cy="15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800"/>
            </a:p>
          </p:txBody>
        </p:sp>
        <p:sp>
          <p:nvSpPr>
            <p:cNvPr id="108570" name="Text Box 41"/>
            <p:cNvSpPr txBox="1">
              <a:spLocks noChangeArrowheads="1"/>
            </p:cNvSpPr>
            <p:nvPr/>
          </p:nvSpPr>
          <p:spPr bwMode="auto">
            <a:xfrm>
              <a:off x="510" y="616"/>
              <a:ext cx="5191" cy="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cs typeface="Arial" charset="0"/>
                </a:rPr>
                <a:t>Use leader line and local note to specify </a:t>
              </a:r>
              <a:r>
                <a:rPr lang="en-US" sz="2800" b="1">
                  <a:solidFill>
                    <a:schemeClr val="accent2"/>
                  </a:solidFill>
                  <a:latin typeface="Arial" charset="0"/>
                  <a:cs typeface="Arial" charset="0"/>
                </a:rPr>
                <a:t>diameter </a:t>
              </a:r>
              <a:r>
                <a:rPr lang="en-US" sz="2800">
                  <a:solidFill>
                    <a:srgbClr val="000000"/>
                  </a:solidFill>
                  <a:latin typeface="Arial" charset="0"/>
                  <a:cs typeface="Arial" charset="0"/>
                </a:rPr>
                <a:t/>
              </a:r>
              <a:br>
                <a:rPr lang="en-US" sz="2800">
                  <a:solidFill>
                    <a:srgbClr val="000000"/>
                  </a:solidFill>
                  <a:latin typeface="Arial" charset="0"/>
                  <a:cs typeface="Arial" charset="0"/>
                </a:rPr>
              </a:br>
              <a:r>
                <a:rPr lang="en-US" sz="2800">
                  <a:solidFill>
                    <a:srgbClr val="000000"/>
                  </a:solidFill>
                  <a:latin typeface="Arial" charset="0"/>
                  <a:cs typeface="Arial" charset="0"/>
                </a:rPr>
                <a:t>and </a:t>
              </a:r>
              <a:r>
                <a:rPr lang="en-US" sz="2800" b="1">
                  <a:solidFill>
                    <a:schemeClr val="accent2"/>
                  </a:solidFill>
                  <a:latin typeface="Arial" charset="0"/>
                  <a:cs typeface="Arial" charset="0"/>
                </a:rPr>
                <a:t>hole’s depth</a:t>
              </a:r>
              <a:r>
                <a:rPr lang="en-US" sz="2800">
                  <a:solidFill>
                    <a:srgbClr val="000000"/>
                  </a:solidFill>
                  <a:latin typeface="Arial" charset="0"/>
                  <a:cs typeface="Arial" charset="0"/>
                </a:rPr>
                <a:t> in the circular view.</a:t>
              </a:r>
            </a:p>
          </p:txBody>
        </p:sp>
      </p:grpSp>
      <p:sp>
        <p:nvSpPr>
          <p:cNvPr id="108555" name="Rectangle 42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>
                <a:solidFill>
                  <a:srgbClr val="CC3300"/>
                </a:solidFill>
                <a:latin typeface="Arial" charset="0"/>
                <a:cs typeface="Arial" charset="0"/>
              </a:rPr>
              <a:t>HOLES : </a:t>
            </a:r>
            <a:r>
              <a:rPr lang="en-US" sz="3200" b="1">
                <a:solidFill>
                  <a:srgbClr val="CC3300"/>
                </a:solidFill>
                <a:latin typeface="Arial" charset="0"/>
                <a:cs typeface="Arial" charset="0"/>
              </a:rPr>
              <a:t>SMALL  SIZE</a:t>
            </a:r>
          </a:p>
        </p:txBody>
      </p:sp>
      <p:grpSp>
        <p:nvGrpSpPr>
          <p:cNvPr id="8" name="Group 216"/>
          <p:cNvGrpSpPr>
            <a:grpSpLocks/>
          </p:cNvGrpSpPr>
          <p:nvPr/>
        </p:nvGrpSpPr>
        <p:grpSpPr bwMode="auto">
          <a:xfrm>
            <a:off x="7137400" y="3405188"/>
            <a:ext cx="1878013" cy="862012"/>
            <a:chOff x="4496" y="2145"/>
            <a:chExt cx="1183" cy="543"/>
          </a:xfrm>
        </p:grpSpPr>
        <p:sp>
          <p:nvSpPr>
            <p:cNvPr id="108567" name="Freeform 51"/>
            <p:cNvSpPr>
              <a:spLocks/>
            </p:cNvSpPr>
            <p:nvPr/>
          </p:nvSpPr>
          <p:spPr bwMode="auto">
            <a:xfrm>
              <a:off x="4496" y="2370"/>
              <a:ext cx="267" cy="318"/>
            </a:xfrm>
            <a:custGeom>
              <a:avLst/>
              <a:gdLst>
                <a:gd name="T0" fmla="*/ 0 w 267"/>
                <a:gd name="T1" fmla="*/ 318 h 318"/>
                <a:gd name="T2" fmla="*/ 157 w 267"/>
                <a:gd name="T3" fmla="*/ 1 h 318"/>
                <a:gd name="T4" fmla="*/ 267 w 267"/>
                <a:gd name="T5" fmla="*/ 0 h 318"/>
                <a:gd name="T6" fmla="*/ 0 60000 65536"/>
                <a:gd name="T7" fmla="*/ 0 60000 65536"/>
                <a:gd name="T8" fmla="*/ 0 60000 65536"/>
                <a:gd name="T9" fmla="*/ 0 w 267"/>
                <a:gd name="T10" fmla="*/ 0 h 318"/>
                <a:gd name="T11" fmla="*/ 267 w 267"/>
                <a:gd name="T12" fmla="*/ 318 h 3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7" h="318">
                  <a:moveTo>
                    <a:pt x="0" y="318"/>
                  </a:moveTo>
                  <a:lnTo>
                    <a:pt x="157" y="1"/>
                  </a:lnTo>
                  <a:lnTo>
                    <a:pt x="267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 type="arrow" w="sm" len="lg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68" name="Text Box 52"/>
            <p:cNvSpPr txBox="1">
              <a:spLocks noChangeArrowheads="1"/>
            </p:cNvSpPr>
            <p:nvPr/>
          </p:nvSpPr>
          <p:spPr bwMode="auto">
            <a:xfrm>
              <a:off x="4621" y="2145"/>
              <a:ext cx="105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Arial" charset="0"/>
                  <a:cs typeface="Arial" charset="0"/>
                </a:rPr>
                <a:t>xx Drill, Thru.</a:t>
              </a:r>
            </a:p>
          </p:txBody>
        </p:sp>
      </p:grpSp>
      <p:sp>
        <p:nvSpPr>
          <p:cNvPr id="121997" name="Text Box 141"/>
          <p:cNvSpPr txBox="1">
            <a:spLocks noChangeArrowheads="1"/>
          </p:cNvSpPr>
          <p:nvPr/>
        </p:nvSpPr>
        <p:spPr bwMode="auto">
          <a:xfrm>
            <a:off x="288925" y="2351088"/>
            <a:ext cx="22399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Arial" charset="0"/>
              </a:rPr>
              <a:t>1) Through thickness hole</a:t>
            </a:r>
            <a:endParaRPr lang="th-TH" sz="14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9" name="Group 214"/>
          <p:cNvGrpSpPr>
            <a:grpSpLocks/>
          </p:cNvGrpSpPr>
          <p:nvPr/>
        </p:nvGrpSpPr>
        <p:grpSpPr bwMode="auto">
          <a:xfrm>
            <a:off x="3044825" y="3327400"/>
            <a:ext cx="1470025" cy="939800"/>
            <a:chOff x="1918" y="2096"/>
            <a:chExt cx="926" cy="592"/>
          </a:xfrm>
        </p:grpSpPr>
        <p:sp>
          <p:nvSpPr>
            <p:cNvPr id="108565" name="Freeform 148"/>
            <p:cNvSpPr>
              <a:spLocks/>
            </p:cNvSpPr>
            <p:nvPr/>
          </p:nvSpPr>
          <p:spPr bwMode="auto">
            <a:xfrm>
              <a:off x="1918" y="2370"/>
              <a:ext cx="267" cy="318"/>
            </a:xfrm>
            <a:custGeom>
              <a:avLst/>
              <a:gdLst>
                <a:gd name="T0" fmla="*/ 0 w 267"/>
                <a:gd name="T1" fmla="*/ 318 h 318"/>
                <a:gd name="T2" fmla="*/ 157 w 267"/>
                <a:gd name="T3" fmla="*/ 1 h 318"/>
                <a:gd name="T4" fmla="*/ 267 w 267"/>
                <a:gd name="T5" fmla="*/ 0 h 318"/>
                <a:gd name="T6" fmla="*/ 0 60000 65536"/>
                <a:gd name="T7" fmla="*/ 0 60000 65536"/>
                <a:gd name="T8" fmla="*/ 0 60000 65536"/>
                <a:gd name="T9" fmla="*/ 0 w 267"/>
                <a:gd name="T10" fmla="*/ 0 h 318"/>
                <a:gd name="T11" fmla="*/ 267 w 267"/>
                <a:gd name="T12" fmla="*/ 318 h 3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7" h="318">
                  <a:moveTo>
                    <a:pt x="0" y="318"/>
                  </a:moveTo>
                  <a:lnTo>
                    <a:pt x="157" y="1"/>
                  </a:lnTo>
                  <a:lnTo>
                    <a:pt x="267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 type="arrow" w="sm" len="lg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66" name="Text Box 149"/>
            <p:cNvSpPr txBox="1">
              <a:spLocks noChangeArrowheads="1"/>
            </p:cNvSpPr>
            <p:nvPr/>
          </p:nvSpPr>
          <p:spPr bwMode="auto">
            <a:xfrm>
              <a:off x="2019" y="2096"/>
              <a:ext cx="82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i="1">
                  <a:solidFill>
                    <a:schemeClr val="accent2"/>
                  </a:solidFill>
                  <a:latin typeface="Symbol" pitchFamily="18" charset="2"/>
                  <a:cs typeface="Arial" charset="0"/>
                </a:rPr>
                <a:t>f</a:t>
              </a:r>
              <a:r>
                <a:rPr lang="en-US" sz="1600" i="1">
                  <a:solidFill>
                    <a:schemeClr val="accent2"/>
                  </a:solidFill>
                  <a:latin typeface="Symbol" pitchFamily="18" charset="2"/>
                  <a:cs typeface="Arial" charset="0"/>
                </a:rPr>
                <a:t> </a:t>
              </a:r>
              <a:r>
                <a:rPr lang="en-US" sz="2000">
                  <a:solidFill>
                    <a:schemeClr val="accent2"/>
                  </a:solidFill>
                  <a:latin typeface="Arial" charset="0"/>
                  <a:cs typeface="Arial" charset="0"/>
                </a:rPr>
                <a:t>xx Thru.</a:t>
              </a:r>
            </a:p>
          </p:txBody>
        </p:sp>
      </p:grpSp>
      <p:sp>
        <p:nvSpPr>
          <p:cNvPr id="122017" name="Rectangle 161"/>
          <p:cNvSpPr>
            <a:spLocks noChangeArrowheads="1"/>
          </p:cNvSpPr>
          <p:nvPr/>
        </p:nvSpPr>
        <p:spPr bwMode="auto">
          <a:xfrm>
            <a:off x="1795463" y="4251325"/>
            <a:ext cx="455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Arial" charset="0"/>
              </a:rPr>
              <a:t>or</a:t>
            </a:r>
            <a:endParaRPr lang="th-TH" sz="24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0" name="Group 215"/>
          <p:cNvGrpSpPr>
            <a:grpSpLocks/>
          </p:cNvGrpSpPr>
          <p:nvPr/>
        </p:nvGrpSpPr>
        <p:grpSpPr bwMode="auto">
          <a:xfrm>
            <a:off x="5076825" y="3379788"/>
            <a:ext cx="1177925" cy="887412"/>
            <a:chOff x="3198" y="2129"/>
            <a:chExt cx="742" cy="559"/>
          </a:xfrm>
        </p:grpSpPr>
        <p:sp>
          <p:nvSpPr>
            <p:cNvPr id="108563" name="Freeform 168"/>
            <p:cNvSpPr>
              <a:spLocks/>
            </p:cNvSpPr>
            <p:nvPr/>
          </p:nvSpPr>
          <p:spPr bwMode="auto">
            <a:xfrm>
              <a:off x="3198" y="2370"/>
              <a:ext cx="267" cy="318"/>
            </a:xfrm>
            <a:custGeom>
              <a:avLst/>
              <a:gdLst>
                <a:gd name="T0" fmla="*/ 0 w 267"/>
                <a:gd name="T1" fmla="*/ 318 h 318"/>
                <a:gd name="T2" fmla="*/ 157 w 267"/>
                <a:gd name="T3" fmla="*/ 1 h 318"/>
                <a:gd name="T4" fmla="*/ 267 w 267"/>
                <a:gd name="T5" fmla="*/ 0 h 318"/>
                <a:gd name="T6" fmla="*/ 0 60000 65536"/>
                <a:gd name="T7" fmla="*/ 0 60000 65536"/>
                <a:gd name="T8" fmla="*/ 0 60000 65536"/>
                <a:gd name="T9" fmla="*/ 0 w 267"/>
                <a:gd name="T10" fmla="*/ 0 h 318"/>
                <a:gd name="T11" fmla="*/ 267 w 267"/>
                <a:gd name="T12" fmla="*/ 318 h 3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7" h="318">
                  <a:moveTo>
                    <a:pt x="0" y="318"/>
                  </a:moveTo>
                  <a:lnTo>
                    <a:pt x="157" y="1"/>
                  </a:lnTo>
                  <a:lnTo>
                    <a:pt x="267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 type="arrow" w="sm" len="lg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64" name="Text Box 169"/>
            <p:cNvSpPr txBox="1">
              <a:spLocks noChangeArrowheads="1"/>
            </p:cNvSpPr>
            <p:nvPr/>
          </p:nvSpPr>
          <p:spPr bwMode="auto">
            <a:xfrm>
              <a:off x="3299" y="2129"/>
              <a:ext cx="64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Arial" charset="0"/>
                  <a:cs typeface="Arial" charset="0"/>
                </a:rPr>
                <a:t>xx Drill.</a:t>
              </a:r>
            </a:p>
          </p:txBody>
        </p:sp>
      </p:grpSp>
      <p:sp>
        <p:nvSpPr>
          <p:cNvPr id="122028" name="Rectangle 172"/>
          <p:cNvSpPr>
            <a:spLocks noChangeArrowheads="1"/>
          </p:cNvSpPr>
          <p:nvPr/>
        </p:nvSpPr>
        <p:spPr bwMode="auto">
          <a:xfrm>
            <a:off x="3827463" y="4251325"/>
            <a:ext cx="455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Arial" charset="0"/>
              </a:rPr>
              <a:t>or</a:t>
            </a:r>
            <a:endParaRPr lang="th-TH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2029" name="Rectangle 173"/>
          <p:cNvSpPr>
            <a:spLocks noChangeArrowheads="1"/>
          </p:cNvSpPr>
          <p:nvPr/>
        </p:nvSpPr>
        <p:spPr bwMode="auto">
          <a:xfrm>
            <a:off x="5935663" y="4251325"/>
            <a:ext cx="455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Arial" charset="0"/>
              </a:rPr>
              <a:t>or</a:t>
            </a:r>
            <a:endParaRPr lang="th-TH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7" name="Slide Number Placeholder 9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EC64-B2A3-4040-92A2-923F4E37081A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1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1000"/>
                                        <p:tgtEl>
                                          <p:spTgt spid="12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1000"/>
                                        <p:tgtEl>
                                          <p:spTgt spid="122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2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0" dur="1000"/>
                                        <p:tgtEl>
                                          <p:spTgt spid="122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3" dur="1000"/>
                                        <p:tgtEl>
                                          <p:spTgt spid="122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2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059" grpId="0" animBg="1"/>
      <p:bldP spid="122058" grpId="0" animBg="1"/>
      <p:bldP spid="121895" grpId="0" animBg="1"/>
      <p:bldP spid="121997" grpId="0"/>
      <p:bldP spid="122017" grpId="0"/>
      <p:bldP spid="122028" grpId="0"/>
      <p:bldP spid="12202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087" name="Picture 13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1E9D2"/>
              </a:clrFrom>
              <a:clrTo>
                <a:srgbClr val="E1E9D2">
                  <a:alpha val="0"/>
                </a:srgbClr>
              </a:clrTo>
            </a:clrChange>
            <a:lum bright="18000" contrast="42000"/>
          </a:blip>
          <a:srcRect/>
          <a:stretch>
            <a:fillRect/>
          </a:stretch>
        </p:blipFill>
        <p:spPr bwMode="auto">
          <a:xfrm>
            <a:off x="427038" y="2940050"/>
            <a:ext cx="45720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086" name="Picture 13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6000" contrast="6000"/>
          </a:blip>
          <a:srcRect/>
          <a:stretch>
            <a:fillRect/>
          </a:stretch>
        </p:blipFill>
        <p:spPr bwMode="auto">
          <a:xfrm>
            <a:off x="890588" y="4146550"/>
            <a:ext cx="1871662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1"/>
          <p:cNvGrpSpPr>
            <a:grpSpLocks/>
          </p:cNvGrpSpPr>
          <p:nvPr/>
        </p:nvGrpSpPr>
        <p:grpSpPr bwMode="auto">
          <a:xfrm>
            <a:off x="5995988" y="3509963"/>
            <a:ext cx="1235075" cy="1117600"/>
            <a:chOff x="3777" y="2211"/>
            <a:chExt cx="778" cy="704"/>
          </a:xfrm>
        </p:grpSpPr>
        <p:sp>
          <p:nvSpPr>
            <p:cNvPr id="109620" name="Freeform 115"/>
            <p:cNvSpPr>
              <a:spLocks/>
            </p:cNvSpPr>
            <p:nvPr/>
          </p:nvSpPr>
          <p:spPr bwMode="auto">
            <a:xfrm>
              <a:off x="3826" y="2217"/>
              <a:ext cx="668" cy="698"/>
            </a:xfrm>
            <a:custGeom>
              <a:avLst/>
              <a:gdLst>
                <a:gd name="T0" fmla="*/ 83 w 668"/>
                <a:gd name="T1" fmla="*/ 71 h 698"/>
                <a:gd name="T2" fmla="*/ 187 w 668"/>
                <a:gd name="T3" fmla="*/ 23 h 698"/>
                <a:gd name="T4" fmla="*/ 363 w 668"/>
                <a:gd name="T5" fmla="*/ 47 h 698"/>
                <a:gd name="T6" fmla="*/ 483 w 668"/>
                <a:gd name="T7" fmla="*/ 7 h 698"/>
                <a:gd name="T8" fmla="*/ 651 w 668"/>
                <a:gd name="T9" fmla="*/ 87 h 698"/>
                <a:gd name="T10" fmla="*/ 587 w 668"/>
                <a:gd name="T11" fmla="*/ 191 h 698"/>
                <a:gd name="T12" fmla="*/ 643 w 668"/>
                <a:gd name="T13" fmla="*/ 351 h 698"/>
                <a:gd name="T14" fmla="*/ 587 w 668"/>
                <a:gd name="T15" fmla="*/ 519 h 698"/>
                <a:gd name="T16" fmla="*/ 587 w 668"/>
                <a:gd name="T17" fmla="*/ 663 h 698"/>
                <a:gd name="T18" fmla="*/ 467 w 668"/>
                <a:gd name="T19" fmla="*/ 607 h 698"/>
                <a:gd name="T20" fmla="*/ 299 w 668"/>
                <a:gd name="T21" fmla="*/ 695 h 698"/>
                <a:gd name="T22" fmla="*/ 43 w 668"/>
                <a:gd name="T23" fmla="*/ 623 h 698"/>
                <a:gd name="T24" fmla="*/ 59 w 668"/>
                <a:gd name="T25" fmla="*/ 495 h 698"/>
                <a:gd name="T26" fmla="*/ 3 w 668"/>
                <a:gd name="T27" fmla="*/ 399 h 698"/>
                <a:gd name="T28" fmla="*/ 43 w 668"/>
                <a:gd name="T29" fmla="*/ 223 h 698"/>
                <a:gd name="T30" fmla="*/ 83 w 668"/>
                <a:gd name="T31" fmla="*/ 71 h 69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68"/>
                <a:gd name="T49" fmla="*/ 0 h 698"/>
                <a:gd name="T50" fmla="*/ 668 w 668"/>
                <a:gd name="T51" fmla="*/ 698 h 69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68" h="698">
                  <a:moveTo>
                    <a:pt x="83" y="71"/>
                  </a:moveTo>
                  <a:cubicBezTo>
                    <a:pt x="107" y="38"/>
                    <a:pt x="140" y="27"/>
                    <a:pt x="187" y="23"/>
                  </a:cubicBezTo>
                  <a:cubicBezTo>
                    <a:pt x="234" y="19"/>
                    <a:pt x="314" y="50"/>
                    <a:pt x="363" y="47"/>
                  </a:cubicBezTo>
                  <a:cubicBezTo>
                    <a:pt x="412" y="44"/>
                    <a:pt x="435" y="0"/>
                    <a:pt x="483" y="7"/>
                  </a:cubicBezTo>
                  <a:cubicBezTo>
                    <a:pt x="531" y="14"/>
                    <a:pt x="634" y="56"/>
                    <a:pt x="651" y="87"/>
                  </a:cubicBezTo>
                  <a:cubicBezTo>
                    <a:pt x="668" y="118"/>
                    <a:pt x="588" y="147"/>
                    <a:pt x="587" y="191"/>
                  </a:cubicBezTo>
                  <a:cubicBezTo>
                    <a:pt x="586" y="235"/>
                    <a:pt x="643" y="296"/>
                    <a:pt x="643" y="351"/>
                  </a:cubicBezTo>
                  <a:cubicBezTo>
                    <a:pt x="643" y="406"/>
                    <a:pt x="596" y="467"/>
                    <a:pt x="587" y="519"/>
                  </a:cubicBezTo>
                  <a:cubicBezTo>
                    <a:pt x="578" y="571"/>
                    <a:pt x="607" y="648"/>
                    <a:pt x="587" y="663"/>
                  </a:cubicBezTo>
                  <a:cubicBezTo>
                    <a:pt x="567" y="678"/>
                    <a:pt x="515" y="602"/>
                    <a:pt x="467" y="607"/>
                  </a:cubicBezTo>
                  <a:cubicBezTo>
                    <a:pt x="419" y="612"/>
                    <a:pt x="370" y="692"/>
                    <a:pt x="299" y="695"/>
                  </a:cubicBezTo>
                  <a:cubicBezTo>
                    <a:pt x="228" y="698"/>
                    <a:pt x="83" y="656"/>
                    <a:pt x="43" y="623"/>
                  </a:cubicBezTo>
                  <a:cubicBezTo>
                    <a:pt x="3" y="590"/>
                    <a:pt x="66" y="532"/>
                    <a:pt x="59" y="495"/>
                  </a:cubicBezTo>
                  <a:cubicBezTo>
                    <a:pt x="52" y="458"/>
                    <a:pt x="6" y="444"/>
                    <a:pt x="3" y="399"/>
                  </a:cubicBezTo>
                  <a:cubicBezTo>
                    <a:pt x="0" y="354"/>
                    <a:pt x="34" y="279"/>
                    <a:pt x="43" y="223"/>
                  </a:cubicBezTo>
                  <a:cubicBezTo>
                    <a:pt x="52" y="167"/>
                    <a:pt x="59" y="104"/>
                    <a:pt x="83" y="71"/>
                  </a:cubicBezTo>
                  <a:close/>
                </a:path>
              </a:pathLst>
            </a:custGeom>
            <a:solidFill>
              <a:srgbClr val="99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21" name="Oval 44"/>
            <p:cNvSpPr>
              <a:spLocks noChangeArrowheads="1"/>
            </p:cNvSpPr>
            <p:nvPr/>
          </p:nvSpPr>
          <p:spPr bwMode="auto">
            <a:xfrm>
              <a:off x="3973" y="2382"/>
              <a:ext cx="375" cy="37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22" name="Line 45"/>
            <p:cNvSpPr>
              <a:spLocks noChangeShapeType="1"/>
            </p:cNvSpPr>
            <p:nvPr/>
          </p:nvSpPr>
          <p:spPr bwMode="auto">
            <a:xfrm>
              <a:off x="4262" y="2571"/>
              <a:ext cx="29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23" name="Line 46"/>
            <p:cNvSpPr>
              <a:spLocks noChangeShapeType="1"/>
            </p:cNvSpPr>
            <p:nvPr/>
          </p:nvSpPr>
          <p:spPr bwMode="auto">
            <a:xfrm flipV="1">
              <a:off x="4161" y="2211"/>
              <a:ext cx="0" cy="2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24" name="Line 47"/>
            <p:cNvSpPr>
              <a:spLocks noChangeShapeType="1"/>
            </p:cNvSpPr>
            <p:nvPr/>
          </p:nvSpPr>
          <p:spPr bwMode="auto">
            <a:xfrm>
              <a:off x="4161" y="2663"/>
              <a:ext cx="0" cy="2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25" name="Line 48"/>
            <p:cNvSpPr>
              <a:spLocks noChangeShapeType="1"/>
            </p:cNvSpPr>
            <p:nvPr/>
          </p:nvSpPr>
          <p:spPr bwMode="auto">
            <a:xfrm flipH="1">
              <a:off x="3777" y="2571"/>
              <a:ext cx="28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26" name="Line 51"/>
            <p:cNvSpPr>
              <a:spLocks noChangeShapeType="1"/>
            </p:cNvSpPr>
            <p:nvPr/>
          </p:nvSpPr>
          <p:spPr bwMode="auto">
            <a:xfrm>
              <a:off x="4116" y="2571"/>
              <a:ext cx="9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27" name="Line 52"/>
            <p:cNvSpPr>
              <a:spLocks noChangeShapeType="1"/>
            </p:cNvSpPr>
            <p:nvPr/>
          </p:nvSpPr>
          <p:spPr bwMode="auto">
            <a:xfrm rot="5400000">
              <a:off x="4112" y="2570"/>
              <a:ext cx="9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25"/>
          <p:cNvGrpSpPr>
            <a:grpSpLocks/>
          </p:cNvGrpSpPr>
          <p:nvPr/>
        </p:nvGrpSpPr>
        <p:grpSpPr bwMode="auto">
          <a:xfrm>
            <a:off x="3095625" y="3506788"/>
            <a:ext cx="1235075" cy="1108075"/>
            <a:chOff x="414" y="2209"/>
            <a:chExt cx="778" cy="698"/>
          </a:xfrm>
        </p:grpSpPr>
        <p:sp>
          <p:nvSpPr>
            <p:cNvPr id="109612" name="Freeform 114"/>
            <p:cNvSpPr>
              <a:spLocks/>
            </p:cNvSpPr>
            <p:nvPr/>
          </p:nvSpPr>
          <p:spPr bwMode="auto">
            <a:xfrm>
              <a:off x="477" y="2209"/>
              <a:ext cx="668" cy="698"/>
            </a:xfrm>
            <a:custGeom>
              <a:avLst/>
              <a:gdLst>
                <a:gd name="T0" fmla="*/ 83 w 668"/>
                <a:gd name="T1" fmla="*/ 71 h 698"/>
                <a:gd name="T2" fmla="*/ 187 w 668"/>
                <a:gd name="T3" fmla="*/ 23 h 698"/>
                <a:gd name="T4" fmla="*/ 363 w 668"/>
                <a:gd name="T5" fmla="*/ 47 h 698"/>
                <a:gd name="T6" fmla="*/ 483 w 668"/>
                <a:gd name="T7" fmla="*/ 7 h 698"/>
                <a:gd name="T8" fmla="*/ 651 w 668"/>
                <a:gd name="T9" fmla="*/ 87 h 698"/>
                <a:gd name="T10" fmla="*/ 587 w 668"/>
                <a:gd name="T11" fmla="*/ 191 h 698"/>
                <a:gd name="T12" fmla="*/ 643 w 668"/>
                <a:gd name="T13" fmla="*/ 351 h 698"/>
                <a:gd name="T14" fmla="*/ 587 w 668"/>
                <a:gd name="T15" fmla="*/ 519 h 698"/>
                <a:gd name="T16" fmla="*/ 587 w 668"/>
                <a:gd name="T17" fmla="*/ 663 h 698"/>
                <a:gd name="T18" fmla="*/ 467 w 668"/>
                <a:gd name="T19" fmla="*/ 607 h 698"/>
                <a:gd name="T20" fmla="*/ 299 w 668"/>
                <a:gd name="T21" fmla="*/ 695 h 698"/>
                <a:gd name="T22" fmla="*/ 43 w 668"/>
                <a:gd name="T23" fmla="*/ 623 h 698"/>
                <a:gd name="T24" fmla="*/ 59 w 668"/>
                <a:gd name="T25" fmla="*/ 495 h 698"/>
                <a:gd name="T26" fmla="*/ 3 w 668"/>
                <a:gd name="T27" fmla="*/ 399 h 698"/>
                <a:gd name="T28" fmla="*/ 43 w 668"/>
                <a:gd name="T29" fmla="*/ 223 h 698"/>
                <a:gd name="T30" fmla="*/ 83 w 668"/>
                <a:gd name="T31" fmla="*/ 71 h 69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68"/>
                <a:gd name="T49" fmla="*/ 0 h 698"/>
                <a:gd name="T50" fmla="*/ 668 w 668"/>
                <a:gd name="T51" fmla="*/ 698 h 69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68" h="698">
                  <a:moveTo>
                    <a:pt x="83" y="71"/>
                  </a:moveTo>
                  <a:cubicBezTo>
                    <a:pt x="107" y="38"/>
                    <a:pt x="140" y="27"/>
                    <a:pt x="187" y="23"/>
                  </a:cubicBezTo>
                  <a:cubicBezTo>
                    <a:pt x="234" y="19"/>
                    <a:pt x="314" y="50"/>
                    <a:pt x="363" y="47"/>
                  </a:cubicBezTo>
                  <a:cubicBezTo>
                    <a:pt x="412" y="44"/>
                    <a:pt x="435" y="0"/>
                    <a:pt x="483" y="7"/>
                  </a:cubicBezTo>
                  <a:cubicBezTo>
                    <a:pt x="531" y="14"/>
                    <a:pt x="634" y="56"/>
                    <a:pt x="651" y="87"/>
                  </a:cubicBezTo>
                  <a:cubicBezTo>
                    <a:pt x="668" y="118"/>
                    <a:pt x="588" y="147"/>
                    <a:pt x="587" y="191"/>
                  </a:cubicBezTo>
                  <a:cubicBezTo>
                    <a:pt x="586" y="235"/>
                    <a:pt x="643" y="296"/>
                    <a:pt x="643" y="351"/>
                  </a:cubicBezTo>
                  <a:cubicBezTo>
                    <a:pt x="643" y="406"/>
                    <a:pt x="596" y="467"/>
                    <a:pt x="587" y="519"/>
                  </a:cubicBezTo>
                  <a:cubicBezTo>
                    <a:pt x="578" y="571"/>
                    <a:pt x="607" y="648"/>
                    <a:pt x="587" y="663"/>
                  </a:cubicBezTo>
                  <a:cubicBezTo>
                    <a:pt x="567" y="678"/>
                    <a:pt x="515" y="602"/>
                    <a:pt x="467" y="607"/>
                  </a:cubicBezTo>
                  <a:cubicBezTo>
                    <a:pt x="419" y="612"/>
                    <a:pt x="370" y="692"/>
                    <a:pt x="299" y="695"/>
                  </a:cubicBezTo>
                  <a:cubicBezTo>
                    <a:pt x="228" y="698"/>
                    <a:pt x="83" y="656"/>
                    <a:pt x="43" y="623"/>
                  </a:cubicBezTo>
                  <a:cubicBezTo>
                    <a:pt x="3" y="590"/>
                    <a:pt x="66" y="532"/>
                    <a:pt x="59" y="495"/>
                  </a:cubicBezTo>
                  <a:cubicBezTo>
                    <a:pt x="52" y="458"/>
                    <a:pt x="6" y="444"/>
                    <a:pt x="3" y="399"/>
                  </a:cubicBezTo>
                  <a:cubicBezTo>
                    <a:pt x="0" y="354"/>
                    <a:pt x="34" y="279"/>
                    <a:pt x="43" y="223"/>
                  </a:cubicBezTo>
                  <a:cubicBezTo>
                    <a:pt x="52" y="167"/>
                    <a:pt x="59" y="104"/>
                    <a:pt x="83" y="71"/>
                  </a:cubicBezTo>
                  <a:close/>
                </a:path>
              </a:pathLst>
            </a:custGeom>
            <a:solidFill>
              <a:srgbClr val="99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13" name="Oval 2"/>
            <p:cNvSpPr>
              <a:spLocks noChangeArrowheads="1"/>
            </p:cNvSpPr>
            <p:nvPr/>
          </p:nvSpPr>
          <p:spPr bwMode="auto">
            <a:xfrm>
              <a:off x="610" y="2384"/>
              <a:ext cx="375" cy="37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14" name="Line 3"/>
            <p:cNvSpPr>
              <a:spLocks noChangeShapeType="1"/>
            </p:cNvSpPr>
            <p:nvPr/>
          </p:nvSpPr>
          <p:spPr bwMode="auto">
            <a:xfrm>
              <a:off x="899" y="2573"/>
              <a:ext cx="29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15" name="Line 4"/>
            <p:cNvSpPr>
              <a:spLocks noChangeShapeType="1"/>
            </p:cNvSpPr>
            <p:nvPr/>
          </p:nvSpPr>
          <p:spPr bwMode="auto">
            <a:xfrm flipV="1">
              <a:off x="798" y="2213"/>
              <a:ext cx="0" cy="2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16" name="Line 5"/>
            <p:cNvSpPr>
              <a:spLocks noChangeShapeType="1"/>
            </p:cNvSpPr>
            <p:nvPr/>
          </p:nvSpPr>
          <p:spPr bwMode="auto">
            <a:xfrm>
              <a:off x="798" y="2665"/>
              <a:ext cx="0" cy="2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17" name="Line 6"/>
            <p:cNvSpPr>
              <a:spLocks noChangeShapeType="1"/>
            </p:cNvSpPr>
            <p:nvPr/>
          </p:nvSpPr>
          <p:spPr bwMode="auto">
            <a:xfrm flipH="1">
              <a:off x="414" y="2573"/>
              <a:ext cx="28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18" name="Line 13"/>
            <p:cNvSpPr>
              <a:spLocks noChangeShapeType="1"/>
            </p:cNvSpPr>
            <p:nvPr/>
          </p:nvSpPr>
          <p:spPr bwMode="auto">
            <a:xfrm>
              <a:off x="753" y="2573"/>
              <a:ext cx="9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19" name="Line 14"/>
            <p:cNvSpPr>
              <a:spLocks noChangeShapeType="1"/>
            </p:cNvSpPr>
            <p:nvPr/>
          </p:nvSpPr>
          <p:spPr bwMode="auto">
            <a:xfrm rot="5400000">
              <a:off x="749" y="2572"/>
              <a:ext cx="9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33"/>
          <p:cNvGrpSpPr>
            <a:grpSpLocks/>
          </p:cNvGrpSpPr>
          <p:nvPr/>
        </p:nvGrpSpPr>
        <p:grpSpPr bwMode="auto">
          <a:xfrm>
            <a:off x="3860800" y="2898775"/>
            <a:ext cx="1879600" cy="939800"/>
            <a:chOff x="2256" y="1826"/>
            <a:chExt cx="1184" cy="592"/>
          </a:xfrm>
        </p:grpSpPr>
        <p:sp>
          <p:nvSpPr>
            <p:cNvPr id="109610" name="Freeform 7"/>
            <p:cNvSpPr>
              <a:spLocks/>
            </p:cNvSpPr>
            <p:nvPr/>
          </p:nvSpPr>
          <p:spPr bwMode="auto">
            <a:xfrm>
              <a:off x="2256" y="2100"/>
              <a:ext cx="267" cy="318"/>
            </a:xfrm>
            <a:custGeom>
              <a:avLst/>
              <a:gdLst>
                <a:gd name="T0" fmla="*/ 0 w 267"/>
                <a:gd name="T1" fmla="*/ 318 h 318"/>
                <a:gd name="T2" fmla="*/ 157 w 267"/>
                <a:gd name="T3" fmla="*/ 1 h 318"/>
                <a:gd name="T4" fmla="*/ 267 w 267"/>
                <a:gd name="T5" fmla="*/ 0 h 318"/>
                <a:gd name="T6" fmla="*/ 0 60000 65536"/>
                <a:gd name="T7" fmla="*/ 0 60000 65536"/>
                <a:gd name="T8" fmla="*/ 0 60000 65536"/>
                <a:gd name="T9" fmla="*/ 0 w 267"/>
                <a:gd name="T10" fmla="*/ 0 h 318"/>
                <a:gd name="T11" fmla="*/ 267 w 267"/>
                <a:gd name="T12" fmla="*/ 318 h 3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7" h="318">
                  <a:moveTo>
                    <a:pt x="0" y="318"/>
                  </a:moveTo>
                  <a:lnTo>
                    <a:pt x="157" y="1"/>
                  </a:lnTo>
                  <a:lnTo>
                    <a:pt x="267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 type="arrow" w="sm" len="lg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11" name="Text Box 8"/>
            <p:cNvSpPr txBox="1">
              <a:spLocks noChangeArrowheads="1"/>
            </p:cNvSpPr>
            <p:nvPr/>
          </p:nvSpPr>
          <p:spPr bwMode="auto">
            <a:xfrm>
              <a:off x="2357" y="1826"/>
              <a:ext cx="108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i="1">
                  <a:solidFill>
                    <a:schemeClr val="accent2"/>
                  </a:solidFill>
                  <a:latin typeface="Symbol" pitchFamily="18" charset="2"/>
                  <a:cs typeface="Arial" charset="0"/>
                </a:rPr>
                <a:t>f</a:t>
              </a:r>
              <a:r>
                <a:rPr lang="en-US" sz="1600" i="1">
                  <a:solidFill>
                    <a:schemeClr val="accent2"/>
                  </a:solidFill>
                  <a:latin typeface="Symbol" pitchFamily="18" charset="2"/>
                  <a:cs typeface="Arial" charset="0"/>
                </a:rPr>
                <a:t> </a:t>
              </a:r>
              <a:r>
                <a:rPr lang="en-US" sz="2000">
                  <a:solidFill>
                    <a:schemeClr val="accent2"/>
                  </a:solidFill>
                  <a:latin typeface="Arial" charset="0"/>
                  <a:cs typeface="Arial" charset="0"/>
                </a:rPr>
                <a:t>xx, yy Deep</a:t>
              </a:r>
            </a:p>
          </p:txBody>
        </p:sp>
      </p:grpSp>
      <p:sp>
        <p:nvSpPr>
          <p:cNvPr id="109575" name="Rectangle 12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>
                <a:solidFill>
                  <a:srgbClr val="CC3300"/>
                </a:solidFill>
                <a:latin typeface="Arial" charset="0"/>
                <a:cs typeface="Arial" charset="0"/>
              </a:rPr>
              <a:t>HOLES : </a:t>
            </a:r>
            <a:r>
              <a:rPr lang="en-US" sz="3200" b="1">
                <a:solidFill>
                  <a:srgbClr val="CC3300"/>
                </a:solidFill>
                <a:latin typeface="Arial" charset="0"/>
                <a:cs typeface="Arial" charset="0"/>
              </a:rPr>
              <a:t>SMALL  SIZE</a:t>
            </a:r>
          </a:p>
        </p:txBody>
      </p:sp>
      <p:sp>
        <p:nvSpPr>
          <p:cNvPr id="125995" name="Rectangle 43"/>
          <p:cNvSpPr>
            <a:spLocks noChangeArrowheads="1"/>
          </p:cNvSpPr>
          <p:nvPr/>
        </p:nvSpPr>
        <p:spPr bwMode="auto">
          <a:xfrm>
            <a:off x="5080000" y="3819525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Arial" charset="0"/>
              </a:rPr>
              <a:t>or</a:t>
            </a:r>
            <a:endParaRPr lang="th-TH" sz="24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5" name="Group 132"/>
          <p:cNvGrpSpPr>
            <a:grpSpLocks/>
          </p:cNvGrpSpPr>
          <p:nvPr/>
        </p:nvGrpSpPr>
        <p:grpSpPr bwMode="auto">
          <a:xfrm>
            <a:off x="6710363" y="2947988"/>
            <a:ext cx="2192337" cy="887412"/>
            <a:chOff x="4227" y="1857"/>
            <a:chExt cx="1381" cy="559"/>
          </a:xfrm>
        </p:grpSpPr>
        <p:sp>
          <p:nvSpPr>
            <p:cNvPr id="109608" name="Freeform 49"/>
            <p:cNvSpPr>
              <a:spLocks/>
            </p:cNvSpPr>
            <p:nvPr/>
          </p:nvSpPr>
          <p:spPr bwMode="auto">
            <a:xfrm>
              <a:off x="4227" y="2098"/>
              <a:ext cx="267" cy="318"/>
            </a:xfrm>
            <a:custGeom>
              <a:avLst/>
              <a:gdLst>
                <a:gd name="T0" fmla="*/ 0 w 267"/>
                <a:gd name="T1" fmla="*/ 318 h 318"/>
                <a:gd name="T2" fmla="*/ 157 w 267"/>
                <a:gd name="T3" fmla="*/ 1 h 318"/>
                <a:gd name="T4" fmla="*/ 267 w 267"/>
                <a:gd name="T5" fmla="*/ 0 h 318"/>
                <a:gd name="T6" fmla="*/ 0 60000 65536"/>
                <a:gd name="T7" fmla="*/ 0 60000 65536"/>
                <a:gd name="T8" fmla="*/ 0 60000 65536"/>
                <a:gd name="T9" fmla="*/ 0 w 267"/>
                <a:gd name="T10" fmla="*/ 0 h 318"/>
                <a:gd name="T11" fmla="*/ 267 w 267"/>
                <a:gd name="T12" fmla="*/ 318 h 3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7" h="318">
                  <a:moveTo>
                    <a:pt x="0" y="318"/>
                  </a:moveTo>
                  <a:lnTo>
                    <a:pt x="157" y="1"/>
                  </a:lnTo>
                  <a:lnTo>
                    <a:pt x="267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 type="arrow" w="sm" len="lg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09" name="Text Box 50"/>
            <p:cNvSpPr txBox="1">
              <a:spLocks noChangeArrowheads="1"/>
            </p:cNvSpPr>
            <p:nvPr/>
          </p:nvSpPr>
          <p:spPr bwMode="auto">
            <a:xfrm>
              <a:off x="4336" y="1857"/>
              <a:ext cx="127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Arial" charset="0"/>
                  <a:cs typeface="Arial" charset="0"/>
                </a:rPr>
                <a:t>xx Drill, yy Deep</a:t>
              </a:r>
            </a:p>
          </p:txBody>
        </p:sp>
      </p:grpSp>
      <p:grpSp>
        <p:nvGrpSpPr>
          <p:cNvPr id="6" name="Group 127"/>
          <p:cNvGrpSpPr>
            <a:grpSpLocks/>
          </p:cNvGrpSpPr>
          <p:nvPr/>
        </p:nvGrpSpPr>
        <p:grpSpPr bwMode="auto">
          <a:xfrm>
            <a:off x="3022600" y="4641850"/>
            <a:ext cx="1431925" cy="2024063"/>
            <a:chOff x="368" y="2924"/>
            <a:chExt cx="902" cy="1275"/>
          </a:xfrm>
        </p:grpSpPr>
        <p:sp>
          <p:nvSpPr>
            <p:cNvPr id="109591" name="Line 87"/>
            <p:cNvSpPr>
              <a:spLocks noChangeShapeType="1"/>
            </p:cNvSpPr>
            <p:nvPr/>
          </p:nvSpPr>
          <p:spPr bwMode="auto">
            <a:xfrm flipV="1">
              <a:off x="798" y="2924"/>
              <a:ext cx="0" cy="2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126"/>
            <p:cNvGrpSpPr>
              <a:grpSpLocks/>
            </p:cNvGrpSpPr>
            <p:nvPr/>
          </p:nvGrpSpPr>
          <p:grpSpPr bwMode="auto">
            <a:xfrm>
              <a:off x="368" y="3137"/>
              <a:ext cx="902" cy="1062"/>
              <a:chOff x="368" y="3137"/>
              <a:chExt cx="902" cy="1062"/>
            </a:xfrm>
          </p:grpSpPr>
          <p:sp>
            <p:nvSpPr>
              <p:cNvPr id="109593" name="Line 34"/>
              <p:cNvSpPr>
                <a:spLocks noChangeShapeType="1"/>
              </p:cNvSpPr>
              <p:nvPr/>
            </p:nvSpPr>
            <p:spPr bwMode="auto">
              <a:xfrm>
                <a:off x="396" y="3141"/>
                <a:ext cx="84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94" name="Line 35"/>
              <p:cNvSpPr>
                <a:spLocks noChangeShapeType="1"/>
              </p:cNvSpPr>
              <p:nvPr/>
            </p:nvSpPr>
            <p:spPr bwMode="auto">
              <a:xfrm>
                <a:off x="402" y="4036"/>
                <a:ext cx="84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95" name="Line 36"/>
              <p:cNvSpPr>
                <a:spLocks noChangeShapeType="1"/>
              </p:cNvSpPr>
              <p:nvPr/>
            </p:nvSpPr>
            <p:spPr bwMode="auto">
              <a:xfrm>
                <a:off x="606" y="3139"/>
                <a:ext cx="0" cy="47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96" name="Line 37"/>
              <p:cNvSpPr>
                <a:spLocks noChangeShapeType="1"/>
              </p:cNvSpPr>
              <p:nvPr/>
            </p:nvSpPr>
            <p:spPr bwMode="auto">
              <a:xfrm>
                <a:off x="984" y="3139"/>
                <a:ext cx="0" cy="47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97" name="Line 38"/>
              <p:cNvSpPr>
                <a:spLocks noChangeShapeType="1"/>
              </p:cNvSpPr>
              <p:nvPr/>
            </p:nvSpPr>
            <p:spPr bwMode="auto">
              <a:xfrm flipV="1">
                <a:off x="798" y="3287"/>
                <a:ext cx="0" cy="21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98" name="Line 39"/>
              <p:cNvSpPr>
                <a:spLocks noChangeShapeType="1"/>
              </p:cNvSpPr>
              <p:nvPr/>
            </p:nvSpPr>
            <p:spPr bwMode="auto">
              <a:xfrm>
                <a:off x="798" y="3656"/>
                <a:ext cx="0" cy="20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99" name="Line 40"/>
              <p:cNvSpPr>
                <a:spLocks noChangeShapeType="1"/>
              </p:cNvSpPr>
              <p:nvPr/>
            </p:nvSpPr>
            <p:spPr bwMode="auto">
              <a:xfrm rot="5400000">
                <a:off x="761" y="3581"/>
                <a:ext cx="7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00" name="Line 85"/>
              <p:cNvSpPr>
                <a:spLocks noChangeShapeType="1"/>
              </p:cNvSpPr>
              <p:nvPr/>
            </p:nvSpPr>
            <p:spPr bwMode="auto">
              <a:xfrm>
                <a:off x="798" y="3997"/>
                <a:ext cx="0" cy="20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01" name="Line 86"/>
              <p:cNvSpPr>
                <a:spLocks noChangeShapeType="1"/>
              </p:cNvSpPr>
              <p:nvPr/>
            </p:nvSpPr>
            <p:spPr bwMode="auto">
              <a:xfrm rot="5400000">
                <a:off x="761" y="3922"/>
                <a:ext cx="7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02" name="Line 88"/>
              <p:cNvSpPr>
                <a:spLocks noChangeShapeType="1"/>
              </p:cNvSpPr>
              <p:nvPr/>
            </p:nvSpPr>
            <p:spPr bwMode="auto">
              <a:xfrm rot="5400000">
                <a:off x="761" y="3218"/>
                <a:ext cx="7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03" name="Line 89"/>
              <p:cNvSpPr>
                <a:spLocks noChangeShapeType="1"/>
              </p:cNvSpPr>
              <p:nvPr/>
            </p:nvSpPr>
            <p:spPr bwMode="auto">
              <a:xfrm>
                <a:off x="603" y="3608"/>
                <a:ext cx="38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04" name="Line 90"/>
              <p:cNvSpPr>
                <a:spLocks noChangeShapeType="1"/>
              </p:cNvSpPr>
              <p:nvPr/>
            </p:nvSpPr>
            <p:spPr bwMode="auto">
              <a:xfrm>
                <a:off x="606" y="3608"/>
                <a:ext cx="187" cy="10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05" name="Line 91"/>
              <p:cNvSpPr>
                <a:spLocks noChangeShapeType="1"/>
              </p:cNvSpPr>
              <p:nvPr/>
            </p:nvSpPr>
            <p:spPr bwMode="auto">
              <a:xfrm flipH="1">
                <a:off x="795" y="3605"/>
                <a:ext cx="190" cy="11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06" name="Freeform 92"/>
              <p:cNvSpPr>
                <a:spLocks/>
              </p:cNvSpPr>
              <p:nvPr/>
            </p:nvSpPr>
            <p:spPr bwMode="auto">
              <a:xfrm>
                <a:off x="368" y="3140"/>
                <a:ext cx="72" cy="897"/>
              </a:xfrm>
              <a:custGeom>
                <a:avLst/>
                <a:gdLst>
                  <a:gd name="T0" fmla="*/ 38 w 72"/>
                  <a:gd name="T1" fmla="*/ 0 h 897"/>
                  <a:gd name="T2" fmla="*/ 0 w 72"/>
                  <a:gd name="T3" fmla="*/ 140 h 897"/>
                  <a:gd name="T4" fmla="*/ 24 w 72"/>
                  <a:gd name="T5" fmla="*/ 300 h 897"/>
                  <a:gd name="T6" fmla="*/ 16 w 72"/>
                  <a:gd name="T7" fmla="*/ 572 h 897"/>
                  <a:gd name="T8" fmla="*/ 72 w 72"/>
                  <a:gd name="T9" fmla="*/ 732 h 897"/>
                  <a:gd name="T10" fmla="*/ 23 w 72"/>
                  <a:gd name="T11" fmla="*/ 828 h 897"/>
                  <a:gd name="T12" fmla="*/ 44 w 72"/>
                  <a:gd name="T13" fmla="*/ 897 h 8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897"/>
                  <a:gd name="T23" fmla="*/ 72 w 72"/>
                  <a:gd name="T24" fmla="*/ 897 h 8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897">
                    <a:moveTo>
                      <a:pt x="38" y="0"/>
                    </a:moveTo>
                    <a:lnTo>
                      <a:pt x="0" y="140"/>
                    </a:lnTo>
                    <a:lnTo>
                      <a:pt x="24" y="300"/>
                    </a:lnTo>
                    <a:lnTo>
                      <a:pt x="16" y="572"/>
                    </a:lnTo>
                    <a:lnTo>
                      <a:pt x="72" y="732"/>
                    </a:lnTo>
                    <a:lnTo>
                      <a:pt x="23" y="828"/>
                    </a:lnTo>
                    <a:lnTo>
                      <a:pt x="44" y="897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07" name="Freeform 93"/>
              <p:cNvSpPr>
                <a:spLocks/>
              </p:cNvSpPr>
              <p:nvPr/>
            </p:nvSpPr>
            <p:spPr bwMode="auto">
              <a:xfrm>
                <a:off x="1204" y="3137"/>
                <a:ext cx="66" cy="900"/>
              </a:xfrm>
              <a:custGeom>
                <a:avLst/>
                <a:gdLst>
                  <a:gd name="T0" fmla="*/ 30 w 66"/>
                  <a:gd name="T1" fmla="*/ 0 h 900"/>
                  <a:gd name="T2" fmla="*/ 51 w 66"/>
                  <a:gd name="T3" fmla="*/ 90 h 900"/>
                  <a:gd name="T4" fmla="*/ 24 w 66"/>
                  <a:gd name="T5" fmla="*/ 225 h 900"/>
                  <a:gd name="T6" fmla="*/ 54 w 66"/>
                  <a:gd name="T7" fmla="*/ 396 h 900"/>
                  <a:gd name="T8" fmla="*/ 9 w 66"/>
                  <a:gd name="T9" fmla="*/ 549 h 900"/>
                  <a:gd name="T10" fmla="*/ 39 w 66"/>
                  <a:gd name="T11" fmla="*/ 663 h 900"/>
                  <a:gd name="T12" fmla="*/ 0 w 66"/>
                  <a:gd name="T13" fmla="*/ 777 h 900"/>
                  <a:gd name="T14" fmla="*/ 66 w 66"/>
                  <a:gd name="T15" fmla="*/ 831 h 900"/>
                  <a:gd name="T16" fmla="*/ 36 w 66"/>
                  <a:gd name="T17" fmla="*/ 900 h 9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6"/>
                  <a:gd name="T28" fmla="*/ 0 h 900"/>
                  <a:gd name="T29" fmla="*/ 66 w 66"/>
                  <a:gd name="T30" fmla="*/ 900 h 9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6" h="900">
                    <a:moveTo>
                      <a:pt x="30" y="0"/>
                    </a:moveTo>
                    <a:lnTo>
                      <a:pt x="51" y="90"/>
                    </a:lnTo>
                    <a:lnTo>
                      <a:pt x="24" y="225"/>
                    </a:lnTo>
                    <a:lnTo>
                      <a:pt x="54" y="396"/>
                    </a:lnTo>
                    <a:lnTo>
                      <a:pt x="9" y="549"/>
                    </a:lnTo>
                    <a:lnTo>
                      <a:pt x="39" y="663"/>
                    </a:lnTo>
                    <a:lnTo>
                      <a:pt x="0" y="777"/>
                    </a:lnTo>
                    <a:lnTo>
                      <a:pt x="66" y="831"/>
                    </a:lnTo>
                    <a:lnTo>
                      <a:pt x="36" y="90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" name="Group 130"/>
          <p:cNvGrpSpPr>
            <a:grpSpLocks/>
          </p:cNvGrpSpPr>
          <p:nvPr/>
        </p:nvGrpSpPr>
        <p:grpSpPr bwMode="auto">
          <a:xfrm>
            <a:off x="4127500" y="4941888"/>
            <a:ext cx="1733550" cy="822325"/>
            <a:chOff x="1032" y="3113"/>
            <a:chExt cx="1092" cy="518"/>
          </a:xfrm>
        </p:grpSpPr>
        <p:sp>
          <p:nvSpPr>
            <p:cNvPr id="109586" name="Text Box 112"/>
            <p:cNvSpPr txBox="1">
              <a:spLocks noChangeArrowheads="1"/>
            </p:cNvSpPr>
            <p:nvPr/>
          </p:nvSpPr>
          <p:spPr bwMode="auto">
            <a:xfrm>
              <a:off x="1473" y="3113"/>
              <a:ext cx="651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3300"/>
                  </a:solidFill>
                  <a:latin typeface="Arial" charset="0"/>
                </a:rPr>
                <a:t>Hole’s</a:t>
              </a:r>
            </a:p>
            <a:p>
              <a:r>
                <a:rPr lang="en-US" sz="2400">
                  <a:solidFill>
                    <a:srgbClr val="FF3300"/>
                  </a:solidFill>
                  <a:latin typeface="Arial" charset="0"/>
                </a:rPr>
                <a:t>depth</a:t>
              </a:r>
              <a:endParaRPr lang="th-TH" sz="2400">
                <a:solidFill>
                  <a:srgbClr val="FF3300"/>
                </a:solidFill>
                <a:latin typeface="Arial" charset="0"/>
              </a:endParaRPr>
            </a:p>
          </p:txBody>
        </p:sp>
        <p:grpSp>
          <p:nvGrpSpPr>
            <p:cNvPr id="9" name="Group 129"/>
            <p:cNvGrpSpPr>
              <a:grpSpLocks/>
            </p:cNvGrpSpPr>
            <p:nvPr/>
          </p:nvGrpSpPr>
          <p:grpSpPr bwMode="auto">
            <a:xfrm>
              <a:off x="1032" y="3115"/>
              <a:ext cx="504" cy="511"/>
              <a:chOff x="1032" y="3115"/>
              <a:chExt cx="504" cy="511"/>
            </a:xfrm>
          </p:grpSpPr>
          <p:sp>
            <p:nvSpPr>
              <p:cNvPr id="109588" name="Line 110"/>
              <p:cNvSpPr>
                <a:spLocks noChangeShapeType="1"/>
              </p:cNvSpPr>
              <p:nvPr/>
            </p:nvSpPr>
            <p:spPr bwMode="auto">
              <a:xfrm>
                <a:off x="1296" y="3136"/>
                <a:ext cx="224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89" name="Line 111"/>
              <p:cNvSpPr>
                <a:spLocks noChangeShapeType="1"/>
              </p:cNvSpPr>
              <p:nvPr/>
            </p:nvSpPr>
            <p:spPr bwMode="auto">
              <a:xfrm>
                <a:off x="1032" y="3608"/>
                <a:ext cx="504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90" name="Line 113"/>
              <p:cNvSpPr>
                <a:spLocks noChangeShapeType="1"/>
              </p:cNvSpPr>
              <p:nvPr/>
            </p:nvSpPr>
            <p:spPr bwMode="auto">
              <a:xfrm>
                <a:off x="1456" y="3115"/>
                <a:ext cx="0" cy="511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 type="arrow" w="sm" len="lg"/>
                <a:tailEnd type="arrow" w="sm" len="lg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26068" name="Rectangle 116"/>
          <p:cNvSpPr>
            <a:spLocks noChangeArrowheads="1"/>
          </p:cNvSpPr>
          <p:nvPr/>
        </p:nvSpPr>
        <p:spPr bwMode="auto">
          <a:xfrm>
            <a:off x="279400" y="952500"/>
            <a:ext cx="8648700" cy="12001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grpSp>
        <p:nvGrpSpPr>
          <p:cNvPr id="10" name="Group 117"/>
          <p:cNvGrpSpPr>
            <a:grpSpLocks/>
          </p:cNvGrpSpPr>
          <p:nvPr/>
        </p:nvGrpSpPr>
        <p:grpSpPr bwMode="auto">
          <a:xfrm>
            <a:off x="422275" y="877888"/>
            <a:ext cx="8628063" cy="1154112"/>
            <a:chOff x="266" y="616"/>
            <a:chExt cx="5435" cy="727"/>
          </a:xfrm>
        </p:grpSpPr>
        <p:sp>
          <p:nvSpPr>
            <p:cNvPr id="126070" name="Rectangle 118"/>
            <p:cNvSpPr>
              <a:spLocks noChangeArrowheads="1"/>
            </p:cNvSpPr>
            <p:nvPr/>
          </p:nvSpPr>
          <p:spPr bwMode="auto">
            <a:xfrm>
              <a:off x="266" y="748"/>
              <a:ext cx="156" cy="15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800"/>
            </a:p>
          </p:txBody>
        </p:sp>
        <p:sp>
          <p:nvSpPr>
            <p:cNvPr id="109585" name="Text Box 119"/>
            <p:cNvSpPr txBox="1">
              <a:spLocks noChangeArrowheads="1"/>
            </p:cNvSpPr>
            <p:nvPr/>
          </p:nvSpPr>
          <p:spPr bwMode="auto">
            <a:xfrm>
              <a:off x="510" y="616"/>
              <a:ext cx="5191" cy="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cs typeface="Arial" charset="0"/>
                </a:rPr>
                <a:t>Use leader line and local note to specify </a:t>
              </a:r>
              <a:r>
                <a:rPr lang="en-US" sz="2800" b="1">
                  <a:solidFill>
                    <a:schemeClr val="accent2"/>
                  </a:solidFill>
                  <a:latin typeface="Arial" charset="0"/>
                  <a:cs typeface="Arial" charset="0"/>
                </a:rPr>
                <a:t>diameter</a:t>
              </a:r>
              <a:r>
                <a:rPr lang="en-US" sz="2800">
                  <a:solidFill>
                    <a:srgbClr val="000000"/>
                  </a:solidFill>
                  <a:latin typeface="Arial" charset="0"/>
                  <a:cs typeface="Arial" charset="0"/>
                </a:rPr>
                <a:t> </a:t>
              </a:r>
              <a:br>
                <a:rPr lang="en-US" sz="2800">
                  <a:solidFill>
                    <a:srgbClr val="000000"/>
                  </a:solidFill>
                  <a:latin typeface="Arial" charset="0"/>
                  <a:cs typeface="Arial" charset="0"/>
                </a:rPr>
              </a:br>
              <a:r>
                <a:rPr lang="en-US" sz="2800">
                  <a:solidFill>
                    <a:srgbClr val="000000"/>
                  </a:solidFill>
                  <a:latin typeface="Arial" charset="0"/>
                  <a:cs typeface="Arial" charset="0"/>
                </a:rPr>
                <a:t>and </a:t>
              </a:r>
              <a:r>
                <a:rPr lang="en-US" sz="2800" b="1">
                  <a:solidFill>
                    <a:schemeClr val="accent2"/>
                  </a:solidFill>
                  <a:latin typeface="Arial" charset="0"/>
                  <a:cs typeface="Arial" charset="0"/>
                </a:rPr>
                <a:t>hole’s depth</a:t>
              </a:r>
              <a:r>
                <a:rPr lang="en-US" sz="2800">
                  <a:solidFill>
                    <a:srgbClr val="000000"/>
                  </a:solidFill>
                  <a:latin typeface="Arial" charset="0"/>
                  <a:cs typeface="Arial" charset="0"/>
                </a:rPr>
                <a:t> in the circular view.</a:t>
              </a:r>
            </a:p>
          </p:txBody>
        </p:sp>
      </p:grpSp>
      <p:sp>
        <p:nvSpPr>
          <p:cNvPr id="126072" name="Text Box 120"/>
          <p:cNvSpPr txBox="1">
            <a:spLocks noChangeArrowheads="1"/>
          </p:cNvSpPr>
          <p:nvPr/>
        </p:nvSpPr>
        <p:spPr bwMode="auto">
          <a:xfrm>
            <a:off x="288925" y="2351088"/>
            <a:ext cx="1881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Arial" charset="0"/>
              </a:rPr>
              <a:t>2) Blind hole</a:t>
            </a:r>
            <a:endParaRPr lang="th-TH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6080" name="Oval 128"/>
          <p:cNvSpPr>
            <a:spLocks noChangeArrowheads="1"/>
          </p:cNvSpPr>
          <p:nvPr/>
        </p:nvSpPr>
        <p:spPr bwMode="auto">
          <a:xfrm>
            <a:off x="317500" y="5791200"/>
            <a:ext cx="723900" cy="7239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Slide Number Placeholder 5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EC64-B2A3-4040-92A2-923F4E37081A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6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1000"/>
                                        <p:tgtEl>
                                          <p:spTgt spid="126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6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5" dur="1000"/>
                                        <p:tgtEl>
                                          <p:spTgt spid="125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95" grpId="0"/>
      <p:bldP spid="126068" grpId="0" animBg="1"/>
      <p:bldP spid="126072" grpId="0"/>
      <p:bldP spid="12608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7"/>
          <p:cNvGrpSpPr>
            <a:grpSpLocks/>
          </p:cNvGrpSpPr>
          <p:nvPr/>
        </p:nvGrpSpPr>
        <p:grpSpPr bwMode="auto">
          <a:xfrm>
            <a:off x="3116263" y="2682875"/>
            <a:ext cx="2846387" cy="2787650"/>
            <a:chOff x="1963" y="1690"/>
            <a:chExt cx="1793" cy="1756"/>
          </a:xfrm>
        </p:grpSpPr>
        <p:sp>
          <p:nvSpPr>
            <p:cNvPr id="110642" name="Freeform 132"/>
            <p:cNvSpPr>
              <a:spLocks/>
            </p:cNvSpPr>
            <p:nvPr/>
          </p:nvSpPr>
          <p:spPr bwMode="auto">
            <a:xfrm>
              <a:off x="2027" y="1699"/>
              <a:ext cx="1729" cy="1694"/>
            </a:xfrm>
            <a:custGeom>
              <a:avLst/>
              <a:gdLst>
                <a:gd name="T0" fmla="*/ 154 w 1665"/>
                <a:gd name="T1" fmla="*/ 117 h 1694"/>
                <a:gd name="T2" fmla="*/ 373 w 1665"/>
                <a:gd name="T3" fmla="*/ 77 h 1694"/>
                <a:gd name="T4" fmla="*/ 638 w 1665"/>
                <a:gd name="T5" fmla="*/ 101 h 1694"/>
                <a:gd name="T6" fmla="*/ 1076 w 1665"/>
                <a:gd name="T7" fmla="*/ 53 h 1694"/>
                <a:gd name="T8" fmla="*/ 1514 w 1665"/>
                <a:gd name="T9" fmla="*/ 101 h 1694"/>
                <a:gd name="T10" fmla="*/ 2055 w 1665"/>
                <a:gd name="T11" fmla="*/ 61 h 1694"/>
                <a:gd name="T12" fmla="*/ 2538 w 1665"/>
                <a:gd name="T13" fmla="*/ 85 h 1694"/>
                <a:gd name="T14" fmla="*/ 2891 w 1665"/>
                <a:gd name="T15" fmla="*/ 45 h 1694"/>
                <a:gd name="T16" fmla="*/ 3035 w 1665"/>
                <a:gd name="T17" fmla="*/ 357 h 1694"/>
                <a:gd name="T18" fmla="*/ 2936 w 1665"/>
                <a:gd name="T19" fmla="*/ 669 h 1694"/>
                <a:gd name="T20" fmla="*/ 2963 w 1665"/>
                <a:gd name="T21" fmla="*/ 1029 h 1694"/>
                <a:gd name="T22" fmla="*/ 2848 w 1665"/>
                <a:gd name="T23" fmla="*/ 1285 h 1694"/>
                <a:gd name="T24" fmla="*/ 2948 w 1665"/>
                <a:gd name="T25" fmla="*/ 1453 h 1694"/>
                <a:gd name="T26" fmla="*/ 2554 w 1665"/>
                <a:gd name="T27" fmla="*/ 1629 h 1694"/>
                <a:gd name="T28" fmla="*/ 2000 w 1665"/>
                <a:gd name="T29" fmla="*/ 1637 h 1694"/>
                <a:gd name="T30" fmla="*/ 1514 w 1665"/>
                <a:gd name="T31" fmla="*/ 1693 h 1694"/>
                <a:gd name="T32" fmla="*/ 1268 w 1665"/>
                <a:gd name="T33" fmla="*/ 1629 h 1694"/>
                <a:gd name="T34" fmla="*/ 769 w 1665"/>
                <a:gd name="T35" fmla="*/ 1685 h 1694"/>
                <a:gd name="T36" fmla="*/ 387 w 1665"/>
                <a:gd name="T37" fmla="*/ 1613 h 1694"/>
                <a:gd name="T38" fmla="*/ 228 w 1665"/>
                <a:gd name="T39" fmla="*/ 1477 h 1694"/>
                <a:gd name="T40" fmla="*/ 154 w 1665"/>
                <a:gd name="T41" fmla="*/ 1237 h 1694"/>
                <a:gd name="T42" fmla="*/ 184 w 1665"/>
                <a:gd name="T43" fmla="*/ 1053 h 1694"/>
                <a:gd name="T44" fmla="*/ 5 w 1665"/>
                <a:gd name="T45" fmla="*/ 877 h 1694"/>
                <a:gd name="T46" fmla="*/ 126 w 1665"/>
                <a:gd name="T47" fmla="*/ 445 h 1694"/>
                <a:gd name="T48" fmla="*/ 50 w 1665"/>
                <a:gd name="T49" fmla="*/ 237 h 1694"/>
                <a:gd name="T50" fmla="*/ 154 w 1665"/>
                <a:gd name="T51" fmla="*/ 117 h 169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65"/>
                <a:gd name="T79" fmla="*/ 0 h 1694"/>
                <a:gd name="T80" fmla="*/ 1665 w 1665"/>
                <a:gd name="T81" fmla="*/ 1694 h 169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65" h="1694">
                  <a:moveTo>
                    <a:pt x="85" y="117"/>
                  </a:moveTo>
                  <a:cubicBezTo>
                    <a:pt x="114" y="90"/>
                    <a:pt x="161" y="80"/>
                    <a:pt x="205" y="77"/>
                  </a:cubicBezTo>
                  <a:cubicBezTo>
                    <a:pt x="249" y="74"/>
                    <a:pt x="285" y="105"/>
                    <a:pt x="349" y="101"/>
                  </a:cubicBezTo>
                  <a:cubicBezTo>
                    <a:pt x="413" y="97"/>
                    <a:pt x="509" y="53"/>
                    <a:pt x="589" y="53"/>
                  </a:cubicBezTo>
                  <a:cubicBezTo>
                    <a:pt x="669" y="53"/>
                    <a:pt x="740" y="100"/>
                    <a:pt x="829" y="101"/>
                  </a:cubicBezTo>
                  <a:cubicBezTo>
                    <a:pt x="918" y="102"/>
                    <a:pt x="1032" y="64"/>
                    <a:pt x="1125" y="61"/>
                  </a:cubicBezTo>
                  <a:cubicBezTo>
                    <a:pt x="1218" y="58"/>
                    <a:pt x="1313" y="88"/>
                    <a:pt x="1389" y="85"/>
                  </a:cubicBezTo>
                  <a:cubicBezTo>
                    <a:pt x="1465" y="82"/>
                    <a:pt x="1536" y="0"/>
                    <a:pt x="1581" y="45"/>
                  </a:cubicBezTo>
                  <a:cubicBezTo>
                    <a:pt x="1626" y="90"/>
                    <a:pt x="1657" y="253"/>
                    <a:pt x="1661" y="357"/>
                  </a:cubicBezTo>
                  <a:cubicBezTo>
                    <a:pt x="1665" y="461"/>
                    <a:pt x="1612" y="557"/>
                    <a:pt x="1605" y="669"/>
                  </a:cubicBezTo>
                  <a:cubicBezTo>
                    <a:pt x="1598" y="781"/>
                    <a:pt x="1629" y="926"/>
                    <a:pt x="1621" y="1029"/>
                  </a:cubicBezTo>
                  <a:cubicBezTo>
                    <a:pt x="1613" y="1132"/>
                    <a:pt x="1558" y="1214"/>
                    <a:pt x="1557" y="1285"/>
                  </a:cubicBezTo>
                  <a:cubicBezTo>
                    <a:pt x="1556" y="1356"/>
                    <a:pt x="1640" y="1396"/>
                    <a:pt x="1613" y="1453"/>
                  </a:cubicBezTo>
                  <a:cubicBezTo>
                    <a:pt x="1586" y="1510"/>
                    <a:pt x="1484" y="1598"/>
                    <a:pt x="1397" y="1629"/>
                  </a:cubicBezTo>
                  <a:cubicBezTo>
                    <a:pt x="1310" y="1660"/>
                    <a:pt x="1188" y="1626"/>
                    <a:pt x="1093" y="1637"/>
                  </a:cubicBezTo>
                  <a:cubicBezTo>
                    <a:pt x="998" y="1648"/>
                    <a:pt x="896" y="1694"/>
                    <a:pt x="829" y="1693"/>
                  </a:cubicBezTo>
                  <a:cubicBezTo>
                    <a:pt x="762" y="1692"/>
                    <a:pt x="761" y="1630"/>
                    <a:pt x="693" y="1629"/>
                  </a:cubicBezTo>
                  <a:cubicBezTo>
                    <a:pt x="625" y="1628"/>
                    <a:pt x="501" y="1688"/>
                    <a:pt x="421" y="1685"/>
                  </a:cubicBezTo>
                  <a:cubicBezTo>
                    <a:pt x="341" y="1682"/>
                    <a:pt x="262" y="1648"/>
                    <a:pt x="213" y="1613"/>
                  </a:cubicBezTo>
                  <a:cubicBezTo>
                    <a:pt x="164" y="1578"/>
                    <a:pt x="146" y="1540"/>
                    <a:pt x="125" y="1477"/>
                  </a:cubicBezTo>
                  <a:cubicBezTo>
                    <a:pt x="104" y="1414"/>
                    <a:pt x="89" y="1308"/>
                    <a:pt x="85" y="1237"/>
                  </a:cubicBezTo>
                  <a:cubicBezTo>
                    <a:pt x="81" y="1166"/>
                    <a:pt x="114" y="1113"/>
                    <a:pt x="101" y="1053"/>
                  </a:cubicBezTo>
                  <a:cubicBezTo>
                    <a:pt x="88" y="993"/>
                    <a:pt x="10" y="978"/>
                    <a:pt x="5" y="877"/>
                  </a:cubicBezTo>
                  <a:cubicBezTo>
                    <a:pt x="0" y="776"/>
                    <a:pt x="65" y="552"/>
                    <a:pt x="69" y="445"/>
                  </a:cubicBezTo>
                  <a:cubicBezTo>
                    <a:pt x="73" y="338"/>
                    <a:pt x="26" y="292"/>
                    <a:pt x="29" y="237"/>
                  </a:cubicBezTo>
                  <a:cubicBezTo>
                    <a:pt x="32" y="182"/>
                    <a:pt x="56" y="144"/>
                    <a:pt x="85" y="117"/>
                  </a:cubicBezTo>
                  <a:close/>
                </a:path>
              </a:pathLst>
            </a:custGeom>
            <a:solidFill>
              <a:srgbClr val="FF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43" name="Oval 74"/>
            <p:cNvSpPr>
              <a:spLocks noChangeArrowheads="1"/>
            </p:cNvSpPr>
            <p:nvPr/>
          </p:nvSpPr>
          <p:spPr bwMode="auto">
            <a:xfrm>
              <a:off x="2200" y="1906"/>
              <a:ext cx="1335" cy="133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44" name="Line 75"/>
            <p:cNvSpPr>
              <a:spLocks noChangeShapeType="1"/>
            </p:cNvSpPr>
            <p:nvPr/>
          </p:nvSpPr>
          <p:spPr bwMode="auto">
            <a:xfrm>
              <a:off x="1963" y="2575"/>
              <a:ext cx="27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45" name="Line 76"/>
            <p:cNvSpPr>
              <a:spLocks noChangeShapeType="1"/>
            </p:cNvSpPr>
            <p:nvPr/>
          </p:nvSpPr>
          <p:spPr bwMode="auto">
            <a:xfrm>
              <a:off x="2290" y="2575"/>
              <a:ext cx="8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46" name="Line 77"/>
            <p:cNvSpPr>
              <a:spLocks noChangeShapeType="1"/>
            </p:cNvSpPr>
            <p:nvPr/>
          </p:nvSpPr>
          <p:spPr bwMode="auto">
            <a:xfrm>
              <a:off x="2432" y="2575"/>
              <a:ext cx="33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47" name="Line 78"/>
            <p:cNvSpPr>
              <a:spLocks noChangeShapeType="1"/>
            </p:cNvSpPr>
            <p:nvPr/>
          </p:nvSpPr>
          <p:spPr bwMode="auto">
            <a:xfrm>
              <a:off x="2823" y="2575"/>
              <a:ext cx="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48" name="Line 79"/>
            <p:cNvSpPr>
              <a:spLocks noChangeShapeType="1"/>
            </p:cNvSpPr>
            <p:nvPr/>
          </p:nvSpPr>
          <p:spPr bwMode="auto">
            <a:xfrm rot="5400000">
              <a:off x="2825" y="2571"/>
              <a:ext cx="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49" name="Line 80"/>
            <p:cNvSpPr>
              <a:spLocks noChangeShapeType="1"/>
            </p:cNvSpPr>
            <p:nvPr/>
          </p:nvSpPr>
          <p:spPr bwMode="auto">
            <a:xfrm rot="5400000">
              <a:off x="2707" y="2833"/>
              <a:ext cx="32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50" name="Line 81"/>
            <p:cNvSpPr>
              <a:spLocks noChangeShapeType="1"/>
            </p:cNvSpPr>
            <p:nvPr/>
          </p:nvSpPr>
          <p:spPr bwMode="auto">
            <a:xfrm rot="-5400000">
              <a:off x="2735" y="3310"/>
              <a:ext cx="27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51" name="Line 82"/>
            <p:cNvSpPr>
              <a:spLocks noChangeShapeType="1"/>
            </p:cNvSpPr>
            <p:nvPr/>
          </p:nvSpPr>
          <p:spPr bwMode="auto">
            <a:xfrm rot="-5400000">
              <a:off x="2828" y="3084"/>
              <a:ext cx="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52" name="Line 83"/>
            <p:cNvSpPr>
              <a:spLocks noChangeShapeType="1"/>
            </p:cNvSpPr>
            <p:nvPr/>
          </p:nvSpPr>
          <p:spPr bwMode="auto">
            <a:xfrm rot="16200000" flipV="1">
              <a:off x="2707" y="2312"/>
              <a:ext cx="32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53" name="Line 84"/>
            <p:cNvSpPr>
              <a:spLocks noChangeShapeType="1"/>
            </p:cNvSpPr>
            <p:nvPr/>
          </p:nvSpPr>
          <p:spPr bwMode="auto">
            <a:xfrm rot="5400000" flipV="1">
              <a:off x="2730" y="1831"/>
              <a:ext cx="28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54" name="Line 85"/>
            <p:cNvSpPr>
              <a:spLocks noChangeShapeType="1"/>
            </p:cNvSpPr>
            <p:nvPr/>
          </p:nvSpPr>
          <p:spPr bwMode="auto">
            <a:xfrm rot="5400000" flipV="1">
              <a:off x="2828" y="2061"/>
              <a:ext cx="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55" name="Line 86"/>
            <p:cNvSpPr>
              <a:spLocks noChangeShapeType="1"/>
            </p:cNvSpPr>
            <p:nvPr/>
          </p:nvSpPr>
          <p:spPr bwMode="auto">
            <a:xfrm flipH="1">
              <a:off x="3485" y="2575"/>
              <a:ext cx="25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56" name="Line 87"/>
            <p:cNvSpPr>
              <a:spLocks noChangeShapeType="1"/>
            </p:cNvSpPr>
            <p:nvPr/>
          </p:nvSpPr>
          <p:spPr bwMode="auto">
            <a:xfrm flipH="1">
              <a:off x="3345" y="2575"/>
              <a:ext cx="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57" name="Line 88"/>
            <p:cNvSpPr>
              <a:spLocks noChangeShapeType="1"/>
            </p:cNvSpPr>
            <p:nvPr/>
          </p:nvSpPr>
          <p:spPr bwMode="auto">
            <a:xfrm flipH="1">
              <a:off x="2956" y="2575"/>
              <a:ext cx="33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34"/>
          <p:cNvGrpSpPr>
            <a:grpSpLocks/>
          </p:cNvGrpSpPr>
          <p:nvPr/>
        </p:nvGrpSpPr>
        <p:grpSpPr bwMode="auto">
          <a:xfrm>
            <a:off x="171450" y="2681288"/>
            <a:ext cx="2832100" cy="2787650"/>
            <a:chOff x="108" y="1689"/>
            <a:chExt cx="1784" cy="1756"/>
          </a:xfrm>
        </p:grpSpPr>
        <p:sp>
          <p:nvSpPr>
            <p:cNvPr id="110626" name="Freeform 131"/>
            <p:cNvSpPr>
              <a:spLocks/>
            </p:cNvSpPr>
            <p:nvPr/>
          </p:nvSpPr>
          <p:spPr bwMode="auto">
            <a:xfrm>
              <a:off x="163" y="1699"/>
              <a:ext cx="1729" cy="1694"/>
            </a:xfrm>
            <a:custGeom>
              <a:avLst/>
              <a:gdLst>
                <a:gd name="T0" fmla="*/ 154 w 1665"/>
                <a:gd name="T1" fmla="*/ 117 h 1694"/>
                <a:gd name="T2" fmla="*/ 373 w 1665"/>
                <a:gd name="T3" fmla="*/ 77 h 1694"/>
                <a:gd name="T4" fmla="*/ 638 w 1665"/>
                <a:gd name="T5" fmla="*/ 101 h 1694"/>
                <a:gd name="T6" fmla="*/ 1076 w 1665"/>
                <a:gd name="T7" fmla="*/ 53 h 1694"/>
                <a:gd name="T8" fmla="*/ 1514 w 1665"/>
                <a:gd name="T9" fmla="*/ 101 h 1694"/>
                <a:gd name="T10" fmla="*/ 2055 w 1665"/>
                <a:gd name="T11" fmla="*/ 61 h 1694"/>
                <a:gd name="T12" fmla="*/ 2538 w 1665"/>
                <a:gd name="T13" fmla="*/ 85 h 1694"/>
                <a:gd name="T14" fmla="*/ 2891 w 1665"/>
                <a:gd name="T15" fmla="*/ 45 h 1694"/>
                <a:gd name="T16" fmla="*/ 3035 w 1665"/>
                <a:gd name="T17" fmla="*/ 357 h 1694"/>
                <a:gd name="T18" fmla="*/ 2936 w 1665"/>
                <a:gd name="T19" fmla="*/ 669 h 1694"/>
                <a:gd name="T20" fmla="*/ 2963 w 1665"/>
                <a:gd name="T21" fmla="*/ 1029 h 1694"/>
                <a:gd name="T22" fmla="*/ 2848 w 1665"/>
                <a:gd name="T23" fmla="*/ 1285 h 1694"/>
                <a:gd name="T24" fmla="*/ 2948 w 1665"/>
                <a:gd name="T25" fmla="*/ 1453 h 1694"/>
                <a:gd name="T26" fmla="*/ 2554 w 1665"/>
                <a:gd name="T27" fmla="*/ 1629 h 1694"/>
                <a:gd name="T28" fmla="*/ 2000 w 1665"/>
                <a:gd name="T29" fmla="*/ 1637 h 1694"/>
                <a:gd name="T30" fmla="*/ 1514 w 1665"/>
                <a:gd name="T31" fmla="*/ 1693 h 1694"/>
                <a:gd name="T32" fmla="*/ 1268 w 1665"/>
                <a:gd name="T33" fmla="*/ 1629 h 1694"/>
                <a:gd name="T34" fmla="*/ 769 w 1665"/>
                <a:gd name="T35" fmla="*/ 1685 h 1694"/>
                <a:gd name="T36" fmla="*/ 387 w 1665"/>
                <a:gd name="T37" fmla="*/ 1613 h 1694"/>
                <a:gd name="T38" fmla="*/ 228 w 1665"/>
                <a:gd name="T39" fmla="*/ 1477 h 1694"/>
                <a:gd name="T40" fmla="*/ 154 w 1665"/>
                <a:gd name="T41" fmla="*/ 1237 h 1694"/>
                <a:gd name="T42" fmla="*/ 184 w 1665"/>
                <a:gd name="T43" fmla="*/ 1053 h 1694"/>
                <a:gd name="T44" fmla="*/ 5 w 1665"/>
                <a:gd name="T45" fmla="*/ 877 h 1694"/>
                <a:gd name="T46" fmla="*/ 126 w 1665"/>
                <a:gd name="T47" fmla="*/ 445 h 1694"/>
                <a:gd name="T48" fmla="*/ 50 w 1665"/>
                <a:gd name="T49" fmla="*/ 237 h 1694"/>
                <a:gd name="T50" fmla="*/ 154 w 1665"/>
                <a:gd name="T51" fmla="*/ 117 h 169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65"/>
                <a:gd name="T79" fmla="*/ 0 h 1694"/>
                <a:gd name="T80" fmla="*/ 1665 w 1665"/>
                <a:gd name="T81" fmla="*/ 1694 h 169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65" h="1694">
                  <a:moveTo>
                    <a:pt x="85" y="117"/>
                  </a:moveTo>
                  <a:cubicBezTo>
                    <a:pt x="114" y="90"/>
                    <a:pt x="161" y="80"/>
                    <a:pt x="205" y="77"/>
                  </a:cubicBezTo>
                  <a:cubicBezTo>
                    <a:pt x="249" y="74"/>
                    <a:pt x="285" y="105"/>
                    <a:pt x="349" y="101"/>
                  </a:cubicBezTo>
                  <a:cubicBezTo>
                    <a:pt x="413" y="97"/>
                    <a:pt x="509" y="53"/>
                    <a:pt x="589" y="53"/>
                  </a:cubicBezTo>
                  <a:cubicBezTo>
                    <a:pt x="669" y="53"/>
                    <a:pt x="740" y="100"/>
                    <a:pt x="829" y="101"/>
                  </a:cubicBezTo>
                  <a:cubicBezTo>
                    <a:pt x="918" y="102"/>
                    <a:pt x="1032" y="64"/>
                    <a:pt x="1125" y="61"/>
                  </a:cubicBezTo>
                  <a:cubicBezTo>
                    <a:pt x="1218" y="58"/>
                    <a:pt x="1313" y="88"/>
                    <a:pt x="1389" y="85"/>
                  </a:cubicBezTo>
                  <a:cubicBezTo>
                    <a:pt x="1465" y="82"/>
                    <a:pt x="1536" y="0"/>
                    <a:pt x="1581" y="45"/>
                  </a:cubicBezTo>
                  <a:cubicBezTo>
                    <a:pt x="1626" y="90"/>
                    <a:pt x="1657" y="253"/>
                    <a:pt x="1661" y="357"/>
                  </a:cubicBezTo>
                  <a:cubicBezTo>
                    <a:pt x="1665" y="461"/>
                    <a:pt x="1612" y="557"/>
                    <a:pt x="1605" y="669"/>
                  </a:cubicBezTo>
                  <a:cubicBezTo>
                    <a:pt x="1598" y="781"/>
                    <a:pt x="1629" y="926"/>
                    <a:pt x="1621" y="1029"/>
                  </a:cubicBezTo>
                  <a:cubicBezTo>
                    <a:pt x="1613" y="1132"/>
                    <a:pt x="1558" y="1214"/>
                    <a:pt x="1557" y="1285"/>
                  </a:cubicBezTo>
                  <a:cubicBezTo>
                    <a:pt x="1556" y="1356"/>
                    <a:pt x="1640" y="1396"/>
                    <a:pt x="1613" y="1453"/>
                  </a:cubicBezTo>
                  <a:cubicBezTo>
                    <a:pt x="1586" y="1510"/>
                    <a:pt x="1484" y="1598"/>
                    <a:pt x="1397" y="1629"/>
                  </a:cubicBezTo>
                  <a:cubicBezTo>
                    <a:pt x="1310" y="1660"/>
                    <a:pt x="1188" y="1626"/>
                    <a:pt x="1093" y="1637"/>
                  </a:cubicBezTo>
                  <a:cubicBezTo>
                    <a:pt x="998" y="1648"/>
                    <a:pt x="896" y="1694"/>
                    <a:pt x="829" y="1693"/>
                  </a:cubicBezTo>
                  <a:cubicBezTo>
                    <a:pt x="762" y="1692"/>
                    <a:pt x="761" y="1630"/>
                    <a:pt x="693" y="1629"/>
                  </a:cubicBezTo>
                  <a:cubicBezTo>
                    <a:pt x="625" y="1628"/>
                    <a:pt x="501" y="1688"/>
                    <a:pt x="421" y="1685"/>
                  </a:cubicBezTo>
                  <a:cubicBezTo>
                    <a:pt x="341" y="1682"/>
                    <a:pt x="262" y="1648"/>
                    <a:pt x="213" y="1613"/>
                  </a:cubicBezTo>
                  <a:cubicBezTo>
                    <a:pt x="164" y="1578"/>
                    <a:pt x="146" y="1540"/>
                    <a:pt x="125" y="1477"/>
                  </a:cubicBezTo>
                  <a:cubicBezTo>
                    <a:pt x="104" y="1414"/>
                    <a:pt x="89" y="1308"/>
                    <a:pt x="85" y="1237"/>
                  </a:cubicBezTo>
                  <a:cubicBezTo>
                    <a:pt x="81" y="1166"/>
                    <a:pt x="114" y="1113"/>
                    <a:pt x="101" y="1053"/>
                  </a:cubicBezTo>
                  <a:cubicBezTo>
                    <a:pt x="88" y="993"/>
                    <a:pt x="10" y="978"/>
                    <a:pt x="5" y="877"/>
                  </a:cubicBezTo>
                  <a:cubicBezTo>
                    <a:pt x="0" y="776"/>
                    <a:pt x="65" y="552"/>
                    <a:pt x="69" y="445"/>
                  </a:cubicBezTo>
                  <a:cubicBezTo>
                    <a:pt x="73" y="338"/>
                    <a:pt x="26" y="292"/>
                    <a:pt x="29" y="237"/>
                  </a:cubicBezTo>
                  <a:cubicBezTo>
                    <a:pt x="32" y="182"/>
                    <a:pt x="56" y="144"/>
                    <a:pt x="85" y="117"/>
                  </a:cubicBezTo>
                  <a:close/>
                </a:path>
              </a:pathLst>
            </a:custGeom>
            <a:solidFill>
              <a:srgbClr val="FF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27" name="Oval 4"/>
            <p:cNvSpPr>
              <a:spLocks noChangeArrowheads="1"/>
            </p:cNvSpPr>
            <p:nvPr/>
          </p:nvSpPr>
          <p:spPr bwMode="auto">
            <a:xfrm>
              <a:off x="345" y="1905"/>
              <a:ext cx="1335" cy="133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28" name="Line 29"/>
            <p:cNvSpPr>
              <a:spLocks noChangeShapeType="1"/>
            </p:cNvSpPr>
            <p:nvPr/>
          </p:nvSpPr>
          <p:spPr bwMode="auto">
            <a:xfrm>
              <a:off x="108" y="2574"/>
              <a:ext cx="27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29" name="Line 30"/>
            <p:cNvSpPr>
              <a:spLocks noChangeShapeType="1"/>
            </p:cNvSpPr>
            <p:nvPr/>
          </p:nvSpPr>
          <p:spPr bwMode="auto">
            <a:xfrm>
              <a:off x="435" y="2574"/>
              <a:ext cx="8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30" name="Line 31"/>
            <p:cNvSpPr>
              <a:spLocks noChangeShapeType="1"/>
            </p:cNvSpPr>
            <p:nvPr/>
          </p:nvSpPr>
          <p:spPr bwMode="auto">
            <a:xfrm>
              <a:off x="577" y="2574"/>
              <a:ext cx="33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31" name="Line 32"/>
            <p:cNvSpPr>
              <a:spLocks noChangeShapeType="1"/>
            </p:cNvSpPr>
            <p:nvPr/>
          </p:nvSpPr>
          <p:spPr bwMode="auto">
            <a:xfrm>
              <a:off x="968" y="2574"/>
              <a:ext cx="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32" name="Line 33"/>
            <p:cNvSpPr>
              <a:spLocks noChangeShapeType="1"/>
            </p:cNvSpPr>
            <p:nvPr/>
          </p:nvSpPr>
          <p:spPr bwMode="auto">
            <a:xfrm rot="5400000">
              <a:off x="970" y="2570"/>
              <a:ext cx="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33" name="Line 34"/>
            <p:cNvSpPr>
              <a:spLocks noChangeShapeType="1"/>
            </p:cNvSpPr>
            <p:nvPr/>
          </p:nvSpPr>
          <p:spPr bwMode="auto">
            <a:xfrm rot="5400000">
              <a:off x="852" y="2832"/>
              <a:ext cx="32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34" name="Line 36"/>
            <p:cNvSpPr>
              <a:spLocks noChangeShapeType="1"/>
            </p:cNvSpPr>
            <p:nvPr/>
          </p:nvSpPr>
          <p:spPr bwMode="auto">
            <a:xfrm rot="-5400000">
              <a:off x="880" y="3309"/>
              <a:ext cx="27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35" name="Line 37"/>
            <p:cNvSpPr>
              <a:spLocks noChangeShapeType="1"/>
            </p:cNvSpPr>
            <p:nvPr/>
          </p:nvSpPr>
          <p:spPr bwMode="auto">
            <a:xfrm rot="-5400000">
              <a:off x="972" y="3084"/>
              <a:ext cx="8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36" name="Line 39"/>
            <p:cNvSpPr>
              <a:spLocks noChangeShapeType="1"/>
            </p:cNvSpPr>
            <p:nvPr/>
          </p:nvSpPr>
          <p:spPr bwMode="auto">
            <a:xfrm rot="16200000" flipV="1">
              <a:off x="852" y="2311"/>
              <a:ext cx="32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37" name="Line 41"/>
            <p:cNvSpPr>
              <a:spLocks noChangeShapeType="1"/>
            </p:cNvSpPr>
            <p:nvPr/>
          </p:nvSpPr>
          <p:spPr bwMode="auto">
            <a:xfrm rot="5400000" flipV="1">
              <a:off x="875" y="1830"/>
              <a:ext cx="28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38" name="Line 42"/>
            <p:cNvSpPr>
              <a:spLocks noChangeShapeType="1"/>
            </p:cNvSpPr>
            <p:nvPr/>
          </p:nvSpPr>
          <p:spPr bwMode="auto">
            <a:xfrm rot="5400000" flipV="1">
              <a:off x="973" y="2060"/>
              <a:ext cx="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39" name="Line 43"/>
            <p:cNvSpPr>
              <a:spLocks noChangeShapeType="1"/>
            </p:cNvSpPr>
            <p:nvPr/>
          </p:nvSpPr>
          <p:spPr bwMode="auto">
            <a:xfrm flipH="1">
              <a:off x="1630" y="2574"/>
              <a:ext cx="25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40" name="Line 44"/>
            <p:cNvSpPr>
              <a:spLocks noChangeShapeType="1"/>
            </p:cNvSpPr>
            <p:nvPr/>
          </p:nvSpPr>
          <p:spPr bwMode="auto">
            <a:xfrm flipH="1">
              <a:off x="1490" y="2574"/>
              <a:ext cx="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41" name="Line 45"/>
            <p:cNvSpPr>
              <a:spLocks noChangeShapeType="1"/>
            </p:cNvSpPr>
            <p:nvPr/>
          </p:nvSpPr>
          <p:spPr bwMode="auto">
            <a:xfrm flipH="1">
              <a:off x="1101" y="2574"/>
              <a:ext cx="33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977" name="Line 73"/>
          <p:cNvSpPr>
            <a:spLocks noChangeShapeType="1"/>
          </p:cNvSpPr>
          <p:nvPr/>
        </p:nvSpPr>
        <p:spPr bwMode="auto">
          <a:xfrm rot="-2700000">
            <a:off x="3476625" y="4079875"/>
            <a:ext cx="21653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arrow" w="sm" len="lg"/>
            <a:tailEnd type="arrow" w="sm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138"/>
          <p:cNvGrpSpPr>
            <a:grpSpLocks/>
          </p:cNvGrpSpPr>
          <p:nvPr/>
        </p:nvGrpSpPr>
        <p:grpSpPr bwMode="auto">
          <a:xfrm>
            <a:off x="6088063" y="2682875"/>
            <a:ext cx="2824162" cy="2787650"/>
            <a:chOff x="3835" y="1690"/>
            <a:chExt cx="1779" cy="1756"/>
          </a:xfrm>
        </p:grpSpPr>
        <p:sp>
          <p:nvSpPr>
            <p:cNvPr id="110610" name="Freeform 133"/>
            <p:cNvSpPr>
              <a:spLocks/>
            </p:cNvSpPr>
            <p:nvPr/>
          </p:nvSpPr>
          <p:spPr bwMode="auto">
            <a:xfrm>
              <a:off x="3875" y="1707"/>
              <a:ext cx="1729" cy="1694"/>
            </a:xfrm>
            <a:custGeom>
              <a:avLst/>
              <a:gdLst>
                <a:gd name="T0" fmla="*/ 154 w 1665"/>
                <a:gd name="T1" fmla="*/ 117 h 1694"/>
                <a:gd name="T2" fmla="*/ 373 w 1665"/>
                <a:gd name="T3" fmla="*/ 77 h 1694"/>
                <a:gd name="T4" fmla="*/ 638 w 1665"/>
                <a:gd name="T5" fmla="*/ 101 h 1694"/>
                <a:gd name="T6" fmla="*/ 1076 w 1665"/>
                <a:gd name="T7" fmla="*/ 53 h 1694"/>
                <a:gd name="T8" fmla="*/ 1514 w 1665"/>
                <a:gd name="T9" fmla="*/ 101 h 1694"/>
                <a:gd name="T10" fmla="*/ 2055 w 1665"/>
                <a:gd name="T11" fmla="*/ 61 h 1694"/>
                <a:gd name="T12" fmla="*/ 2538 w 1665"/>
                <a:gd name="T13" fmla="*/ 85 h 1694"/>
                <a:gd name="T14" fmla="*/ 2891 w 1665"/>
                <a:gd name="T15" fmla="*/ 45 h 1694"/>
                <a:gd name="T16" fmla="*/ 3035 w 1665"/>
                <a:gd name="T17" fmla="*/ 357 h 1694"/>
                <a:gd name="T18" fmla="*/ 2936 w 1665"/>
                <a:gd name="T19" fmla="*/ 669 h 1694"/>
                <a:gd name="T20" fmla="*/ 2963 w 1665"/>
                <a:gd name="T21" fmla="*/ 1029 h 1694"/>
                <a:gd name="T22" fmla="*/ 2848 w 1665"/>
                <a:gd name="T23" fmla="*/ 1285 h 1694"/>
                <a:gd name="T24" fmla="*/ 2948 w 1665"/>
                <a:gd name="T25" fmla="*/ 1453 h 1694"/>
                <a:gd name="T26" fmla="*/ 2554 w 1665"/>
                <a:gd name="T27" fmla="*/ 1629 h 1694"/>
                <a:gd name="T28" fmla="*/ 2000 w 1665"/>
                <a:gd name="T29" fmla="*/ 1637 h 1694"/>
                <a:gd name="T30" fmla="*/ 1514 w 1665"/>
                <a:gd name="T31" fmla="*/ 1693 h 1694"/>
                <a:gd name="T32" fmla="*/ 1268 w 1665"/>
                <a:gd name="T33" fmla="*/ 1629 h 1694"/>
                <a:gd name="T34" fmla="*/ 769 w 1665"/>
                <a:gd name="T35" fmla="*/ 1685 h 1694"/>
                <a:gd name="T36" fmla="*/ 387 w 1665"/>
                <a:gd name="T37" fmla="*/ 1613 h 1694"/>
                <a:gd name="T38" fmla="*/ 228 w 1665"/>
                <a:gd name="T39" fmla="*/ 1477 h 1694"/>
                <a:gd name="T40" fmla="*/ 154 w 1665"/>
                <a:gd name="T41" fmla="*/ 1237 h 1694"/>
                <a:gd name="T42" fmla="*/ 184 w 1665"/>
                <a:gd name="T43" fmla="*/ 1053 h 1694"/>
                <a:gd name="T44" fmla="*/ 5 w 1665"/>
                <a:gd name="T45" fmla="*/ 877 h 1694"/>
                <a:gd name="T46" fmla="*/ 126 w 1665"/>
                <a:gd name="T47" fmla="*/ 445 h 1694"/>
                <a:gd name="T48" fmla="*/ 50 w 1665"/>
                <a:gd name="T49" fmla="*/ 237 h 1694"/>
                <a:gd name="T50" fmla="*/ 154 w 1665"/>
                <a:gd name="T51" fmla="*/ 117 h 169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65"/>
                <a:gd name="T79" fmla="*/ 0 h 1694"/>
                <a:gd name="T80" fmla="*/ 1665 w 1665"/>
                <a:gd name="T81" fmla="*/ 1694 h 169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65" h="1694">
                  <a:moveTo>
                    <a:pt x="85" y="117"/>
                  </a:moveTo>
                  <a:cubicBezTo>
                    <a:pt x="114" y="90"/>
                    <a:pt x="161" y="80"/>
                    <a:pt x="205" y="77"/>
                  </a:cubicBezTo>
                  <a:cubicBezTo>
                    <a:pt x="249" y="74"/>
                    <a:pt x="285" y="105"/>
                    <a:pt x="349" y="101"/>
                  </a:cubicBezTo>
                  <a:cubicBezTo>
                    <a:pt x="413" y="97"/>
                    <a:pt x="509" y="53"/>
                    <a:pt x="589" y="53"/>
                  </a:cubicBezTo>
                  <a:cubicBezTo>
                    <a:pt x="669" y="53"/>
                    <a:pt x="740" y="100"/>
                    <a:pt x="829" y="101"/>
                  </a:cubicBezTo>
                  <a:cubicBezTo>
                    <a:pt x="918" y="102"/>
                    <a:pt x="1032" y="64"/>
                    <a:pt x="1125" y="61"/>
                  </a:cubicBezTo>
                  <a:cubicBezTo>
                    <a:pt x="1218" y="58"/>
                    <a:pt x="1313" y="88"/>
                    <a:pt x="1389" y="85"/>
                  </a:cubicBezTo>
                  <a:cubicBezTo>
                    <a:pt x="1465" y="82"/>
                    <a:pt x="1536" y="0"/>
                    <a:pt x="1581" y="45"/>
                  </a:cubicBezTo>
                  <a:cubicBezTo>
                    <a:pt x="1626" y="90"/>
                    <a:pt x="1657" y="253"/>
                    <a:pt x="1661" y="357"/>
                  </a:cubicBezTo>
                  <a:cubicBezTo>
                    <a:pt x="1665" y="461"/>
                    <a:pt x="1612" y="557"/>
                    <a:pt x="1605" y="669"/>
                  </a:cubicBezTo>
                  <a:cubicBezTo>
                    <a:pt x="1598" y="781"/>
                    <a:pt x="1629" y="926"/>
                    <a:pt x="1621" y="1029"/>
                  </a:cubicBezTo>
                  <a:cubicBezTo>
                    <a:pt x="1613" y="1132"/>
                    <a:pt x="1558" y="1214"/>
                    <a:pt x="1557" y="1285"/>
                  </a:cubicBezTo>
                  <a:cubicBezTo>
                    <a:pt x="1556" y="1356"/>
                    <a:pt x="1640" y="1396"/>
                    <a:pt x="1613" y="1453"/>
                  </a:cubicBezTo>
                  <a:cubicBezTo>
                    <a:pt x="1586" y="1510"/>
                    <a:pt x="1484" y="1598"/>
                    <a:pt x="1397" y="1629"/>
                  </a:cubicBezTo>
                  <a:cubicBezTo>
                    <a:pt x="1310" y="1660"/>
                    <a:pt x="1188" y="1626"/>
                    <a:pt x="1093" y="1637"/>
                  </a:cubicBezTo>
                  <a:cubicBezTo>
                    <a:pt x="998" y="1648"/>
                    <a:pt x="896" y="1694"/>
                    <a:pt x="829" y="1693"/>
                  </a:cubicBezTo>
                  <a:cubicBezTo>
                    <a:pt x="762" y="1692"/>
                    <a:pt x="761" y="1630"/>
                    <a:pt x="693" y="1629"/>
                  </a:cubicBezTo>
                  <a:cubicBezTo>
                    <a:pt x="625" y="1628"/>
                    <a:pt x="501" y="1688"/>
                    <a:pt x="421" y="1685"/>
                  </a:cubicBezTo>
                  <a:cubicBezTo>
                    <a:pt x="341" y="1682"/>
                    <a:pt x="262" y="1648"/>
                    <a:pt x="213" y="1613"/>
                  </a:cubicBezTo>
                  <a:cubicBezTo>
                    <a:pt x="164" y="1578"/>
                    <a:pt x="146" y="1540"/>
                    <a:pt x="125" y="1477"/>
                  </a:cubicBezTo>
                  <a:cubicBezTo>
                    <a:pt x="104" y="1414"/>
                    <a:pt x="89" y="1308"/>
                    <a:pt x="85" y="1237"/>
                  </a:cubicBezTo>
                  <a:cubicBezTo>
                    <a:pt x="81" y="1166"/>
                    <a:pt x="114" y="1113"/>
                    <a:pt x="101" y="1053"/>
                  </a:cubicBezTo>
                  <a:cubicBezTo>
                    <a:pt x="88" y="993"/>
                    <a:pt x="10" y="978"/>
                    <a:pt x="5" y="877"/>
                  </a:cubicBezTo>
                  <a:cubicBezTo>
                    <a:pt x="0" y="776"/>
                    <a:pt x="65" y="552"/>
                    <a:pt x="69" y="445"/>
                  </a:cubicBezTo>
                  <a:cubicBezTo>
                    <a:pt x="73" y="338"/>
                    <a:pt x="26" y="292"/>
                    <a:pt x="29" y="237"/>
                  </a:cubicBezTo>
                  <a:cubicBezTo>
                    <a:pt x="32" y="182"/>
                    <a:pt x="56" y="144"/>
                    <a:pt x="85" y="117"/>
                  </a:cubicBezTo>
                  <a:close/>
                </a:path>
              </a:pathLst>
            </a:custGeom>
            <a:solidFill>
              <a:srgbClr val="FF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11" name="Oval 108"/>
            <p:cNvSpPr>
              <a:spLocks noChangeArrowheads="1"/>
            </p:cNvSpPr>
            <p:nvPr/>
          </p:nvSpPr>
          <p:spPr bwMode="auto">
            <a:xfrm>
              <a:off x="4072" y="1906"/>
              <a:ext cx="1335" cy="133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12" name="Line 109"/>
            <p:cNvSpPr>
              <a:spLocks noChangeShapeType="1"/>
            </p:cNvSpPr>
            <p:nvPr/>
          </p:nvSpPr>
          <p:spPr bwMode="auto">
            <a:xfrm>
              <a:off x="3835" y="2575"/>
              <a:ext cx="27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13" name="Line 110"/>
            <p:cNvSpPr>
              <a:spLocks noChangeShapeType="1"/>
            </p:cNvSpPr>
            <p:nvPr/>
          </p:nvSpPr>
          <p:spPr bwMode="auto">
            <a:xfrm>
              <a:off x="4162" y="2575"/>
              <a:ext cx="8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14" name="Line 111"/>
            <p:cNvSpPr>
              <a:spLocks noChangeShapeType="1"/>
            </p:cNvSpPr>
            <p:nvPr/>
          </p:nvSpPr>
          <p:spPr bwMode="auto">
            <a:xfrm>
              <a:off x="4304" y="2575"/>
              <a:ext cx="33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15" name="Line 112"/>
            <p:cNvSpPr>
              <a:spLocks noChangeShapeType="1"/>
            </p:cNvSpPr>
            <p:nvPr/>
          </p:nvSpPr>
          <p:spPr bwMode="auto">
            <a:xfrm>
              <a:off x="4695" y="2575"/>
              <a:ext cx="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16" name="Line 113"/>
            <p:cNvSpPr>
              <a:spLocks noChangeShapeType="1"/>
            </p:cNvSpPr>
            <p:nvPr/>
          </p:nvSpPr>
          <p:spPr bwMode="auto">
            <a:xfrm rot="5400000">
              <a:off x="4697" y="2571"/>
              <a:ext cx="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17" name="Line 114"/>
            <p:cNvSpPr>
              <a:spLocks noChangeShapeType="1"/>
            </p:cNvSpPr>
            <p:nvPr/>
          </p:nvSpPr>
          <p:spPr bwMode="auto">
            <a:xfrm rot="5400000">
              <a:off x="4579" y="2833"/>
              <a:ext cx="32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18" name="Line 115"/>
            <p:cNvSpPr>
              <a:spLocks noChangeShapeType="1"/>
            </p:cNvSpPr>
            <p:nvPr/>
          </p:nvSpPr>
          <p:spPr bwMode="auto">
            <a:xfrm rot="-5400000">
              <a:off x="4607" y="3310"/>
              <a:ext cx="27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19" name="Line 116"/>
            <p:cNvSpPr>
              <a:spLocks noChangeShapeType="1"/>
            </p:cNvSpPr>
            <p:nvPr/>
          </p:nvSpPr>
          <p:spPr bwMode="auto">
            <a:xfrm rot="-5400000">
              <a:off x="4700" y="3084"/>
              <a:ext cx="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20" name="Line 117"/>
            <p:cNvSpPr>
              <a:spLocks noChangeShapeType="1"/>
            </p:cNvSpPr>
            <p:nvPr/>
          </p:nvSpPr>
          <p:spPr bwMode="auto">
            <a:xfrm rot="16200000" flipV="1">
              <a:off x="4579" y="2312"/>
              <a:ext cx="32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21" name="Line 118"/>
            <p:cNvSpPr>
              <a:spLocks noChangeShapeType="1"/>
            </p:cNvSpPr>
            <p:nvPr/>
          </p:nvSpPr>
          <p:spPr bwMode="auto">
            <a:xfrm rot="5400000" flipV="1">
              <a:off x="4602" y="1831"/>
              <a:ext cx="28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22" name="Line 119"/>
            <p:cNvSpPr>
              <a:spLocks noChangeShapeType="1"/>
            </p:cNvSpPr>
            <p:nvPr/>
          </p:nvSpPr>
          <p:spPr bwMode="auto">
            <a:xfrm rot="5400000" flipV="1">
              <a:off x="4700" y="2061"/>
              <a:ext cx="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23" name="Line 120"/>
            <p:cNvSpPr>
              <a:spLocks noChangeShapeType="1"/>
            </p:cNvSpPr>
            <p:nvPr/>
          </p:nvSpPr>
          <p:spPr bwMode="auto">
            <a:xfrm flipH="1">
              <a:off x="5357" y="2575"/>
              <a:ext cx="25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24" name="Line 121"/>
            <p:cNvSpPr>
              <a:spLocks noChangeShapeType="1"/>
            </p:cNvSpPr>
            <p:nvPr/>
          </p:nvSpPr>
          <p:spPr bwMode="auto">
            <a:xfrm flipH="1">
              <a:off x="5217" y="2575"/>
              <a:ext cx="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25" name="Line 122"/>
            <p:cNvSpPr>
              <a:spLocks noChangeShapeType="1"/>
            </p:cNvSpPr>
            <p:nvPr/>
          </p:nvSpPr>
          <p:spPr bwMode="auto">
            <a:xfrm flipH="1">
              <a:off x="4828" y="2575"/>
              <a:ext cx="33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40"/>
          <p:cNvGrpSpPr>
            <a:grpSpLocks/>
          </p:cNvGrpSpPr>
          <p:nvPr/>
        </p:nvGrpSpPr>
        <p:grpSpPr bwMode="auto">
          <a:xfrm>
            <a:off x="8021638" y="2578100"/>
            <a:ext cx="546100" cy="593725"/>
            <a:chOff x="5053" y="1624"/>
            <a:chExt cx="344" cy="374"/>
          </a:xfrm>
        </p:grpSpPr>
        <p:sp>
          <p:nvSpPr>
            <p:cNvPr id="110608" name="Line 123"/>
            <p:cNvSpPr>
              <a:spLocks noChangeShapeType="1"/>
            </p:cNvSpPr>
            <p:nvPr/>
          </p:nvSpPr>
          <p:spPr bwMode="auto">
            <a:xfrm flipV="1">
              <a:off x="5053" y="1624"/>
              <a:ext cx="209" cy="37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sm" len="lg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09" name="Line 124"/>
            <p:cNvSpPr>
              <a:spLocks noChangeShapeType="1"/>
            </p:cNvSpPr>
            <p:nvPr/>
          </p:nvSpPr>
          <p:spPr bwMode="auto">
            <a:xfrm>
              <a:off x="5259" y="1625"/>
              <a:ext cx="13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39"/>
          <p:cNvGrpSpPr>
            <a:grpSpLocks/>
          </p:cNvGrpSpPr>
          <p:nvPr/>
        </p:nvGrpSpPr>
        <p:grpSpPr bwMode="auto">
          <a:xfrm>
            <a:off x="517525" y="4386263"/>
            <a:ext cx="2184400" cy="1543050"/>
            <a:chOff x="326" y="2763"/>
            <a:chExt cx="1376" cy="972"/>
          </a:xfrm>
        </p:grpSpPr>
        <p:sp>
          <p:nvSpPr>
            <p:cNvPr id="110604" name="Line 48"/>
            <p:cNvSpPr>
              <a:spLocks noChangeShapeType="1"/>
            </p:cNvSpPr>
            <p:nvPr/>
          </p:nvSpPr>
          <p:spPr bwMode="auto">
            <a:xfrm>
              <a:off x="345" y="2774"/>
              <a:ext cx="0" cy="96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05" name="Line 49"/>
            <p:cNvSpPr>
              <a:spLocks noChangeShapeType="1"/>
            </p:cNvSpPr>
            <p:nvPr/>
          </p:nvSpPr>
          <p:spPr bwMode="auto">
            <a:xfrm>
              <a:off x="1681" y="2763"/>
              <a:ext cx="0" cy="97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06" name="Line 50"/>
            <p:cNvSpPr>
              <a:spLocks noChangeShapeType="1"/>
            </p:cNvSpPr>
            <p:nvPr/>
          </p:nvSpPr>
          <p:spPr bwMode="auto">
            <a:xfrm>
              <a:off x="326" y="3673"/>
              <a:ext cx="137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07" name="Text Box 125"/>
            <p:cNvSpPr txBox="1">
              <a:spLocks noChangeArrowheads="1"/>
            </p:cNvSpPr>
            <p:nvPr/>
          </p:nvSpPr>
          <p:spPr bwMode="auto">
            <a:xfrm>
              <a:off x="797" y="3418"/>
              <a:ext cx="4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i="1">
                  <a:solidFill>
                    <a:schemeClr val="accent2"/>
                  </a:solidFill>
                  <a:latin typeface="Symbol" pitchFamily="18" charset="2"/>
                  <a:cs typeface="Arial" charset="0"/>
                </a:rPr>
                <a:t>f</a:t>
              </a:r>
              <a:r>
                <a:rPr lang="en-US" sz="1600" i="1">
                  <a:solidFill>
                    <a:schemeClr val="accent2"/>
                  </a:solidFill>
                  <a:latin typeface="Symbol" pitchFamily="18" charset="2"/>
                  <a:cs typeface="Arial" charset="0"/>
                </a:rPr>
                <a:t> </a:t>
              </a:r>
              <a:r>
                <a:rPr lang="en-US" sz="2000">
                  <a:solidFill>
                    <a:schemeClr val="accent2"/>
                  </a:solidFill>
                  <a:latin typeface="Arial" charset="0"/>
                  <a:cs typeface="Arial" charset="0"/>
                </a:rPr>
                <a:t>xx</a:t>
              </a:r>
            </a:p>
          </p:txBody>
        </p:sp>
      </p:grpSp>
      <p:sp>
        <p:nvSpPr>
          <p:cNvPr id="124031" name="Text Box 127"/>
          <p:cNvSpPr txBox="1">
            <a:spLocks noChangeArrowheads="1"/>
          </p:cNvSpPr>
          <p:nvPr/>
        </p:nvSpPr>
        <p:spPr bwMode="auto">
          <a:xfrm>
            <a:off x="261938" y="1562100"/>
            <a:ext cx="27130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Arial" charset="0"/>
                <a:cs typeface="Arial" charset="0"/>
              </a:rPr>
              <a:t>Use extension and dimension lines</a:t>
            </a:r>
          </a:p>
        </p:txBody>
      </p:sp>
      <p:sp>
        <p:nvSpPr>
          <p:cNvPr id="124032" name="Text Box 128"/>
          <p:cNvSpPr txBox="1">
            <a:spLocks noChangeArrowheads="1"/>
          </p:cNvSpPr>
          <p:nvPr/>
        </p:nvSpPr>
        <p:spPr bwMode="auto">
          <a:xfrm>
            <a:off x="3284538" y="1549400"/>
            <a:ext cx="27130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Arial" charset="0"/>
                <a:cs typeface="Arial" charset="0"/>
              </a:rPr>
              <a:t>Use diametral dimension line</a:t>
            </a:r>
          </a:p>
        </p:txBody>
      </p:sp>
      <p:sp>
        <p:nvSpPr>
          <p:cNvPr id="124033" name="Text Box 129"/>
          <p:cNvSpPr txBox="1">
            <a:spLocks noChangeArrowheads="1"/>
          </p:cNvSpPr>
          <p:nvPr/>
        </p:nvSpPr>
        <p:spPr bwMode="auto">
          <a:xfrm>
            <a:off x="6192838" y="1524000"/>
            <a:ext cx="27130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Arial" charset="0"/>
                <a:cs typeface="Arial" charset="0"/>
              </a:rPr>
              <a:t>Use leader line and note</a:t>
            </a:r>
          </a:p>
        </p:txBody>
      </p:sp>
      <p:sp>
        <p:nvSpPr>
          <p:cNvPr id="110603" name="Rectangle 130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>
                <a:solidFill>
                  <a:srgbClr val="CC3300"/>
                </a:solidFill>
                <a:latin typeface="Arial" charset="0"/>
                <a:cs typeface="Arial" charset="0"/>
              </a:rPr>
              <a:t>HOLES : </a:t>
            </a:r>
            <a:r>
              <a:rPr lang="en-US" sz="3200" b="1">
                <a:solidFill>
                  <a:srgbClr val="CC3300"/>
                </a:solidFill>
                <a:latin typeface="Arial" charset="0"/>
                <a:cs typeface="Arial" charset="0"/>
              </a:rPr>
              <a:t>LARGE  SIZE</a:t>
            </a:r>
          </a:p>
        </p:txBody>
      </p:sp>
      <p:sp>
        <p:nvSpPr>
          <p:cNvPr id="66" name="Slide Number Placeholder 6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EC64-B2A3-4040-92A2-923F4E37081A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4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4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4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4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4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4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2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4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4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4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77" grpId="0" animBg="1"/>
      <p:bldP spid="124031" grpId="0"/>
      <p:bldP spid="124032" grpId="0"/>
      <p:bldP spid="12403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AutoShape 4"/>
          <p:cNvSpPr>
            <a:spLocks noChangeArrowheads="1"/>
          </p:cNvSpPr>
          <p:nvPr/>
        </p:nvSpPr>
        <p:spPr bwMode="auto">
          <a:xfrm>
            <a:off x="546100" y="1143000"/>
            <a:ext cx="8108950" cy="5105400"/>
          </a:xfrm>
          <a:prstGeom prst="roundRect">
            <a:avLst>
              <a:gd name="adj" fmla="val 3949"/>
            </a:avLst>
          </a:prstGeom>
          <a:noFill/>
          <a:ln w="19050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2600325" y="941388"/>
            <a:ext cx="3649663" cy="52387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Arial" charset="0"/>
              </a:rPr>
              <a:t>COMMON  MISTAKE</a:t>
            </a:r>
            <a:endParaRPr lang="th-TH" sz="2800" b="1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2" name="Group 101"/>
          <p:cNvGrpSpPr>
            <a:grpSpLocks/>
          </p:cNvGrpSpPr>
          <p:nvPr/>
        </p:nvGrpSpPr>
        <p:grpSpPr bwMode="auto">
          <a:xfrm>
            <a:off x="1019175" y="1743075"/>
            <a:ext cx="1438275" cy="1474788"/>
            <a:chOff x="642" y="1098"/>
            <a:chExt cx="906" cy="929"/>
          </a:xfrm>
        </p:grpSpPr>
        <p:sp>
          <p:nvSpPr>
            <p:cNvPr id="111708" name="Freeform 83"/>
            <p:cNvSpPr>
              <a:spLocks/>
            </p:cNvSpPr>
            <p:nvPr/>
          </p:nvSpPr>
          <p:spPr bwMode="auto">
            <a:xfrm>
              <a:off x="701" y="1329"/>
              <a:ext cx="668" cy="698"/>
            </a:xfrm>
            <a:custGeom>
              <a:avLst/>
              <a:gdLst>
                <a:gd name="T0" fmla="*/ 83 w 668"/>
                <a:gd name="T1" fmla="*/ 71 h 698"/>
                <a:gd name="T2" fmla="*/ 187 w 668"/>
                <a:gd name="T3" fmla="*/ 23 h 698"/>
                <a:gd name="T4" fmla="*/ 363 w 668"/>
                <a:gd name="T5" fmla="*/ 47 h 698"/>
                <a:gd name="T6" fmla="*/ 483 w 668"/>
                <a:gd name="T7" fmla="*/ 7 h 698"/>
                <a:gd name="T8" fmla="*/ 651 w 668"/>
                <a:gd name="T9" fmla="*/ 87 h 698"/>
                <a:gd name="T10" fmla="*/ 587 w 668"/>
                <a:gd name="T11" fmla="*/ 191 h 698"/>
                <a:gd name="T12" fmla="*/ 643 w 668"/>
                <a:gd name="T13" fmla="*/ 351 h 698"/>
                <a:gd name="T14" fmla="*/ 587 w 668"/>
                <a:gd name="T15" fmla="*/ 519 h 698"/>
                <a:gd name="T16" fmla="*/ 587 w 668"/>
                <a:gd name="T17" fmla="*/ 663 h 698"/>
                <a:gd name="T18" fmla="*/ 467 w 668"/>
                <a:gd name="T19" fmla="*/ 607 h 698"/>
                <a:gd name="T20" fmla="*/ 299 w 668"/>
                <a:gd name="T21" fmla="*/ 695 h 698"/>
                <a:gd name="T22" fmla="*/ 43 w 668"/>
                <a:gd name="T23" fmla="*/ 623 h 698"/>
                <a:gd name="T24" fmla="*/ 59 w 668"/>
                <a:gd name="T25" fmla="*/ 495 h 698"/>
                <a:gd name="T26" fmla="*/ 3 w 668"/>
                <a:gd name="T27" fmla="*/ 399 h 698"/>
                <a:gd name="T28" fmla="*/ 43 w 668"/>
                <a:gd name="T29" fmla="*/ 223 h 698"/>
                <a:gd name="T30" fmla="*/ 83 w 668"/>
                <a:gd name="T31" fmla="*/ 71 h 69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68"/>
                <a:gd name="T49" fmla="*/ 0 h 698"/>
                <a:gd name="T50" fmla="*/ 668 w 668"/>
                <a:gd name="T51" fmla="*/ 698 h 69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68" h="698">
                  <a:moveTo>
                    <a:pt x="83" y="71"/>
                  </a:moveTo>
                  <a:cubicBezTo>
                    <a:pt x="107" y="38"/>
                    <a:pt x="140" y="27"/>
                    <a:pt x="187" y="23"/>
                  </a:cubicBezTo>
                  <a:cubicBezTo>
                    <a:pt x="234" y="19"/>
                    <a:pt x="314" y="50"/>
                    <a:pt x="363" y="47"/>
                  </a:cubicBezTo>
                  <a:cubicBezTo>
                    <a:pt x="412" y="44"/>
                    <a:pt x="435" y="0"/>
                    <a:pt x="483" y="7"/>
                  </a:cubicBezTo>
                  <a:cubicBezTo>
                    <a:pt x="531" y="14"/>
                    <a:pt x="634" y="56"/>
                    <a:pt x="651" y="87"/>
                  </a:cubicBezTo>
                  <a:cubicBezTo>
                    <a:pt x="668" y="118"/>
                    <a:pt x="588" y="147"/>
                    <a:pt x="587" y="191"/>
                  </a:cubicBezTo>
                  <a:cubicBezTo>
                    <a:pt x="586" y="235"/>
                    <a:pt x="643" y="296"/>
                    <a:pt x="643" y="351"/>
                  </a:cubicBezTo>
                  <a:cubicBezTo>
                    <a:pt x="643" y="406"/>
                    <a:pt x="596" y="467"/>
                    <a:pt x="587" y="519"/>
                  </a:cubicBezTo>
                  <a:cubicBezTo>
                    <a:pt x="578" y="571"/>
                    <a:pt x="607" y="648"/>
                    <a:pt x="587" y="663"/>
                  </a:cubicBezTo>
                  <a:cubicBezTo>
                    <a:pt x="567" y="678"/>
                    <a:pt x="515" y="602"/>
                    <a:pt x="467" y="607"/>
                  </a:cubicBezTo>
                  <a:cubicBezTo>
                    <a:pt x="419" y="612"/>
                    <a:pt x="370" y="692"/>
                    <a:pt x="299" y="695"/>
                  </a:cubicBezTo>
                  <a:cubicBezTo>
                    <a:pt x="228" y="698"/>
                    <a:pt x="83" y="656"/>
                    <a:pt x="43" y="623"/>
                  </a:cubicBezTo>
                  <a:cubicBezTo>
                    <a:pt x="3" y="590"/>
                    <a:pt x="66" y="532"/>
                    <a:pt x="59" y="495"/>
                  </a:cubicBezTo>
                  <a:cubicBezTo>
                    <a:pt x="52" y="458"/>
                    <a:pt x="6" y="444"/>
                    <a:pt x="3" y="399"/>
                  </a:cubicBezTo>
                  <a:cubicBezTo>
                    <a:pt x="0" y="354"/>
                    <a:pt x="34" y="279"/>
                    <a:pt x="43" y="223"/>
                  </a:cubicBezTo>
                  <a:cubicBezTo>
                    <a:pt x="52" y="167"/>
                    <a:pt x="59" y="104"/>
                    <a:pt x="83" y="71"/>
                  </a:cubicBezTo>
                  <a:close/>
                </a:path>
              </a:pathLst>
            </a:custGeom>
            <a:solidFill>
              <a:srgbClr val="99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709" name="Oval 6"/>
            <p:cNvSpPr>
              <a:spLocks noChangeArrowheads="1"/>
            </p:cNvSpPr>
            <p:nvPr/>
          </p:nvSpPr>
          <p:spPr bwMode="auto">
            <a:xfrm>
              <a:off x="838" y="1470"/>
              <a:ext cx="375" cy="37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10" name="Line 7"/>
            <p:cNvSpPr>
              <a:spLocks noChangeShapeType="1"/>
            </p:cNvSpPr>
            <p:nvPr/>
          </p:nvSpPr>
          <p:spPr bwMode="auto">
            <a:xfrm>
              <a:off x="1127" y="1659"/>
              <a:ext cx="29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711" name="Line 8"/>
            <p:cNvSpPr>
              <a:spLocks noChangeShapeType="1"/>
            </p:cNvSpPr>
            <p:nvPr/>
          </p:nvSpPr>
          <p:spPr bwMode="auto">
            <a:xfrm flipV="1">
              <a:off x="1026" y="1299"/>
              <a:ext cx="0" cy="2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712" name="Line 9"/>
            <p:cNvSpPr>
              <a:spLocks noChangeShapeType="1"/>
            </p:cNvSpPr>
            <p:nvPr/>
          </p:nvSpPr>
          <p:spPr bwMode="auto">
            <a:xfrm>
              <a:off x="1026" y="1751"/>
              <a:ext cx="0" cy="2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713" name="Line 10"/>
            <p:cNvSpPr>
              <a:spLocks noChangeShapeType="1"/>
            </p:cNvSpPr>
            <p:nvPr/>
          </p:nvSpPr>
          <p:spPr bwMode="auto">
            <a:xfrm flipH="1">
              <a:off x="642" y="1659"/>
              <a:ext cx="28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714" name="Text Box 11"/>
            <p:cNvSpPr txBox="1">
              <a:spLocks noChangeArrowheads="1"/>
            </p:cNvSpPr>
            <p:nvPr/>
          </p:nvSpPr>
          <p:spPr bwMode="auto">
            <a:xfrm>
              <a:off x="1153" y="1098"/>
              <a:ext cx="39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accent2"/>
                  </a:solidFill>
                  <a:latin typeface="Symbol" pitchFamily="18" charset="2"/>
                </a:rPr>
                <a:t>f</a:t>
              </a:r>
              <a:r>
                <a:rPr lang="en-US" sz="1800" i="1">
                  <a:solidFill>
                    <a:schemeClr val="accent2"/>
                  </a:solidFill>
                  <a:latin typeface="Symbol" pitchFamily="18" charset="2"/>
                </a:rPr>
                <a:t> </a:t>
              </a:r>
              <a:r>
                <a:rPr lang="en-US" sz="2000">
                  <a:solidFill>
                    <a:schemeClr val="accent2"/>
                  </a:solidFill>
                  <a:latin typeface="Arial" charset="0"/>
                </a:rPr>
                <a:t>xx</a:t>
              </a:r>
            </a:p>
          </p:txBody>
        </p:sp>
        <p:sp>
          <p:nvSpPr>
            <p:cNvPr id="111715" name="Line 12"/>
            <p:cNvSpPr>
              <a:spLocks noChangeShapeType="1"/>
            </p:cNvSpPr>
            <p:nvPr/>
          </p:nvSpPr>
          <p:spPr bwMode="auto">
            <a:xfrm>
              <a:off x="981" y="1659"/>
              <a:ext cx="9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716" name="Line 13"/>
            <p:cNvSpPr>
              <a:spLocks noChangeShapeType="1"/>
            </p:cNvSpPr>
            <p:nvPr/>
          </p:nvSpPr>
          <p:spPr bwMode="auto">
            <a:xfrm rot="5400000">
              <a:off x="977" y="1658"/>
              <a:ext cx="9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717" name="Line 14"/>
            <p:cNvSpPr>
              <a:spLocks noChangeShapeType="1"/>
            </p:cNvSpPr>
            <p:nvPr/>
          </p:nvSpPr>
          <p:spPr bwMode="auto">
            <a:xfrm flipV="1">
              <a:off x="1023" y="1475"/>
              <a:ext cx="106" cy="183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arrow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718" name="Line 15"/>
            <p:cNvSpPr>
              <a:spLocks noChangeShapeType="1"/>
            </p:cNvSpPr>
            <p:nvPr/>
          </p:nvSpPr>
          <p:spPr bwMode="auto">
            <a:xfrm flipV="1">
              <a:off x="1116" y="1328"/>
              <a:ext cx="99" cy="171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719" name="Line 16"/>
            <p:cNvSpPr>
              <a:spLocks noChangeShapeType="1"/>
            </p:cNvSpPr>
            <p:nvPr/>
          </p:nvSpPr>
          <p:spPr bwMode="auto">
            <a:xfrm>
              <a:off x="1212" y="1331"/>
              <a:ext cx="87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03"/>
          <p:cNvGrpSpPr>
            <a:grpSpLocks/>
          </p:cNvGrpSpPr>
          <p:nvPr/>
        </p:nvGrpSpPr>
        <p:grpSpPr bwMode="auto">
          <a:xfrm>
            <a:off x="4765675" y="1412875"/>
            <a:ext cx="1522413" cy="1766888"/>
            <a:chOff x="3002" y="890"/>
            <a:chExt cx="959" cy="1113"/>
          </a:xfrm>
        </p:grpSpPr>
        <p:sp>
          <p:nvSpPr>
            <p:cNvPr id="111698" name="Freeform 86"/>
            <p:cNvSpPr>
              <a:spLocks/>
            </p:cNvSpPr>
            <p:nvPr/>
          </p:nvSpPr>
          <p:spPr bwMode="auto">
            <a:xfrm>
              <a:off x="3053" y="1305"/>
              <a:ext cx="668" cy="698"/>
            </a:xfrm>
            <a:custGeom>
              <a:avLst/>
              <a:gdLst>
                <a:gd name="T0" fmla="*/ 83 w 668"/>
                <a:gd name="T1" fmla="*/ 71 h 698"/>
                <a:gd name="T2" fmla="*/ 187 w 668"/>
                <a:gd name="T3" fmla="*/ 23 h 698"/>
                <a:gd name="T4" fmla="*/ 363 w 668"/>
                <a:gd name="T5" fmla="*/ 47 h 698"/>
                <a:gd name="T6" fmla="*/ 483 w 668"/>
                <a:gd name="T7" fmla="*/ 7 h 698"/>
                <a:gd name="T8" fmla="*/ 651 w 668"/>
                <a:gd name="T9" fmla="*/ 87 h 698"/>
                <a:gd name="T10" fmla="*/ 587 w 668"/>
                <a:gd name="T11" fmla="*/ 191 h 698"/>
                <a:gd name="T12" fmla="*/ 643 w 668"/>
                <a:gd name="T13" fmla="*/ 351 h 698"/>
                <a:gd name="T14" fmla="*/ 587 w 668"/>
                <a:gd name="T15" fmla="*/ 519 h 698"/>
                <a:gd name="T16" fmla="*/ 587 w 668"/>
                <a:gd name="T17" fmla="*/ 663 h 698"/>
                <a:gd name="T18" fmla="*/ 467 w 668"/>
                <a:gd name="T19" fmla="*/ 607 h 698"/>
                <a:gd name="T20" fmla="*/ 299 w 668"/>
                <a:gd name="T21" fmla="*/ 695 h 698"/>
                <a:gd name="T22" fmla="*/ 43 w 668"/>
                <a:gd name="T23" fmla="*/ 623 h 698"/>
                <a:gd name="T24" fmla="*/ 59 w 668"/>
                <a:gd name="T25" fmla="*/ 495 h 698"/>
                <a:gd name="T26" fmla="*/ 3 w 668"/>
                <a:gd name="T27" fmla="*/ 399 h 698"/>
                <a:gd name="T28" fmla="*/ 43 w 668"/>
                <a:gd name="T29" fmla="*/ 223 h 698"/>
                <a:gd name="T30" fmla="*/ 83 w 668"/>
                <a:gd name="T31" fmla="*/ 71 h 69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68"/>
                <a:gd name="T49" fmla="*/ 0 h 698"/>
                <a:gd name="T50" fmla="*/ 668 w 668"/>
                <a:gd name="T51" fmla="*/ 698 h 69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68" h="698">
                  <a:moveTo>
                    <a:pt x="83" y="71"/>
                  </a:moveTo>
                  <a:cubicBezTo>
                    <a:pt x="107" y="38"/>
                    <a:pt x="140" y="27"/>
                    <a:pt x="187" y="23"/>
                  </a:cubicBezTo>
                  <a:cubicBezTo>
                    <a:pt x="234" y="19"/>
                    <a:pt x="314" y="50"/>
                    <a:pt x="363" y="47"/>
                  </a:cubicBezTo>
                  <a:cubicBezTo>
                    <a:pt x="412" y="44"/>
                    <a:pt x="435" y="0"/>
                    <a:pt x="483" y="7"/>
                  </a:cubicBezTo>
                  <a:cubicBezTo>
                    <a:pt x="531" y="14"/>
                    <a:pt x="634" y="56"/>
                    <a:pt x="651" y="87"/>
                  </a:cubicBezTo>
                  <a:cubicBezTo>
                    <a:pt x="668" y="118"/>
                    <a:pt x="588" y="147"/>
                    <a:pt x="587" y="191"/>
                  </a:cubicBezTo>
                  <a:cubicBezTo>
                    <a:pt x="586" y="235"/>
                    <a:pt x="643" y="296"/>
                    <a:pt x="643" y="351"/>
                  </a:cubicBezTo>
                  <a:cubicBezTo>
                    <a:pt x="643" y="406"/>
                    <a:pt x="596" y="467"/>
                    <a:pt x="587" y="519"/>
                  </a:cubicBezTo>
                  <a:cubicBezTo>
                    <a:pt x="578" y="571"/>
                    <a:pt x="607" y="648"/>
                    <a:pt x="587" y="663"/>
                  </a:cubicBezTo>
                  <a:cubicBezTo>
                    <a:pt x="567" y="678"/>
                    <a:pt x="515" y="602"/>
                    <a:pt x="467" y="607"/>
                  </a:cubicBezTo>
                  <a:cubicBezTo>
                    <a:pt x="419" y="612"/>
                    <a:pt x="370" y="692"/>
                    <a:pt x="299" y="695"/>
                  </a:cubicBezTo>
                  <a:cubicBezTo>
                    <a:pt x="228" y="698"/>
                    <a:pt x="83" y="656"/>
                    <a:pt x="43" y="623"/>
                  </a:cubicBezTo>
                  <a:cubicBezTo>
                    <a:pt x="3" y="590"/>
                    <a:pt x="66" y="532"/>
                    <a:pt x="59" y="495"/>
                  </a:cubicBezTo>
                  <a:cubicBezTo>
                    <a:pt x="52" y="458"/>
                    <a:pt x="6" y="444"/>
                    <a:pt x="3" y="399"/>
                  </a:cubicBezTo>
                  <a:cubicBezTo>
                    <a:pt x="0" y="354"/>
                    <a:pt x="34" y="279"/>
                    <a:pt x="43" y="223"/>
                  </a:cubicBezTo>
                  <a:cubicBezTo>
                    <a:pt x="52" y="167"/>
                    <a:pt x="59" y="104"/>
                    <a:pt x="83" y="71"/>
                  </a:cubicBezTo>
                  <a:close/>
                </a:path>
              </a:pathLst>
            </a:custGeom>
            <a:solidFill>
              <a:srgbClr val="99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99" name="Oval 17"/>
            <p:cNvSpPr>
              <a:spLocks noChangeArrowheads="1"/>
            </p:cNvSpPr>
            <p:nvPr/>
          </p:nvSpPr>
          <p:spPr bwMode="auto">
            <a:xfrm>
              <a:off x="3198" y="1456"/>
              <a:ext cx="375" cy="37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00" name="Line 18"/>
            <p:cNvSpPr>
              <a:spLocks noChangeShapeType="1"/>
            </p:cNvSpPr>
            <p:nvPr/>
          </p:nvSpPr>
          <p:spPr bwMode="auto">
            <a:xfrm>
              <a:off x="3487" y="1645"/>
              <a:ext cx="29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701" name="Line 19"/>
            <p:cNvSpPr>
              <a:spLocks noChangeShapeType="1"/>
            </p:cNvSpPr>
            <p:nvPr/>
          </p:nvSpPr>
          <p:spPr bwMode="auto">
            <a:xfrm flipV="1">
              <a:off x="3386" y="1285"/>
              <a:ext cx="0" cy="2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702" name="Line 20"/>
            <p:cNvSpPr>
              <a:spLocks noChangeShapeType="1"/>
            </p:cNvSpPr>
            <p:nvPr/>
          </p:nvSpPr>
          <p:spPr bwMode="auto">
            <a:xfrm>
              <a:off x="3386" y="1737"/>
              <a:ext cx="0" cy="2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703" name="Line 21"/>
            <p:cNvSpPr>
              <a:spLocks noChangeShapeType="1"/>
            </p:cNvSpPr>
            <p:nvPr/>
          </p:nvSpPr>
          <p:spPr bwMode="auto">
            <a:xfrm flipH="1">
              <a:off x="3002" y="1645"/>
              <a:ext cx="28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704" name="Freeform 22"/>
            <p:cNvSpPr>
              <a:spLocks/>
            </p:cNvSpPr>
            <p:nvPr/>
          </p:nvSpPr>
          <p:spPr bwMode="auto">
            <a:xfrm>
              <a:off x="3530" y="1172"/>
              <a:ext cx="189" cy="364"/>
            </a:xfrm>
            <a:custGeom>
              <a:avLst/>
              <a:gdLst>
                <a:gd name="T0" fmla="*/ 0 w 189"/>
                <a:gd name="T1" fmla="*/ 364 h 364"/>
                <a:gd name="T2" fmla="*/ 79 w 189"/>
                <a:gd name="T3" fmla="*/ 1 h 364"/>
                <a:gd name="T4" fmla="*/ 189 w 189"/>
                <a:gd name="T5" fmla="*/ 0 h 364"/>
                <a:gd name="T6" fmla="*/ 0 60000 65536"/>
                <a:gd name="T7" fmla="*/ 0 60000 65536"/>
                <a:gd name="T8" fmla="*/ 0 60000 65536"/>
                <a:gd name="T9" fmla="*/ 0 w 189"/>
                <a:gd name="T10" fmla="*/ 0 h 364"/>
                <a:gd name="T11" fmla="*/ 189 w 189"/>
                <a:gd name="T12" fmla="*/ 364 h 3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9" h="364">
                  <a:moveTo>
                    <a:pt x="0" y="364"/>
                  </a:moveTo>
                  <a:lnTo>
                    <a:pt x="79" y="1"/>
                  </a:lnTo>
                  <a:lnTo>
                    <a:pt x="189" y="0"/>
                  </a:lnTo>
                </a:path>
              </a:pathLst>
            </a:custGeom>
            <a:noFill/>
            <a:ln w="19050">
              <a:solidFill>
                <a:srgbClr val="FF3300"/>
              </a:solidFill>
              <a:round/>
              <a:headEnd type="arrow" w="sm" len="lg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705" name="Text Box 23"/>
            <p:cNvSpPr txBox="1">
              <a:spLocks noChangeArrowheads="1"/>
            </p:cNvSpPr>
            <p:nvPr/>
          </p:nvSpPr>
          <p:spPr bwMode="auto">
            <a:xfrm>
              <a:off x="3553" y="890"/>
              <a:ext cx="4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i="1">
                  <a:solidFill>
                    <a:schemeClr val="accent2"/>
                  </a:solidFill>
                  <a:latin typeface="Symbol" pitchFamily="18" charset="2"/>
                  <a:cs typeface="Arial" charset="0"/>
                </a:rPr>
                <a:t>f</a:t>
              </a:r>
              <a:r>
                <a:rPr lang="en-US" sz="1600" i="1">
                  <a:solidFill>
                    <a:schemeClr val="accent2"/>
                  </a:solidFill>
                  <a:latin typeface="Symbol" pitchFamily="18" charset="2"/>
                  <a:cs typeface="Arial" charset="0"/>
                </a:rPr>
                <a:t> </a:t>
              </a:r>
              <a:r>
                <a:rPr lang="en-US" sz="2000">
                  <a:solidFill>
                    <a:schemeClr val="accent2"/>
                  </a:solidFill>
                  <a:latin typeface="Arial" charset="0"/>
                  <a:cs typeface="Arial" charset="0"/>
                </a:rPr>
                <a:t>xx</a:t>
              </a:r>
            </a:p>
          </p:txBody>
        </p:sp>
        <p:sp>
          <p:nvSpPr>
            <p:cNvPr id="111706" name="Line 24"/>
            <p:cNvSpPr>
              <a:spLocks noChangeShapeType="1"/>
            </p:cNvSpPr>
            <p:nvPr/>
          </p:nvSpPr>
          <p:spPr bwMode="auto">
            <a:xfrm>
              <a:off x="3341" y="1645"/>
              <a:ext cx="9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707" name="Line 25"/>
            <p:cNvSpPr>
              <a:spLocks noChangeShapeType="1"/>
            </p:cNvSpPr>
            <p:nvPr/>
          </p:nvSpPr>
          <p:spPr bwMode="auto">
            <a:xfrm rot="5400000">
              <a:off x="3337" y="1644"/>
              <a:ext cx="9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04"/>
          <p:cNvGrpSpPr>
            <a:grpSpLocks/>
          </p:cNvGrpSpPr>
          <p:nvPr/>
        </p:nvGrpSpPr>
        <p:grpSpPr bwMode="auto">
          <a:xfrm>
            <a:off x="6799263" y="1431925"/>
            <a:ext cx="1522412" cy="1716088"/>
            <a:chOff x="4283" y="902"/>
            <a:chExt cx="959" cy="1081"/>
          </a:xfrm>
        </p:grpSpPr>
        <p:sp>
          <p:nvSpPr>
            <p:cNvPr id="111688" name="Freeform 85"/>
            <p:cNvSpPr>
              <a:spLocks/>
            </p:cNvSpPr>
            <p:nvPr/>
          </p:nvSpPr>
          <p:spPr bwMode="auto">
            <a:xfrm>
              <a:off x="4350" y="1285"/>
              <a:ext cx="668" cy="698"/>
            </a:xfrm>
            <a:custGeom>
              <a:avLst/>
              <a:gdLst>
                <a:gd name="T0" fmla="*/ 83 w 668"/>
                <a:gd name="T1" fmla="*/ 71 h 698"/>
                <a:gd name="T2" fmla="*/ 187 w 668"/>
                <a:gd name="T3" fmla="*/ 23 h 698"/>
                <a:gd name="T4" fmla="*/ 363 w 668"/>
                <a:gd name="T5" fmla="*/ 47 h 698"/>
                <a:gd name="T6" fmla="*/ 483 w 668"/>
                <a:gd name="T7" fmla="*/ 7 h 698"/>
                <a:gd name="T8" fmla="*/ 651 w 668"/>
                <a:gd name="T9" fmla="*/ 87 h 698"/>
                <a:gd name="T10" fmla="*/ 587 w 668"/>
                <a:gd name="T11" fmla="*/ 191 h 698"/>
                <a:gd name="T12" fmla="*/ 643 w 668"/>
                <a:gd name="T13" fmla="*/ 351 h 698"/>
                <a:gd name="T14" fmla="*/ 587 w 668"/>
                <a:gd name="T15" fmla="*/ 519 h 698"/>
                <a:gd name="T16" fmla="*/ 587 w 668"/>
                <a:gd name="T17" fmla="*/ 663 h 698"/>
                <a:gd name="T18" fmla="*/ 467 w 668"/>
                <a:gd name="T19" fmla="*/ 607 h 698"/>
                <a:gd name="T20" fmla="*/ 299 w 668"/>
                <a:gd name="T21" fmla="*/ 695 h 698"/>
                <a:gd name="T22" fmla="*/ 43 w 668"/>
                <a:gd name="T23" fmla="*/ 623 h 698"/>
                <a:gd name="T24" fmla="*/ 59 w 668"/>
                <a:gd name="T25" fmla="*/ 495 h 698"/>
                <a:gd name="T26" fmla="*/ 3 w 668"/>
                <a:gd name="T27" fmla="*/ 399 h 698"/>
                <a:gd name="T28" fmla="*/ 43 w 668"/>
                <a:gd name="T29" fmla="*/ 223 h 698"/>
                <a:gd name="T30" fmla="*/ 83 w 668"/>
                <a:gd name="T31" fmla="*/ 71 h 69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68"/>
                <a:gd name="T49" fmla="*/ 0 h 698"/>
                <a:gd name="T50" fmla="*/ 668 w 668"/>
                <a:gd name="T51" fmla="*/ 698 h 69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68" h="698">
                  <a:moveTo>
                    <a:pt x="83" y="71"/>
                  </a:moveTo>
                  <a:cubicBezTo>
                    <a:pt x="107" y="38"/>
                    <a:pt x="140" y="27"/>
                    <a:pt x="187" y="23"/>
                  </a:cubicBezTo>
                  <a:cubicBezTo>
                    <a:pt x="234" y="19"/>
                    <a:pt x="314" y="50"/>
                    <a:pt x="363" y="47"/>
                  </a:cubicBezTo>
                  <a:cubicBezTo>
                    <a:pt x="412" y="44"/>
                    <a:pt x="435" y="0"/>
                    <a:pt x="483" y="7"/>
                  </a:cubicBezTo>
                  <a:cubicBezTo>
                    <a:pt x="531" y="14"/>
                    <a:pt x="634" y="56"/>
                    <a:pt x="651" y="87"/>
                  </a:cubicBezTo>
                  <a:cubicBezTo>
                    <a:pt x="668" y="118"/>
                    <a:pt x="588" y="147"/>
                    <a:pt x="587" y="191"/>
                  </a:cubicBezTo>
                  <a:cubicBezTo>
                    <a:pt x="586" y="235"/>
                    <a:pt x="643" y="296"/>
                    <a:pt x="643" y="351"/>
                  </a:cubicBezTo>
                  <a:cubicBezTo>
                    <a:pt x="643" y="406"/>
                    <a:pt x="596" y="467"/>
                    <a:pt x="587" y="519"/>
                  </a:cubicBezTo>
                  <a:cubicBezTo>
                    <a:pt x="578" y="571"/>
                    <a:pt x="607" y="648"/>
                    <a:pt x="587" y="663"/>
                  </a:cubicBezTo>
                  <a:cubicBezTo>
                    <a:pt x="567" y="678"/>
                    <a:pt x="515" y="602"/>
                    <a:pt x="467" y="607"/>
                  </a:cubicBezTo>
                  <a:cubicBezTo>
                    <a:pt x="419" y="612"/>
                    <a:pt x="370" y="692"/>
                    <a:pt x="299" y="695"/>
                  </a:cubicBezTo>
                  <a:cubicBezTo>
                    <a:pt x="228" y="698"/>
                    <a:pt x="83" y="656"/>
                    <a:pt x="43" y="623"/>
                  </a:cubicBezTo>
                  <a:cubicBezTo>
                    <a:pt x="3" y="590"/>
                    <a:pt x="66" y="532"/>
                    <a:pt x="59" y="495"/>
                  </a:cubicBezTo>
                  <a:cubicBezTo>
                    <a:pt x="52" y="458"/>
                    <a:pt x="6" y="444"/>
                    <a:pt x="3" y="399"/>
                  </a:cubicBezTo>
                  <a:cubicBezTo>
                    <a:pt x="0" y="354"/>
                    <a:pt x="34" y="279"/>
                    <a:pt x="43" y="223"/>
                  </a:cubicBezTo>
                  <a:cubicBezTo>
                    <a:pt x="52" y="167"/>
                    <a:pt x="59" y="104"/>
                    <a:pt x="83" y="71"/>
                  </a:cubicBezTo>
                  <a:close/>
                </a:path>
              </a:pathLst>
            </a:custGeom>
            <a:solidFill>
              <a:srgbClr val="99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89" name="Oval 26"/>
            <p:cNvSpPr>
              <a:spLocks noChangeArrowheads="1"/>
            </p:cNvSpPr>
            <p:nvPr/>
          </p:nvSpPr>
          <p:spPr bwMode="auto">
            <a:xfrm>
              <a:off x="4479" y="1460"/>
              <a:ext cx="375" cy="37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90" name="Line 27"/>
            <p:cNvSpPr>
              <a:spLocks noChangeShapeType="1"/>
            </p:cNvSpPr>
            <p:nvPr/>
          </p:nvSpPr>
          <p:spPr bwMode="auto">
            <a:xfrm>
              <a:off x="4768" y="1649"/>
              <a:ext cx="29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91" name="Line 28"/>
            <p:cNvSpPr>
              <a:spLocks noChangeShapeType="1"/>
            </p:cNvSpPr>
            <p:nvPr/>
          </p:nvSpPr>
          <p:spPr bwMode="auto">
            <a:xfrm flipV="1">
              <a:off x="4667" y="1289"/>
              <a:ext cx="0" cy="2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92" name="Line 29"/>
            <p:cNvSpPr>
              <a:spLocks noChangeShapeType="1"/>
            </p:cNvSpPr>
            <p:nvPr/>
          </p:nvSpPr>
          <p:spPr bwMode="auto">
            <a:xfrm>
              <a:off x="4667" y="1741"/>
              <a:ext cx="0" cy="2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93" name="Line 30"/>
            <p:cNvSpPr>
              <a:spLocks noChangeShapeType="1"/>
            </p:cNvSpPr>
            <p:nvPr/>
          </p:nvSpPr>
          <p:spPr bwMode="auto">
            <a:xfrm flipH="1">
              <a:off x="4283" y="1649"/>
              <a:ext cx="28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94" name="Freeform 31"/>
            <p:cNvSpPr>
              <a:spLocks/>
            </p:cNvSpPr>
            <p:nvPr/>
          </p:nvSpPr>
          <p:spPr bwMode="auto">
            <a:xfrm>
              <a:off x="4663" y="1176"/>
              <a:ext cx="337" cy="490"/>
            </a:xfrm>
            <a:custGeom>
              <a:avLst/>
              <a:gdLst>
                <a:gd name="T0" fmla="*/ 0 w 337"/>
                <a:gd name="T1" fmla="*/ 490 h 490"/>
                <a:gd name="T2" fmla="*/ 227 w 337"/>
                <a:gd name="T3" fmla="*/ 1 h 490"/>
                <a:gd name="T4" fmla="*/ 337 w 337"/>
                <a:gd name="T5" fmla="*/ 0 h 490"/>
                <a:gd name="T6" fmla="*/ 0 60000 65536"/>
                <a:gd name="T7" fmla="*/ 0 60000 65536"/>
                <a:gd name="T8" fmla="*/ 0 60000 65536"/>
                <a:gd name="T9" fmla="*/ 0 w 337"/>
                <a:gd name="T10" fmla="*/ 0 h 490"/>
                <a:gd name="T11" fmla="*/ 337 w 337"/>
                <a:gd name="T12" fmla="*/ 490 h 4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7" h="490">
                  <a:moveTo>
                    <a:pt x="0" y="490"/>
                  </a:moveTo>
                  <a:lnTo>
                    <a:pt x="227" y="1"/>
                  </a:lnTo>
                  <a:lnTo>
                    <a:pt x="337" y="0"/>
                  </a:lnTo>
                </a:path>
              </a:pathLst>
            </a:custGeom>
            <a:noFill/>
            <a:ln w="19050">
              <a:solidFill>
                <a:srgbClr val="FF3300"/>
              </a:solidFill>
              <a:round/>
              <a:headEnd type="arrow" w="sm" len="lg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95" name="Text Box 32"/>
            <p:cNvSpPr txBox="1">
              <a:spLocks noChangeArrowheads="1"/>
            </p:cNvSpPr>
            <p:nvPr/>
          </p:nvSpPr>
          <p:spPr bwMode="auto">
            <a:xfrm>
              <a:off x="4834" y="902"/>
              <a:ext cx="4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i="1">
                  <a:solidFill>
                    <a:schemeClr val="accent2"/>
                  </a:solidFill>
                  <a:latin typeface="Symbol" pitchFamily="18" charset="2"/>
                  <a:cs typeface="Arial" charset="0"/>
                </a:rPr>
                <a:t>f</a:t>
              </a:r>
              <a:r>
                <a:rPr lang="en-US" sz="1600" i="1">
                  <a:solidFill>
                    <a:schemeClr val="accent2"/>
                  </a:solidFill>
                  <a:latin typeface="Symbol" pitchFamily="18" charset="2"/>
                  <a:cs typeface="Arial" charset="0"/>
                </a:rPr>
                <a:t> </a:t>
              </a:r>
              <a:r>
                <a:rPr lang="en-US" sz="2000">
                  <a:solidFill>
                    <a:schemeClr val="accent2"/>
                  </a:solidFill>
                  <a:latin typeface="Arial" charset="0"/>
                  <a:cs typeface="Arial" charset="0"/>
                </a:rPr>
                <a:t>xx</a:t>
              </a:r>
            </a:p>
          </p:txBody>
        </p:sp>
        <p:sp>
          <p:nvSpPr>
            <p:cNvPr id="111696" name="Line 33"/>
            <p:cNvSpPr>
              <a:spLocks noChangeShapeType="1"/>
            </p:cNvSpPr>
            <p:nvPr/>
          </p:nvSpPr>
          <p:spPr bwMode="auto">
            <a:xfrm>
              <a:off x="4622" y="1649"/>
              <a:ext cx="9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97" name="Line 34"/>
            <p:cNvSpPr>
              <a:spLocks noChangeShapeType="1"/>
            </p:cNvSpPr>
            <p:nvPr/>
          </p:nvSpPr>
          <p:spPr bwMode="auto">
            <a:xfrm rot="5400000">
              <a:off x="4618" y="1648"/>
              <a:ext cx="9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02"/>
          <p:cNvGrpSpPr>
            <a:grpSpLocks/>
          </p:cNvGrpSpPr>
          <p:nvPr/>
        </p:nvGrpSpPr>
        <p:grpSpPr bwMode="auto">
          <a:xfrm>
            <a:off x="2898775" y="1746250"/>
            <a:ext cx="1446213" cy="1458913"/>
            <a:chOff x="1826" y="1100"/>
            <a:chExt cx="911" cy="919"/>
          </a:xfrm>
        </p:grpSpPr>
        <p:sp>
          <p:nvSpPr>
            <p:cNvPr id="111676" name="Freeform 84"/>
            <p:cNvSpPr>
              <a:spLocks/>
            </p:cNvSpPr>
            <p:nvPr/>
          </p:nvSpPr>
          <p:spPr bwMode="auto">
            <a:xfrm>
              <a:off x="1869" y="1321"/>
              <a:ext cx="668" cy="698"/>
            </a:xfrm>
            <a:custGeom>
              <a:avLst/>
              <a:gdLst>
                <a:gd name="T0" fmla="*/ 83 w 668"/>
                <a:gd name="T1" fmla="*/ 71 h 698"/>
                <a:gd name="T2" fmla="*/ 187 w 668"/>
                <a:gd name="T3" fmla="*/ 23 h 698"/>
                <a:gd name="T4" fmla="*/ 363 w 668"/>
                <a:gd name="T5" fmla="*/ 47 h 698"/>
                <a:gd name="T6" fmla="*/ 483 w 668"/>
                <a:gd name="T7" fmla="*/ 7 h 698"/>
                <a:gd name="T8" fmla="*/ 651 w 668"/>
                <a:gd name="T9" fmla="*/ 87 h 698"/>
                <a:gd name="T10" fmla="*/ 587 w 668"/>
                <a:gd name="T11" fmla="*/ 191 h 698"/>
                <a:gd name="T12" fmla="*/ 643 w 668"/>
                <a:gd name="T13" fmla="*/ 351 h 698"/>
                <a:gd name="T14" fmla="*/ 587 w 668"/>
                <a:gd name="T15" fmla="*/ 519 h 698"/>
                <a:gd name="T16" fmla="*/ 587 w 668"/>
                <a:gd name="T17" fmla="*/ 663 h 698"/>
                <a:gd name="T18" fmla="*/ 467 w 668"/>
                <a:gd name="T19" fmla="*/ 607 h 698"/>
                <a:gd name="T20" fmla="*/ 299 w 668"/>
                <a:gd name="T21" fmla="*/ 695 h 698"/>
                <a:gd name="T22" fmla="*/ 43 w 668"/>
                <a:gd name="T23" fmla="*/ 623 h 698"/>
                <a:gd name="T24" fmla="*/ 59 w 668"/>
                <a:gd name="T25" fmla="*/ 495 h 698"/>
                <a:gd name="T26" fmla="*/ 3 w 668"/>
                <a:gd name="T27" fmla="*/ 399 h 698"/>
                <a:gd name="T28" fmla="*/ 43 w 668"/>
                <a:gd name="T29" fmla="*/ 223 h 698"/>
                <a:gd name="T30" fmla="*/ 83 w 668"/>
                <a:gd name="T31" fmla="*/ 71 h 69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68"/>
                <a:gd name="T49" fmla="*/ 0 h 698"/>
                <a:gd name="T50" fmla="*/ 668 w 668"/>
                <a:gd name="T51" fmla="*/ 698 h 69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68" h="698">
                  <a:moveTo>
                    <a:pt x="83" y="71"/>
                  </a:moveTo>
                  <a:cubicBezTo>
                    <a:pt x="107" y="38"/>
                    <a:pt x="140" y="27"/>
                    <a:pt x="187" y="23"/>
                  </a:cubicBezTo>
                  <a:cubicBezTo>
                    <a:pt x="234" y="19"/>
                    <a:pt x="314" y="50"/>
                    <a:pt x="363" y="47"/>
                  </a:cubicBezTo>
                  <a:cubicBezTo>
                    <a:pt x="412" y="44"/>
                    <a:pt x="435" y="0"/>
                    <a:pt x="483" y="7"/>
                  </a:cubicBezTo>
                  <a:cubicBezTo>
                    <a:pt x="531" y="14"/>
                    <a:pt x="634" y="56"/>
                    <a:pt x="651" y="87"/>
                  </a:cubicBezTo>
                  <a:cubicBezTo>
                    <a:pt x="668" y="118"/>
                    <a:pt x="588" y="147"/>
                    <a:pt x="587" y="191"/>
                  </a:cubicBezTo>
                  <a:cubicBezTo>
                    <a:pt x="586" y="235"/>
                    <a:pt x="643" y="296"/>
                    <a:pt x="643" y="351"/>
                  </a:cubicBezTo>
                  <a:cubicBezTo>
                    <a:pt x="643" y="406"/>
                    <a:pt x="596" y="467"/>
                    <a:pt x="587" y="519"/>
                  </a:cubicBezTo>
                  <a:cubicBezTo>
                    <a:pt x="578" y="571"/>
                    <a:pt x="607" y="648"/>
                    <a:pt x="587" y="663"/>
                  </a:cubicBezTo>
                  <a:cubicBezTo>
                    <a:pt x="567" y="678"/>
                    <a:pt x="515" y="602"/>
                    <a:pt x="467" y="607"/>
                  </a:cubicBezTo>
                  <a:cubicBezTo>
                    <a:pt x="419" y="612"/>
                    <a:pt x="370" y="692"/>
                    <a:pt x="299" y="695"/>
                  </a:cubicBezTo>
                  <a:cubicBezTo>
                    <a:pt x="228" y="698"/>
                    <a:pt x="83" y="656"/>
                    <a:pt x="43" y="623"/>
                  </a:cubicBezTo>
                  <a:cubicBezTo>
                    <a:pt x="3" y="590"/>
                    <a:pt x="66" y="532"/>
                    <a:pt x="59" y="495"/>
                  </a:cubicBezTo>
                  <a:cubicBezTo>
                    <a:pt x="52" y="458"/>
                    <a:pt x="6" y="444"/>
                    <a:pt x="3" y="399"/>
                  </a:cubicBezTo>
                  <a:cubicBezTo>
                    <a:pt x="0" y="354"/>
                    <a:pt x="34" y="279"/>
                    <a:pt x="43" y="223"/>
                  </a:cubicBezTo>
                  <a:cubicBezTo>
                    <a:pt x="52" y="167"/>
                    <a:pt x="59" y="104"/>
                    <a:pt x="83" y="71"/>
                  </a:cubicBezTo>
                  <a:close/>
                </a:path>
              </a:pathLst>
            </a:custGeom>
            <a:solidFill>
              <a:srgbClr val="99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77" name="Oval 35"/>
            <p:cNvSpPr>
              <a:spLocks noChangeArrowheads="1"/>
            </p:cNvSpPr>
            <p:nvPr/>
          </p:nvSpPr>
          <p:spPr bwMode="auto">
            <a:xfrm>
              <a:off x="2022" y="1470"/>
              <a:ext cx="375" cy="37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78" name="Line 36"/>
            <p:cNvSpPr>
              <a:spLocks noChangeShapeType="1"/>
            </p:cNvSpPr>
            <p:nvPr/>
          </p:nvSpPr>
          <p:spPr bwMode="auto">
            <a:xfrm>
              <a:off x="2311" y="1659"/>
              <a:ext cx="29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79" name="Line 37"/>
            <p:cNvSpPr>
              <a:spLocks noChangeShapeType="1"/>
            </p:cNvSpPr>
            <p:nvPr/>
          </p:nvSpPr>
          <p:spPr bwMode="auto">
            <a:xfrm flipV="1">
              <a:off x="2210" y="1299"/>
              <a:ext cx="0" cy="2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80" name="Line 38"/>
            <p:cNvSpPr>
              <a:spLocks noChangeShapeType="1"/>
            </p:cNvSpPr>
            <p:nvPr/>
          </p:nvSpPr>
          <p:spPr bwMode="auto">
            <a:xfrm>
              <a:off x="2210" y="1751"/>
              <a:ext cx="0" cy="2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81" name="Line 39"/>
            <p:cNvSpPr>
              <a:spLocks noChangeShapeType="1"/>
            </p:cNvSpPr>
            <p:nvPr/>
          </p:nvSpPr>
          <p:spPr bwMode="auto">
            <a:xfrm flipH="1">
              <a:off x="1826" y="1659"/>
              <a:ext cx="28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82" name="Text Box 40"/>
            <p:cNvSpPr txBox="1">
              <a:spLocks noChangeArrowheads="1"/>
            </p:cNvSpPr>
            <p:nvPr/>
          </p:nvSpPr>
          <p:spPr bwMode="auto">
            <a:xfrm>
              <a:off x="2345" y="1100"/>
              <a:ext cx="3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Arial" charset="0"/>
                </a:rPr>
                <a:t>Rxx</a:t>
              </a:r>
            </a:p>
          </p:txBody>
        </p:sp>
        <p:sp>
          <p:nvSpPr>
            <p:cNvPr id="111683" name="Line 41"/>
            <p:cNvSpPr>
              <a:spLocks noChangeShapeType="1"/>
            </p:cNvSpPr>
            <p:nvPr/>
          </p:nvSpPr>
          <p:spPr bwMode="auto">
            <a:xfrm>
              <a:off x="2165" y="1659"/>
              <a:ext cx="9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84" name="Line 42"/>
            <p:cNvSpPr>
              <a:spLocks noChangeShapeType="1"/>
            </p:cNvSpPr>
            <p:nvPr/>
          </p:nvSpPr>
          <p:spPr bwMode="auto">
            <a:xfrm rot="5400000">
              <a:off x="2161" y="1658"/>
              <a:ext cx="9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85" name="Line 43"/>
            <p:cNvSpPr>
              <a:spLocks noChangeShapeType="1"/>
            </p:cNvSpPr>
            <p:nvPr/>
          </p:nvSpPr>
          <p:spPr bwMode="auto">
            <a:xfrm flipV="1">
              <a:off x="2207" y="1475"/>
              <a:ext cx="106" cy="183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arrow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86" name="Line 44"/>
            <p:cNvSpPr>
              <a:spLocks noChangeShapeType="1"/>
            </p:cNvSpPr>
            <p:nvPr/>
          </p:nvSpPr>
          <p:spPr bwMode="auto">
            <a:xfrm flipV="1">
              <a:off x="2300" y="1328"/>
              <a:ext cx="99" cy="171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87" name="Line 45"/>
            <p:cNvSpPr>
              <a:spLocks noChangeShapeType="1"/>
            </p:cNvSpPr>
            <p:nvPr/>
          </p:nvSpPr>
          <p:spPr bwMode="auto">
            <a:xfrm>
              <a:off x="2396" y="1331"/>
              <a:ext cx="87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05"/>
          <p:cNvGrpSpPr>
            <a:grpSpLocks/>
          </p:cNvGrpSpPr>
          <p:nvPr/>
        </p:nvGrpSpPr>
        <p:grpSpPr bwMode="auto">
          <a:xfrm>
            <a:off x="690563" y="3381375"/>
            <a:ext cx="2824162" cy="2787650"/>
            <a:chOff x="435" y="2130"/>
            <a:chExt cx="1779" cy="1756"/>
          </a:xfrm>
        </p:grpSpPr>
        <p:sp>
          <p:nvSpPr>
            <p:cNvPr id="111657" name="Freeform 87"/>
            <p:cNvSpPr>
              <a:spLocks/>
            </p:cNvSpPr>
            <p:nvPr/>
          </p:nvSpPr>
          <p:spPr bwMode="auto">
            <a:xfrm>
              <a:off x="483" y="2171"/>
              <a:ext cx="1729" cy="1694"/>
            </a:xfrm>
            <a:custGeom>
              <a:avLst/>
              <a:gdLst>
                <a:gd name="T0" fmla="*/ 154 w 1665"/>
                <a:gd name="T1" fmla="*/ 117 h 1694"/>
                <a:gd name="T2" fmla="*/ 373 w 1665"/>
                <a:gd name="T3" fmla="*/ 77 h 1694"/>
                <a:gd name="T4" fmla="*/ 638 w 1665"/>
                <a:gd name="T5" fmla="*/ 101 h 1694"/>
                <a:gd name="T6" fmla="*/ 1076 w 1665"/>
                <a:gd name="T7" fmla="*/ 53 h 1694"/>
                <a:gd name="T8" fmla="*/ 1514 w 1665"/>
                <a:gd name="T9" fmla="*/ 101 h 1694"/>
                <a:gd name="T10" fmla="*/ 2055 w 1665"/>
                <a:gd name="T11" fmla="*/ 61 h 1694"/>
                <a:gd name="T12" fmla="*/ 2538 w 1665"/>
                <a:gd name="T13" fmla="*/ 85 h 1694"/>
                <a:gd name="T14" fmla="*/ 2891 w 1665"/>
                <a:gd name="T15" fmla="*/ 45 h 1694"/>
                <a:gd name="T16" fmla="*/ 3035 w 1665"/>
                <a:gd name="T17" fmla="*/ 357 h 1694"/>
                <a:gd name="T18" fmla="*/ 2936 w 1665"/>
                <a:gd name="T19" fmla="*/ 669 h 1694"/>
                <a:gd name="T20" fmla="*/ 2963 w 1665"/>
                <a:gd name="T21" fmla="*/ 1029 h 1694"/>
                <a:gd name="T22" fmla="*/ 2848 w 1665"/>
                <a:gd name="T23" fmla="*/ 1285 h 1694"/>
                <a:gd name="T24" fmla="*/ 2948 w 1665"/>
                <a:gd name="T25" fmla="*/ 1453 h 1694"/>
                <a:gd name="T26" fmla="*/ 2554 w 1665"/>
                <a:gd name="T27" fmla="*/ 1629 h 1694"/>
                <a:gd name="T28" fmla="*/ 2000 w 1665"/>
                <a:gd name="T29" fmla="*/ 1637 h 1694"/>
                <a:gd name="T30" fmla="*/ 1514 w 1665"/>
                <a:gd name="T31" fmla="*/ 1693 h 1694"/>
                <a:gd name="T32" fmla="*/ 1268 w 1665"/>
                <a:gd name="T33" fmla="*/ 1629 h 1694"/>
                <a:gd name="T34" fmla="*/ 769 w 1665"/>
                <a:gd name="T35" fmla="*/ 1685 h 1694"/>
                <a:gd name="T36" fmla="*/ 387 w 1665"/>
                <a:gd name="T37" fmla="*/ 1613 h 1694"/>
                <a:gd name="T38" fmla="*/ 228 w 1665"/>
                <a:gd name="T39" fmla="*/ 1477 h 1694"/>
                <a:gd name="T40" fmla="*/ 154 w 1665"/>
                <a:gd name="T41" fmla="*/ 1237 h 1694"/>
                <a:gd name="T42" fmla="*/ 184 w 1665"/>
                <a:gd name="T43" fmla="*/ 1053 h 1694"/>
                <a:gd name="T44" fmla="*/ 5 w 1665"/>
                <a:gd name="T45" fmla="*/ 877 h 1694"/>
                <a:gd name="T46" fmla="*/ 126 w 1665"/>
                <a:gd name="T47" fmla="*/ 445 h 1694"/>
                <a:gd name="T48" fmla="*/ 50 w 1665"/>
                <a:gd name="T49" fmla="*/ 237 h 1694"/>
                <a:gd name="T50" fmla="*/ 154 w 1665"/>
                <a:gd name="T51" fmla="*/ 117 h 169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65"/>
                <a:gd name="T79" fmla="*/ 0 h 1694"/>
                <a:gd name="T80" fmla="*/ 1665 w 1665"/>
                <a:gd name="T81" fmla="*/ 1694 h 169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65" h="1694">
                  <a:moveTo>
                    <a:pt x="85" y="117"/>
                  </a:moveTo>
                  <a:cubicBezTo>
                    <a:pt x="114" y="90"/>
                    <a:pt x="161" y="80"/>
                    <a:pt x="205" y="77"/>
                  </a:cubicBezTo>
                  <a:cubicBezTo>
                    <a:pt x="249" y="74"/>
                    <a:pt x="285" y="105"/>
                    <a:pt x="349" y="101"/>
                  </a:cubicBezTo>
                  <a:cubicBezTo>
                    <a:pt x="413" y="97"/>
                    <a:pt x="509" y="53"/>
                    <a:pt x="589" y="53"/>
                  </a:cubicBezTo>
                  <a:cubicBezTo>
                    <a:pt x="669" y="53"/>
                    <a:pt x="740" y="100"/>
                    <a:pt x="829" y="101"/>
                  </a:cubicBezTo>
                  <a:cubicBezTo>
                    <a:pt x="918" y="102"/>
                    <a:pt x="1032" y="64"/>
                    <a:pt x="1125" y="61"/>
                  </a:cubicBezTo>
                  <a:cubicBezTo>
                    <a:pt x="1218" y="58"/>
                    <a:pt x="1313" y="88"/>
                    <a:pt x="1389" y="85"/>
                  </a:cubicBezTo>
                  <a:cubicBezTo>
                    <a:pt x="1465" y="82"/>
                    <a:pt x="1536" y="0"/>
                    <a:pt x="1581" y="45"/>
                  </a:cubicBezTo>
                  <a:cubicBezTo>
                    <a:pt x="1626" y="90"/>
                    <a:pt x="1657" y="253"/>
                    <a:pt x="1661" y="357"/>
                  </a:cubicBezTo>
                  <a:cubicBezTo>
                    <a:pt x="1665" y="461"/>
                    <a:pt x="1612" y="557"/>
                    <a:pt x="1605" y="669"/>
                  </a:cubicBezTo>
                  <a:cubicBezTo>
                    <a:pt x="1598" y="781"/>
                    <a:pt x="1629" y="926"/>
                    <a:pt x="1621" y="1029"/>
                  </a:cubicBezTo>
                  <a:cubicBezTo>
                    <a:pt x="1613" y="1132"/>
                    <a:pt x="1558" y="1214"/>
                    <a:pt x="1557" y="1285"/>
                  </a:cubicBezTo>
                  <a:cubicBezTo>
                    <a:pt x="1556" y="1356"/>
                    <a:pt x="1640" y="1396"/>
                    <a:pt x="1613" y="1453"/>
                  </a:cubicBezTo>
                  <a:cubicBezTo>
                    <a:pt x="1586" y="1510"/>
                    <a:pt x="1484" y="1598"/>
                    <a:pt x="1397" y="1629"/>
                  </a:cubicBezTo>
                  <a:cubicBezTo>
                    <a:pt x="1310" y="1660"/>
                    <a:pt x="1188" y="1626"/>
                    <a:pt x="1093" y="1637"/>
                  </a:cubicBezTo>
                  <a:cubicBezTo>
                    <a:pt x="998" y="1648"/>
                    <a:pt x="896" y="1694"/>
                    <a:pt x="829" y="1693"/>
                  </a:cubicBezTo>
                  <a:cubicBezTo>
                    <a:pt x="762" y="1692"/>
                    <a:pt x="761" y="1630"/>
                    <a:pt x="693" y="1629"/>
                  </a:cubicBezTo>
                  <a:cubicBezTo>
                    <a:pt x="625" y="1628"/>
                    <a:pt x="501" y="1688"/>
                    <a:pt x="421" y="1685"/>
                  </a:cubicBezTo>
                  <a:cubicBezTo>
                    <a:pt x="341" y="1682"/>
                    <a:pt x="262" y="1648"/>
                    <a:pt x="213" y="1613"/>
                  </a:cubicBezTo>
                  <a:cubicBezTo>
                    <a:pt x="164" y="1578"/>
                    <a:pt x="146" y="1540"/>
                    <a:pt x="125" y="1477"/>
                  </a:cubicBezTo>
                  <a:cubicBezTo>
                    <a:pt x="104" y="1414"/>
                    <a:pt x="89" y="1308"/>
                    <a:pt x="85" y="1237"/>
                  </a:cubicBezTo>
                  <a:cubicBezTo>
                    <a:pt x="81" y="1166"/>
                    <a:pt x="114" y="1113"/>
                    <a:pt x="101" y="1053"/>
                  </a:cubicBezTo>
                  <a:cubicBezTo>
                    <a:pt x="88" y="993"/>
                    <a:pt x="10" y="978"/>
                    <a:pt x="5" y="877"/>
                  </a:cubicBezTo>
                  <a:cubicBezTo>
                    <a:pt x="0" y="776"/>
                    <a:pt x="65" y="552"/>
                    <a:pt x="69" y="445"/>
                  </a:cubicBezTo>
                  <a:cubicBezTo>
                    <a:pt x="73" y="338"/>
                    <a:pt x="26" y="292"/>
                    <a:pt x="29" y="237"/>
                  </a:cubicBezTo>
                  <a:cubicBezTo>
                    <a:pt x="32" y="182"/>
                    <a:pt x="56" y="144"/>
                    <a:pt x="85" y="117"/>
                  </a:cubicBezTo>
                  <a:close/>
                </a:path>
              </a:pathLst>
            </a:custGeom>
            <a:solidFill>
              <a:srgbClr val="FF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58" name="Oval 47"/>
            <p:cNvSpPr>
              <a:spLocks noChangeArrowheads="1"/>
            </p:cNvSpPr>
            <p:nvPr/>
          </p:nvSpPr>
          <p:spPr bwMode="auto">
            <a:xfrm>
              <a:off x="672" y="2346"/>
              <a:ext cx="1335" cy="133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59" name="Line 46"/>
            <p:cNvSpPr>
              <a:spLocks noChangeShapeType="1"/>
            </p:cNvSpPr>
            <p:nvPr/>
          </p:nvSpPr>
          <p:spPr bwMode="auto">
            <a:xfrm rot="-2700000">
              <a:off x="662" y="3010"/>
              <a:ext cx="1364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 type="arrow" w="sm" len="lg"/>
              <a:tailEnd type="arrow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60" name="Line 48"/>
            <p:cNvSpPr>
              <a:spLocks noChangeShapeType="1"/>
            </p:cNvSpPr>
            <p:nvPr/>
          </p:nvSpPr>
          <p:spPr bwMode="auto">
            <a:xfrm>
              <a:off x="435" y="3015"/>
              <a:ext cx="27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61" name="Line 49"/>
            <p:cNvSpPr>
              <a:spLocks noChangeShapeType="1"/>
            </p:cNvSpPr>
            <p:nvPr/>
          </p:nvSpPr>
          <p:spPr bwMode="auto">
            <a:xfrm>
              <a:off x="762" y="3015"/>
              <a:ext cx="8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62" name="Line 50"/>
            <p:cNvSpPr>
              <a:spLocks noChangeShapeType="1"/>
            </p:cNvSpPr>
            <p:nvPr/>
          </p:nvSpPr>
          <p:spPr bwMode="auto">
            <a:xfrm>
              <a:off x="904" y="3015"/>
              <a:ext cx="33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63" name="Line 51"/>
            <p:cNvSpPr>
              <a:spLocks noChangeShapeType="1"/>
            </p:cNvSpPr>
            <p:nvPr/>
          </p:nvSpPr>
          <p:spPr bwMode="auto">
            <a:xfrm>
              <a:off x="1295" y="3015"/>
              <a:ext cx="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64" name="Line 52"/>
            <p:cNvSpPr>
              <a:spLocks noChangeShapeType="1"/>
            </p:cNvSpPr>
            <p:nvPr/>
          </p:nvSpPr>
          <p:spPr bwMode="auto">
            <a:xfrm rot="5400000">
              <a:off x="1297" y="3011"/>
              <a:ext cx="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65" name="Line 53"/>
            <p:cNvSpPr>
              <a:spLocks noChangeShapeType="1"/>
            </p:cNvSpPr>
            <p:nvPr/>
          </p:nvSpPr>
          <p:spPr bwMode="auto">
            <a:xfrm rot="5400000">
              <a:off x="1179" y="3273"/>
              <a:ext cx="32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66" name="Line 54"/>
            <p:cNvSpPr>
              <a:spLocks noChangeShapeType="1"/>
            </p:cNvSpPr>
            <p:nvPr/>
          </p:nvSpPr>
          <p:spPr bwMode="auto">
            <a:xfrm rot="-5400000">
              <a:off x="1207" y="3750"/>
              <a:ext cx="27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67" name="Line 55"/>
            <p:cNvSpPr>
              <a:spLocks noChangeShapeType="1"/>
            </p:cNvSpPr>
            <p:nvPr/>
          </p:nvSpPr>
          <p:spPr bwMode="auto">
            <a:xfrm rot="-5400000">
              <a:off x="1300" y="3524"/>
              <a:ext cx="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68" name="Line 56"/>
            <p:cNvSpPr>
              <a:spLocks noChangeShapeType="1"/>
            </p:cNvSpPr>
            <p:nvPr/>
          </p:nvSpPr>
          <p:spPr bwMode="auto">
            <a:xfrm rot="16200000" flipV="1">
              <a:off x="1179" y="2752"/>
              <a:ext cx="32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69" name="Line 57"/>
            <p:cNvSpPr>
              <a:spLocks noChangeShapeType="1"/>
            </p:cNvSpPr>
            <p:nvPr/>
          </p:nvSpPr>
          <p:spPr bwMode="auto">
            <a:xfrm rot="5400000" flipV="1">
              <a:off x="1202" y="2271"/>
              <a:ext cx="28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70" name="Line 58"/>
            <p:cNvSpPr>
              <a:spLocks noChangeShapeType="1"/>
            </p:cNvSpPr>
            <p:nvPr/>
          </p:nvSpPr>
          <p:spPr bwMode="auto">
            <a:xfrm rot="5400000" flipV="1">
              <a:off x="1300" y="2501"/>
              <a:ext cx="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71" name="Line 59"/>
            <p:cNvSpPr>
              <a:spLocks noChangeShapeType="1"/>
            </p:cNvSpPr>
            <p:nvPr/>
          </p:nvSpPr>
          <p:spPr bwMode="auto">
            <a:xfrm flipH="1">
              <a:off x="1957" y="3015"/>
              <a:ext cx="25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72" name="Line 60"/>
            <p:cNvSpPr>
              <a:spLocks noChangeShapeType="1"/>
            </p:cNvSpPr>
            <p:nvPr/>
          </p:nvSpPr>
          <p:spPr bwMode="auto">
            <a:xfrm flipH="1">
              <a:off x="1817" y="3015"/>
              <a:ext cx="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73" name="Line 61"/>
            <p:cNvSpPr>
              <a:spLocks noChangeShapeType="1"/>
            </p:cNvSpPr>
            <p:nvPr/>
          </p:nvSpPr>
          <p:spPr bwMode="auto">
            <a:xfrm flipH="1">
              <a:off x="1428" y="3015"/>
              <a:ext cx="33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74" name="Line 62"/>
            <p:cNvSpPr>
              <a:spLocks noChangeShapeType="1"/>
            </p:cNvSpPr>
            <p:nvPr/>
          </p:nvSpPr>
          <p:spPr bwMode="auto">
            <a:xfrm>
              <a:off x="1808" y="2536"/>
              <a:ext cx="280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75" name="Text Box 63"/>
            <p:cNvSpPr txBox="1">
              <a:spLocks noChangeArrowheads="1"/>
            </p:cNvSpPr>
            <p:nvPr/>
          </p:nvSpPr>
          <p:spPr bwMode="auto">
            <a:xfrm>
              <a:off x="1785" y="2266"/>
              <a:ext cx="4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i="1">
                  <a:solidFill>
                    <a:schemeClr val="accent2"/>
                  </a:solidFill>
                  <a:latin typeface="Symbol" pitchFamily="18" charset="2"/>
                  <a:cs typeface="Arial" charset="0"/>
                </a:rPr>
                <a:t>f</a:t>
              </a:r>
              <a:r>
                <a:rPr lang="en-US" sz="1600" i="1">
                  <a:solidFill>
                    <a:schemeClr val="accent2"/>
                  </a:solidFill>
                  <a:latin typeface="Symbol" pitchFamily="18" charset="2"/>
                  <a:cs typeface="Arial" charset="0"/>
                </a:rPr>
                <a:t> </a:t>
              </a:r>
              <a:r>
                <a:rPr lang="en-US" sz="2000">
                  <a:solidFill>
                    <a:schemeClr val="accent2"/>
                  </a:solidFill>
                  <a:latin typeface="Arial" charset="0"/>
                  <a:cs typeface="Arial" charset="0"/>
                </a:rPr>
                <a:t>xx</a:t>
              </a:r>
            </a:p>
          </p:txBody>
        </p:sp>
      </p:grpSp>
      <p:sp>
        <p:nvSpPr>
          <p:cNvPr id="111625" name="Rectangle 64"/>
          <p:cNvSpPr>
            <a:spLocks noChangeArrowheads="1"/>
          </p:cNvSpPr>
          <p:nvPr/>
        </p:nvSpPr>
        <p:spPr bwMode="auto">
          <a:xfrm>
            <a:off x="3589338" y="163513"/>
            <a:ext cx="19319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CC3300"/>
                </a:solidFill>
                <a:latin typeface="Arial" charset="0"/>
              </a:rPr>
              <a:t>HOLES</a:t>
            </a:r>
            <a:endParaRPr lang="th-TH" sz="4000" b="1">
              <a:solidFill>
                <a:srgbClr val="CC3300"/>
              </a:solidFill>
              <a:latin typeface="Arial" charset="0"/>
            </a:endParaRPr>
          </a:p>
        </p:txBody>
      </p:sp>
      <p:grpSp>
        <p:nvGrpSpPr>
          <p:cNvPr id="7" name="Group 106"/>
          <p:cNvGrpSpPr>
            <a:grpSpLocks/>
          </p:cNvGrpSpPr>
          <p:nvPr/>
        </p:nvGrpSpPr>
        <p:grpSpPr bwMode="auto">
          <a:xfrm>
            <a:off x="3598863" y="3368675"/>
            <a:ext cx="2824162" cy="2787650"/>
            <a:chOff x="2267" y="2122"/>
            <a:chExt cx="1779" cy="1756"/>
          </a:xfrm>
        </p:grpSpPr>
        <p:sp>
          <p:nvSpPr>
            <p:cNvPr id="111639" name="Freeform 88"/>
            <p:cNvSpPr>
              <a:spLocks/>
            </p:cNvSpPr>
            <p:nvPr/>
          </p:nvSpPr>
          <p:spPr bwMode="auto">
            <a:xfrm>
              <a:off x="2315" y="2139"/>
              <a:ext cx="1729" cy="1694"/>
            </a:xfrm>
            <a:custGeom>
              <a:avLst/>
              <a:gdLst>
                <a:gd name="T0" fmla="*/ 154 w 1665"/>
                <a:gd name="T1" fmla="*/ 117 h 1694"/>
                <a:gd name="T2" fmla="*/ 373 w 1665"/>
                <a:gd name="T3" fmla="*/ 77 h 1694"/>
                <a:gd name="T4" fmla="*/ 638 w 1665"/>
                <a:gd name="T5" fmla="*/ 101 h 1694"/>
                <a:gd name="T6" fmla="*/ 1076 w 1665"/>
                <a:gd name="T7" fmla="*/ 53 h 1694"/>
                <a:gd name="T8" fmla="*/ 1514 w 1665"/>
                <a:gd name="T9" fmla="*/ 101 h 1694"/>
                <a:gd name="T10" fmla="*/ 2055 w 1665"/>
                <a:gd name="T11" fmla="*/ 61 h 1694"/>
                <a:gd name="T12" fmla="*/ 2538 w 1665"/>
                <a:gd name="T13" fmla="*/ 85 h 1694"/>
                <a:gd name="T14" fmla="*/ 2891 w 1665"/>
                <a:gd name="T15" fmla="*/ 45 h 1694"/>
                <a:gd name="T16" fmla="*/ 3035 w 1665"/>
                <a:gd name="T17" fmla="*/ 357 h 1694"/>
                <a:gd name="T18" fmla="*/ 2936 w 1665"/>
                <a:gd name="T19" fmla="*/ 669 h 1694"/>
                <a:gd name="T20" fmla="*/ 2963 w 1665"/>
                <a:gd name="T21" fmla="*/ 1029 h 1694"/>
                <a:gd name="T22" fmla="*/ 2848 w 1665"/>
                <a:gd name="T23" fmla="*/ 1285 h 1694"/>
                <a:gd name="T24" fmla="*/ 2948 w 1665"/>
                <a:gd name="T25" fmla="*/ 1453 h 1694"/>
                <a:gd name="T26" fmla="*/ 2554 w 1665"/>
                <a:gd name="T27" fmla="*/ 1629 h 1694"/>
                <a:gd name="T28" fmla="*/ 2000 w 1665"/>
                <a:gd name="T29" fmla="*/ 1637 h 1694"/>
                <a:gd name="T30" fmla="*/ 1514 w 1665"/>
                <a:gd name="T31" fmla="*/ 1693 h 1694"/>
                <a:gd name="T32" fmla="*/ 1268 w 1665"/>
                <a:gd name="T33" fmla="*/ 1629 h 1694"/>
                <a:gd name="T34" fmla="*/ 769 w 1665"/>
                <a:gd name="T35" fmla="*/ 1685 h 1694"/>
                <a:gd name="T36" fmla="*/ 387 w 1665"/>
                <a:gd name="T37" fmla="*/ 1613 h 1694"/>
                <a:gd name="T38" fmla="*/ 228 w 1665"/>
                <a:gd name="T39" fmla="*/ 1477 h 1694"/>
                <a:gd name="T40" fmla="*/ 154 w 1665"/>
                <a:gd name="T41" fmla="*/ 1237 h 1694"/>
                <a:gd name="T42" fmla="*/ 184 w 1665"/>
                <a:gd name="T43" fmla="*/ 1053 h 1694"/>
                <a:gd name="T44" fmla="*/ 5 w 1665"/>
                <a:gd name="T45" fmla="*/ 877 h 1694"/>
                <a:gd name="T46" fmla="*/ 126 w 1665"/>
                <a:gd name="T47" fmla="*/ 445 h 1694"/>
                <a:gd name="T48" fmla="*/ 50 w 1665"/>
                <a:gd name="T49" fmla="*/ 237 h 1694"/>
                <a:gd name="T50" fmla="*/ 154 w 1665"/>
                <a:gd name="T51" fmla="*/ 117 h 169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65"/>
                <a:gd name="T79" fmla="*/ 0 h 1694"/>
                <a:gd name="T80" fmla="*/ 1665 w 1665"/>
                <a:gd name="T81" fmla="*/ 1694 h 169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65" h="1694">
                  <a:moveTo>
                    <a:pt x="85" y="117"/>
                  </a:moveTo>
                  <a:cubicBezTo>
                    <a:pt x="114" y="90"/>
                    <a:pt x="161" y="80"/>
                    <a:pt x="205" y="77"/>
                  </a:cubicBezTo>
                  <a:cubicBezTo>
                    <a:pt x="249" y="74"/>
                    <a:pt x="285" y="105"/>
                    <a:pt x="349" y="101"/>
                  </a:cubicBezTo>
                  <a:cubicBezTo>
                    <a:pt x="413" y="97"/>
                    <a:pt x="509" y="53"/>
                    <a:pt x="589" y="53"/>
                  </a:cubicBezTo>
                  <a:cubicBezTo>
                    <a:pt x="669" y="53"/>
                    <a:pt x="740" y="100"/>
                    <a:pt x="829" y="101"/>
                  </a:cubicBezTo>
                  <a:cubicBezTo>
                    <a:pt x="918" y="102"/>
                    <a:pt x="1032" y="64"/>
                    <a:pt x="1125" y="61"/>
                  </a:cubicBezTo>
                  <a:cubicBezTo>
                    <a:pt x="1218" y="58"/>
                    <a:pt x="1313" y="88"/>
                    <a:pt x="1389" y="85"/>
                  </a:cubicBezTo>
                  <a:cubicBezTo>
                    <a:pt x="1465" y="82"/>
                    <a:pt x="1536" y="0"/>
                    <a:pt x="1581" y="45"/>
                  </a:cubicBezTo>
                  <a:cubicBezTo>
                    <a:pt x="1626" y="90"/>
                    <a:pt x="1657" y="253"/>
                    <a:pt x="1661" y="357"/>
                  </a:cubicBezTo>
                  <a:cubicBezTo>
                    <a:pt x="1665" y="461"/>
                    <a:pt x="1612" y="557"/>
                    <a:pt x="1605" y="669"/>
                  </a:cubicBezTo>
                  <a:cubicBezTo>
                    <a:pt x="1598" y="781"/>
                    <a:pt x="1629" y="926"/>
                    <a:pt x="1621" y="1029"/>
                  </a:cubicBezTo>
                  <a:cubicBezTo>
                    <a:pt x="1613" y="1132"/>
                    <a:pt x="1558" y="1214"/>
                    <a:pt x="1557" y="1285"/>
                  </a:cubicBezTo>
                  <a:cubicBezTo>
                    <a:pt x="1556" y="1356"/>
                    <a:pt x="1640" y="1396"/>
                    <a:pt x="1613" y="1453"/>
                  </a:cubicBezTo>
                  <a:cubicBezTo>
                    <a:pt x="1586" y="1510"/>
                    <a:pt x="1484" y="1598"/>
                    <a:pt x="1397" y="1629"/>
                  </a:cubicBezTo>
                  <a:cubicBezTo>
                    <a:pt x="1310" y="1660"/>
                    <a:pt x="1188" y="1626"/>
                    <a:pt x="1093" y="1637"/>
                  </a:cubicBezTo>
                  <a:cubicBezTo>
                    <a:pt x="998" y="1648"/>
                    <a:pt x="896" y="1694"/>
                    <a:pt x="829" y="1693"/>
                  </a:cubicBezTo>
                  <a:cubicBezTo>
                    <a:pt x="762" y="1692"/>
                    <a:pt x="761" y="1630"/>
                    <a:pt x="693" y="1629"/>
                  </a:cubicBezTo>
                  <a:cubicBezTo>
                    <a:pt x="625" y="1628"/>
                    <a:pt x="501" y="1688"/>
                    <a:pt x="421" y="1685"/>
                  </a:cubicBezTo>
                  <a:cubicBezTo>
                    <a:pt x="341" y="1682"/>
                    <a:pt x="262" y="1648"/>
                    <a:pt x="213" y="1613"/>
                  </a:cubicBezTo>
                  <a:cubicBezTo>
                    <a:pt x="164" y="1578"/>
                    <a:pt x="146" y="1540"/>
                    <a:pt x="125" y="1477"/>
                  </a:cubicBezTo>
                  <a:cubicBezTo>
                    <a:pt x="104" y="1414"/>
                    <a:pt x="89" y="1308"/>
                    <a:pt x="85" y="1237"/>
                  </a:cubicBezTo>
                  <a:cubicBezTo>
                    <a:pt x="81" y="1166"/>
                    <a:pt x="114" y="1113"/>
                    <a:pt x="101" y="1053"/>
                  </a:cubicBezTo>
                  <a:cubicBezTo>
                    <a:pt x="88" y="993"/>
                    <a:pt x="10" y="978"/>
                    <a:pt x="5" y="877"/>
                  </a:cubicBezTo>
                  <a:cubicBezTo>
                    <a:pt x="0" y="776"/>
                    <a:pt x="65" y="552"/>
                    <a:pt x="69" y="445"/>
                  </a:cubicBezTo>
                  <a:cubicBezTo>
                    <a:pt x="73" y="338"/>
                    <a:pt x="26" y="292"/>
                    <a:pt x="29" y="237"/>
                  </a:cubicBezTo>
                  <a:cubicBezTo>
                    <a:pt x="32" y="182"/>
                    <a:pt x="56" y="144"/>
                    <a:pt x="85" y="117"/>
                  </a:cubicBezTo>
                  <a:close/>
                </a:path>
              </a:pathLst>
            </a:custGeom>
            <a:solidFill>
              <a:srgbClr val="FF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40" name="Oval 66"/>
            <p:cNvSpPr>
              <a:spLocks noChangeArrowheads="1"/>
            </p:cNvSpPr>
            <p:nvPr/>
          </p:nvSpPr>
          <p:spPr bwMode="auto">
            <a:xfrm>
              <a:off x="2504" y="2338"/>
              <a:ext cx="1335" cy="133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41" name="Line 65"/>
            <p:cNvSpPr>
              <a:spLocks noChangeShapeType="1"/>
            </p:cNvSpPr>
            <p:nvPr/>
          </p:nvSpPr>
          <p:spPr bwMode="auto">
            <a:xfrm>
              <a:off x="2494" y="3002"/>
              <a:ext cx="1364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 type="arrow" w="sm" len="lg"/>
              <a:tailEnd type="arrow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42" name="Line 67"/>
            <p:cNvSpPr>
              <a:spLocks noChangeShapeType="1"/>
            </p:cNvSpPr>
            <p:nvPr/>
          </p:nvSpPr>
          <p:spPr bwMode="auto">
            <a:xfrm>
              <a:off x="2267" y="3007"/>
              <a:ext cx="27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43" name="Line 68"/>
            <p:cNvSpPr>
              <a:spLocks noChangeShapeType="1"/>
            </p:cNvSpPr>
            <p:nvPr/>
          </p:nvSpPr>
          <p:spPr bwMode="auto">
            <a:xfrm>
              <a:off x="2594" y="3007"/>
              <a:ext cx="8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44" name="Line 69"/>
            <p:cNvSpPr>
              <a:spLocks noChangeShapeType="1"/>
            </p:cNvSpPr>
            <p:nvPr/>
          </p:nvSpPr>
          <p:spPr bwMode="auto">
            <a:xfrm>
              <a:off x="2736" y="3007"/>
              <a:ext cx="33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45" name="Line 70"/>
            <p:cNvSpPr>
              <a:spLocks noChangeShapeType="1"/>
            </p:cNvSpPr>
            <p:nvPr/>
          </p:nvSpPr>
          <p:spPr bwMode="auto">
            <a:xfrm>
              <a:off x="3127" y="3007"/>
              <a:ext cx="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46" name="Line 71"/>
            <p:cNvSpPr>
              <a:spLocks noChangeShapeType="1"/>
            </p:cNvSpPr>
            <p:nvPr/>
          </p:nvSpPr>
          <p:spPr bwMode="auto">
            <a:xfrm rot="5400000">
              <a:off x="3129" y="3003"/>
              <a:ext cx="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47" name="Line 72"/>
            <p:cNvSpPr>
              <a:spLocks noChangeShapeType="1"/>
            </p:cNvSpPr>
            <p:nvPr/>
          </p:nvSpPr>
          <p:spPr bwMode="auto">
            <a:xfrm rot="5400000">
              <a:off x="3011" y="3265"/>
              <a:ext cx="32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48" name="Line 73"/>
            <p:cNvSpPr>
              <a:spLocks noChangeShapeType="1"/>
            </p:cNvSpPr>
            <p:nvPr/>
          </p:nvSpPr>
          <p:spPr bwMode="auto">
            <a:xfrm rot="-5400000">
              <a:off x="3039" y="3742"/>
              <a:ext cx="27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49" name="Line 74"/>
            <p:cNvSpPr>
              <a:spLocks noChangeShapeType="1"/>
            </p:cNvSpPr>
            <p:nvPr/>
          </p:nvSpPr>
          <p:spPr bwMode="auto">
            <a:xfrm rot="-5400000">
              <a:off x="3132" y="3516"/>
              <a:ext cx="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50" name="Line 75"/>
            <p:cNvSpPr>
              <a:spLocks noChangeShapeType="1"/>
            </p:cNvSpPr>
            <p:nvPr/>
          </p:nvSpPr>
          <p:spPr bwMode="auto">
            <a:xfrm rot="16200000" flipV="1">
              <a:off x="3011" y="2744"/>
              <a:ext cx="32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51" name="Line 76"/>
            <p:cNvSpPr>
              <a:spLocks noChangeShapeType="1"/>
            </p:cNvSpPr>
            <p:nvPr/>
          </p:nvSpPr>
          <p:spPr bwMode="auto">
            <a:xfrm rot="5400000" flipV="1">
              <a:off x="3034" y="2263"/>
              <a:ext cx="28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52" name="Line 77"/>
            <p:cNvSpPr>
              <a:spLocks noChangeShapeType="1"/>
            </p:cNvSpPr>
            <p:nvPr/>
          </p:nvSpPr>
          <p:spPr bwMode="auto">
            <a:xfrm rot="5400000" flipV="1">
              <a:off x="3132" y="2493"/>
              <a:ext cx="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53" name="Line 78"/>
            <p:cNvSpPr>
              <a:spLocks noChangeShapeType="1"/>
            </p:cNvSpPr>
            <p:nvPr/>
          </p:nvSpPr>
          <p:spPr bwMode="auto">
            <a:xfrm flipH="1">
              <a:off x="3789" y="3007"/>
              <a:ext cx="25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54" name="Line 79"/>
            <p:cNvSpPr>
              <a:spLocks noChangeShapeType="1"/>
            </p:cNvSpPr>
            <p:nvPr/>
          </p:nvSpPr>
          <p:spPr bwMode="auto">
            <a:xfrm flipH="1">
              <a:off x="3649" y="3007"/>
              <a:ext cx="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55" name="Line 80"/>
            <p:cNvSpPr>
              <a:spLocks noChangeShapeType="1"/>
            </p:cNvSpPr>
            <p:nvPr/>
          </p:nvSpPr>
          <p:spPr bwMode="auto">
            <a:xfrm flipH="1">
              <a:off x="3260" y="3007"/>
              <a:ext cx="33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56" name="Text Box 82"/>
            <p:cNvSpPr txBox="1">
              <a:spLocks noChangeArrowheads="1"/>
            </p:cNvSpPr>
            <p:nvPr/>
          </p:nvSpPr>
          <p:spPr bwMode="auto">
            <a:xfrm>
              <a:off x="3201" y="2714"/>
              <a:ext cx="4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i="1">
                  <a:solidFill>
                    <a:schemeClr val="accent2"/>
                  </a:solidFill>
                  <a:latin typeface="Symbol" pitchFamily="18" charset="2"/>
                  <a:cs typeface="Arial" charset="0"/>
                </a:rPr>
                <a:t>f</a:t>
              </a:r>
              <a:r>
                <a:rPr lang="en-US" sz="1600" i="1">
                  <a:solidFill>
                    <a:schemeClr val="accent2"/>
                  </a:solidFill>
                  <a:latin typeface="Symbol" pitchFamily="18" charset="2"/>
                  <a:cs typeface="Arial" charset="0"/>
                </a:rPr>
                <a:t> </a:t>
              </a:r>
              <a:r>
                <a:rPr lang="en-US" sz="2000">
                  <a:solidFill>
                    <a:schemeClr val="accent2"/>
                  </a:solidFill>
                  <a:latin typeface="Arial" charset="0"/>
                  <a:cs typeface="Arial" charset="0"/>
                </a:rPr>
                <a:t>xx</a:t>
              </a:r>
            </a:p>
          </p:txBody>
        </p:sp>
      </p:grpSp>
      <p:grpSp>
        <p:nvGrpSpPr>
          <p:cNvPr id="8" name="Group 107"/>
          <p:cNvGrpSpPr>
            <a:grpSpLocks/>
          </p:cNvGrpSpPr>
          <p:nvPr/>
        </p:nvGrpSpPr>
        <p:grpSpPr bwMode="auto">
          <a:xfrm>
            <a:off x="6715125" y="4051300"/>
            <a:ext cx="1758950" cy="1655763"/>
            <a:chOff x="4230" y="2552"/>
            <a:chExt cx="1108" cy="1043"/>
          </a:xfrm>
        </p:grpSpPr>
        <p:sp>
          <p:nvSpPr>
            <p:cNvPr id="111628" name="Rectangle 89"/>
            <p:cNvSpPr>
              <a:spLocks noChangeArrowheads="1"/>
            </p:cNvSpPr>
            <p:nvPr/>
          </p:nvSpPr>
          <p:spPr bwMode="auto">
            <a:xfrm>
              <a:off x="4248" y="2552"/>
              <a:ext cx="1090" cy="680"/>
            </a:xfrm>
            <a:prstGeom prst="rect">
              <a:avLst/>
            </a:prstGeom>
            <a:solidFill>
              <a:srgbClr val="33CC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29" name="Oval 90"/>
            <p:cNvSpPr>
              <a:spLocks noChangeArrowheads="1"/>
            </p:cNvSpPr>
            <p:nvPr/>
          </p:nvSpPr>
          <p:spPr bwMode="auto">
            <a:xfrm>
              <a:off x="4608" y="2720"/>
              <a:ext cx="320" cy="3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30" name="Line 91"/>
            <p:cNvSpPr>
              <a:spLocks noChangeShapeType="1"/>
            </p:cNvSpPr>
            <p:nvPr/>
          </p:nvSpPr>
          <p:spPr bwMode="auto">
            <a:xfrm>
              <a:off x="4871" y="2882"/>
              <a:ext cx="19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31" name="Line 92"/>
            <p:cNvSpPr>
              <a:spLocks noChangeShapeType="1"/>
            </p:cNvSpPr>
            <p:nvPr/>
          </p:nvSpPr>
          <p:spPr bwMode="auto">
            <a:xfrm flipV="1">
              <a:off x="4770" y="2585"/>
              <a:ext cx="0" cy="1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32" name="Line 93"/>
            <p:cNvSpPr>
              <a:spLocks noChangeShapeType="1"/>
            </p:cNvSpPr>
            <p:nvPr/>
          </p:nvSpPr>
          <p:spPr bwMode="auto">
            <a:xfrm>
              <a:off x="4770" y="2977"/>
              <a:ext cx="0" cy="20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33" name="Line 94"/>
            <p:cNvSpPr>
              <a:spLocks noChangeShapeType="1"/>
            </p:cNvSpPr>
            <p:nvPr/>
          </p:nvSpPr>
          <p:spPr bwMode="auto">
            <a:xfrm flipH="1">
              <a:off x="4455" y="2882"/>
              <a:ext cx="21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34" name="Line 96"/>
            <p:cNvSpPr>
              <a:spLocks noChangeShapeType="1"/>
            </p:cNvSpPr>
            <p:nvPr/>
          </p:nvSpPr>
          <p:spPr bwMode="auto">
            <a:xfrm>
              <a:off x="4722" y="2882"/>
              <a:ext cx="9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35" name="Line 97"/>
            <p:cNvSpPr>
              <a:spLocks noChangeShapeType="1"/>
            </p:cNvSpPr>
            <p:nvPr/>
          </p:nvSpPr>
          <p:spPr bwMode="auto">
            <a:xfrm rot="5400000">
              <a:off x="4721" y="2884"/>
              <a:ext cx="9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36" name="Line 98"/>
            <p:cNvSpPr>
              <a:spLocks noChangeShapeType="1"/>
            </p:cNvSpPr>
            <p:nvPr/>
          </p:nvSpPr>
          <p:spPr bwMode="auto">
            <a:xfrm>
              <a:off x="4248" y="3272"/>
              <a:ext cx="0" cy="32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37" name="Line 99"/>
            <p:cNvSpPr>
              <a:spLocks noChangeShapeType="1"/>
            </p:cNvSpPr>
            <p:nvPr/>
          </p:nvSpPr>
          <p:spPr bwMode="auto">
            <a:xfrm>
              <a:off x="4608" y="2984"/>
              <a:ext cx="0" cy="611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38" name="Line 100"/>
            <p:cNvSpPr>
              <a:spLocks noChangeShapeType="1"/>
            </p:cNvSpPr>
            <p:nvPr/>
          </p:nvSpPr>
          <p:spPr bwMode="auto">
            <a:xfrm>
              <a:off x="4230" y="3531"/>
              <a:ext cx="393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 type="arrow" w="sm" len="lg"/>
              <a:tailEnd type="arrow" w="sm" len="lg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4" name="Slide Number Placeholder 10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EC64-B2A3-4040-92A2-923F4E37081A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2" grpId="0" animBg="1"/>
      <p:bldP spid="12493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02" name="Rectangle 46"/>
          <p:cNvSpPr>
            <a:spLocks noChangeArrowheads="1"/>
          </p:cNvSpPr>
          <p:nvPr/>
        </p:nvSpPr>
        <p:spPr bwMode="auto">
          <a:xfrm>
            <a:off x="411163" y="808038"/>
            <a:ext cx="8293100" cy="12890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12643" name="Rectangle 2"/>
          <p:cNvSpPr>
            <a:spLocks noChangeArrowheads="1"/>
          </p:cNvSpPr>
          <p:nvPr/>
        </p:nvSpPr>
        <p:spPr bwMode="auto">
          <a:xfrm>
            <a:off x="674688" y="169863"/>
            <a:ext cx="7772400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>
                <a:solidFill>
                  <a:srgbClr val="CC3300"/>
                </a:solidFill>
                <a:latin typeface="Arial" charset="0"/>
                <a:cs typeface="Arial" charset="0"/>
              </a:rPr>
              <a:t>CHAMFER</a:t>
            </a:r>
          </a:p>
        </p:txBody>
      </p:sp>
      <p:pic>
        <p:nvPicPr>
          <p:cNvPr id="45100" name="Picture 44" descr="pin_with_chamfer2_en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900" y="2584450"/>
            <a:ext cx="21177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59"/>
          <p:cNvGrpSpPr>
            <a:grpSpLocks/>
          </p:cNvGrpSpPr>
          <p:nvPr/>
        </p:nvGrpSpPr>
        <p:grpSpPr bwMode="auto">
          <a:xfrm>
            <a:off x="566738" y="820738"/>
            <a:ext cx="8139112" cy="1306512"/>
            <a:chOff x="378" y="608"/>
            <a:chExt cx="5127" cy="823"/>
          </a:xfrm>
        </p:grpSpPr>
        <p:sp>
          <p:nvSpPr>
            <p:cNvPr id="112720" name="Text Box 38"/>
            <p:cNvSpPr txBox="1">
              <a:spLocks noChangeArrowheads="1"/>
            </p:cNvSpPr>
            <p:nvPr/>
          </p:nvSpPr>
          <p:spPr bwMode="auto">
            <a:xfrm>
              <a:off x="583" y="608"/>
              <a:ext cx="4922" cy="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3200">
                  <a:solidFill>
                    <a:srgbClr val="000000"/>
                  </a:solidFill>
                  <a:latin typeface="Arial" charset="0"/>
                  <a:cs typeface="Arial" charset="0"/>
                </a:rPr>
                <a:t>Use leader line and note to indicate </a:t>
              </a:r>
              <a:r>
                <a:rPr lang="en-US" sz="3200" b="1">
                  <a:solidFill>
                    <a:schemeClr val="accent2"/>
                  </a:solidFill>
                  <a:latin typeface="Arial" charset="0"/>
                  <a:cs typeface="Arial" charset="0"/>
                </a:rPr>
                <a:t>linear</a:t>
              </a:r>
            </a:p>
            <a:p>
              <a:pPr>
                <a:lnSpc>
                  <a:spcPct val="130000"/>
                </a:lnSpc>
              </a:pPr>
              <a:r>
                <a:rPr lang="en-US" sz="3200" b="1">
                  <a:solidFill>
                    <a:schemeClr val="accent2"/>
                  </a:solidFill>
                  <a:latin typeface="Arial" charset="0"/>
                  <a:cs typeface="Arial" charset="0"/>
                </a:rPr>
                <a:t>distance</a:t>
              </a:r>
              <a:r>
                <a:rPr lang="en-US" sz="3200">
                  <a:solidFill>
                    <a:srgbClr val="000000"/>
                  </a:solidFill>
                  <a:latin typeface="Arial" charset="0"/>
                  <a:cs typeface="Arial" charset="0"/>
                </a:rPr>
                <a:t> and </a:t>
              </a:r>
              <a:r>
                <a:rPr lang="en-US" sz="3200" b="1">
                  <a:solidFill>
                    <a:schemeClr val="accent2"/>
                  </a:solidFill>
                  <a:latin typeface="Arial" charset="0"/>
                  <a:cs typeface="Arial" charset="0"/>
                </a:rPr>
                <a:t>angle</a:t>
              </a:r>
              <a:r>
                <a:rPr lang="en-US" sz="3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sz="3200">
                  <a:solidFill>
                    <a:srgbClr val="000000"/>
                  </a:solidFill>
                  <a:latin typeface="Arial" charset="0"/>
                  <a:cs typeface="Arial" charset="0"/>
                </a:rPr>
                <a:t>of the chamfer.</a:t>
              </a:r>
            </a:p>
          </p:txBody>
        </p:sp>
        <p:sp>
          <p:nvSpPr>
            <p:cNvPr id="45103" name="Rectangle 47"/>
            <p:cNvSpPr>
              <a:spLocks noChangeArrowheads="1"/>
            </p:cNvSpPr>
            <p:nvPr/>
          </p:nvSpPr>
          <p:spPr bwMode="auto">
            <a:xfrm>
              <a:off x="378" y="748"/>
              <a:ext cx="156" cy="15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3200"/>
            </a:p>
          </p:txBody>
        </p:sp>
      </p:grpSp>
      <p:grpSp>
        <p:nvGrpSpPr>
          <p:cNvPr id="3" name="Group 160"/>
          <p:cNvGrpSpPr>
            <a:grpSpLocks/>
          </p:cNvGrpSpPr>
          <p:nvPr/>
        </p:nvGrpSpPr>
        <p:grpSpPr bwMode="auto">
          <a:xfrm>
            <a:off x="2900363" y="2378075"/>
            <a:ext cx="2106612" cy="1431925"/>
            <a:chOff x="1899" y="1498"/>
            <a:chExt cx="1327" cy="902"/>
          </a:xfrm>
        </p:grpSpPr>
        <p:sp>
          <p:nvSpPr>
            <p:cNvPr id="112710" name="Freeform 23"/>
            <p:cNvSpPr>
              <a:spLocks/>
            </p:cNvSpPr>
            <p:nvPr/>
          </p:nvSpPr>
          <p:spPr bwMode="auto">
            <a:xfrm>
              <a:off x="2190" y="1504"/>
              <a:ext cx="753" cy="895"/>
            </a:xfrm>
            <a:custGeom>
              <a:avLst/>
              <a:gdLst>
                <a:gd name="T0" fmla="*/ 99935 w 536"/>
                <a:gd name="T1" fmla="*/ 0 h 636"/>
                <a:gd name="T2" fmla="*/ 123364 w 536"/>
                <a:gd name="T3" fmla="*/ 22656 h 636"/>
                <a:gd name="T4" fmla="*/ 123364 w 536"/>
                <a:gd name="T5" fmla="*/ 127640 h 636"/>
                <a:gd name="T6" fmla="*/ 101246 w 536"/>
                <a:gd name="T7" fmla="*/ 150411 h 636"/>
                <a:gd name="T8" fmla="*/ 0 w 536"/>
                <a:gd name="T9" fmla="*/ 149858 h 6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6"/>
                <a:gd name="T16" fmla="*/ 0 h 636"/>
                <a:gd name="T17" fmla="*/ 536 w 536"/>
                <a:gd name="T18" fmla="*/ 636 h 6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6" h="636">
                  <a:moveTo>
                    <a:pt x="434" y="0"/>
                  </a:moveTo>
                  <a:lnTo>
                    <a:pt x="536" y="96"/>
                  </a:lnTo>
                  <a:lnTo>
                    <a:pt x="536" y="540"/>
                  </a:lnTo>
                  <a:lnTo>
                    <a:pt x="440" y="636"/>
                  </a:lnTo>
                  <a:lnTo>
                    <a:pt x="0" y="634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11" name="Line 25"/>
            <p:cNvSpPr>
              <a:spLocks noChangeShapeType="1"/>
            </p:cNvSpPr>
            <p:nvPr/>
          </p:nvSpPr>
          <p:spPr bwMode="auto">
            <a:xfrm>
              <a:off x="2176" y="1504"/>
              <a:ext cx="63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12" name="Line 27"/>
            <p:cNvSpPr>
              <a:spLocks noChangeShapeType="1"/>
            </p:cNvSpPr>
            <p:nvPr/>
          </p:nvSpPr>
          <p:spPr bwMode="auto">
            <a:xfrm flipV="1">
              <a:off x="2800" y="1504"/>
              <a:ext cx="0" cy="89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13" name="Line 71"/>
            <p:cNvSpPr>
              <a:spLocks noChangeShapeType="1"/>
            </p:cNvSpPr>
            <p:nvPr/>
          </p:nvSpPr>
          <p:spPr bwMode="auto">
            <a:xfrm>
              <a:off x="1899" y="1959"/>
              <a:ext cx="27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14" name="Line 72"/>
            <p:cNvSpPr>
              <a:spLocks noChangeShapeType="1"/>
            </p:cNvSpPr>
            <p:nvPr/>
          </p:nvSpPr>
          <p:spPr bwMode="auto">
            <a:xfrm>
              <a:off x="2226" y="1959"/>
              <a:ext cx="8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15" name="Line 73"/>
            <p:cNvSpPr>
              <a:spLocks noChangeShapeType="1"/>
            </p:cNvSpPr>
            <p:nvPr/>
          </p:nvSpPr>
          <p:spPr bwMode="auto">
            <a:xfrm>
              <a:off x="2368" y="1959"/>
              <a:ext cx="33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16" name="Line 74"/>
            <p:cNvSpPr>
              <a:spLocks noChangeShapeType="1"/>
            </p:cNvSpPr>
            <p:nvPr/>
          </p:nvSpPr>
          <p:spPr bwMode="auto">
            <a:xfrm>
              <a:off x="2759" y="1959"/>
              <a:ext cx="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17" name="Line 78"/>
            <p:cNvSpPr>
              <a:spLocks noChangeShapeType="1"/>
            </p:cNvSpPr>
            <p:nvPr/>
          </p:nvSpPr>
          <p:spPr bwMode="auto">
            <a:xfrm flipH="1">
              <a:off x="2892" y="1959"/>
              <a:ext cx="33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18" name="Oval 79" descr="Light upward diagonal"/>
            <p:cNvSpPr>
              <a:spLocks noChangeArrowheads="1"/>
            </p:cNvSpPr>
            <p:nvPr/>
          </p:nvSpPr>
          <p:spPr bwMode="auto">
            <a:xfrm>
              <a:off x="2099" y="1950"/>
              <a:ext cx="204" cy="448"/>
            </a:xfrm>
            <a:prstGeom prst="ellipse">
              <a:avLst/>
            </a:prstGeom>
            <a:pattFill prst="ltUpDiag">
              <a:fgClr>
                <a:srgbClr val="000000"/>
              </a:fgClr>
              <a:bgClr>
                <a:schemeClr val="bg1"/>
              </a:bgClr>
            </a:patt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19" name="Freeform 81"/>
            <p:cNvSpPr>
              <a:spLocks/>
            </p:cNvSpPr>
            <p:nvPr/>
          </p:nvSpPr>
          <p:spPr bwMode="auto">
            <a:xfrm>
              <a:off x="2096" y="1498"/>
              <a:ext cx="209" cy="902"/>
            </a:xfrm>
            <a:custGeom>
              <a:avLst/>
              <a:gdLst>
                <a:gd name="T0" fmla="*/ 110 w 209"/>
                <a:gd name="T1" fmla="*/ 450 h 902"/>
                <a:gd name="T2" fmla="*/ 58 w 209"/>
                <a:gd name="T3" fmla="*/ 478 h 902"/>
                <a:gd name="T4" fmla="*/ 9 w 209"/>
                <a:gd name="T5" fmla="*/ 594 h 902"/>
                <a:gd name="T6" fmla="*/ 3 w 209"/>
                <a:gd name="T7" fmla="*/ 711 h 902"/>
                <a:gd name="T8" fmla="*/ 28 w 209"/>
                <a:gd name="T9" fmla="*/ 826 h 902"/>
                <a:gd name="T10" fmla="*/ 63 w 209"/>
                <a:gd name="T11" fmla="*/ 882 h 902"/>
                <a:gd name="T12" fmla="*/ 114 w 209"/>
                <a:gd name="T13" fmla="*/ 900 h 902"/>
                <a:gd name="T14" fmla="*/ 162 w 209"/>
                <a:gd name="T15" fmla="*/ 867 h 902"/>
                <a:gd name="T16" fmla="*/ 202 w 209"/>
                <a:gd name="T17" fmla="*/ 776 h 902"/>
                <a:gd name="T18" fmla="*/ 204 w 209"/>
                <a:gd name="T19" fmla="*/ 642 h 902"/>
                <a:gd name="T20" fmla="*/ 180 w 209"/>
                <a:gd name="T21" fmla="*/ 534 h 902"/>
                <a:gd name="T22" fmla="*/ 144 w 209"/>
                <a:gd name="T23" fmla="*/ 472 h 902"/>
                <a:gd name="T24" fmla="*/ 78 w 209"/>
                <a:gd name="T25" fmla="*/ 420 h 902"/>
                <a:gd name="T26" fmla="*/ 32 w 209"/>
                <a:gd name="T27" fmla="*/ 346 h 902"/>
                <a:gd name="T28" fmla="*/ 12 w 209"/>
                <a:gd name="T29" fmla="*/ 264 h 902"/>
                <a:gd name="T30" fmla="*/ 12 w 209"/>
                <a:gd name="T31" fmla="*/ 171 h 902"/>
                <a:gd name="T32" fmla="*/ 39 w 209"/>
                <a:gd name="T33" fmla="*/ 75 h 902"/>
                <a:gd name="T34" fmla="*/ 102 w 209"/>
                <a:gd name="T35" fmla="*/ 0 h 90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9"/>
                <a:gd name="T55" fmla="*/ 0 h 902"/>
                <a:gd name="T56" fmla="*/ 209 w 209"/>
                <a:gd name="T57" fmla="*/ 902 h 90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9" h="902">
                  <a:moveTo>
                    <a:pt x="110" y="450"/>
                  </a:moveTo>
                  <a:cubicBezTo>
                    <a:pt x="101" y="455"/>
                    <a:pt x="75" y="454"/>
                    <a:pt x="58" y="478"/>
                  </a:cubicBezTo>
                  <a:cubicBezTo>
                    <a:pt x="41" y="502"/>
                    <a:pt x="18" y="555"/>
                    <a:pt x="9" y="594"/>
                  </a:cubicBezTo>
                  <a:cubicBezTo>
                    <a:pt x="0" y="633"/>
                    <a:pt x="0" y="672"/>
                    <a:pt x="3" y="711"/>
                  </a:cubicBezTo>
                  <a:cubicBezTo>
                    <a:pt x="6" y="750"/>
                    <a:pt x="18" y="798"/>
                    <a:pt x="28" y="826"/>
                  </a:cubicBezTo>
                  <a:cubicBezTo>
                    <a:pt x="38" y="854"/>
                    <a:pt x="49" y="870"/>
                    <a:pt x="63" y="882"/>
                  </a:cubicBezTo>
                  <a:cubicBezTo>
                    <a:pt x="77" y="894"/>
                    <a:pt x="98" y="902"/>
                    <a:pt x="114" y="900"/>
                  </a:cubicBezTo>
                  <a:cubicBezTo>
                    <a:pt x="130" y="898"/>
                    <a:pt x="147" y="888"/>
                    <a:pt x="162" y="867"/>
                  </a:cubicBezTo>
                  <a:cubicBezTo>
                    <a:pt x="177" y="846"/>
                    <a:pt x="195" y="813"/>
                    <a:pt x="202" y="776"/>
                  </a:cubicBezTo>
                  <a:cubicBezTo>
                    <a:pt x="209" y="739"/>
                    <a:pt x="208" y="682"/>
                    <a:pt x="204" y="642"/>
                  </a:cubicBezTo>
                  <a:cubicBezTo>
                    <a:pt x="200" y="602"/>
                    <a:pt x="190" y="562"/>
                    <a:pt x="180" y="534"/>
                  </a:cubicBezTo>
                  <a:cubicBezTo>
                    <a:pt x="170" y="506"/>
                    <a:pt x="161" y="491"/>
                    <a:pt x="144" y="472"/>
                  </a:cubicBezTo>
                  <a:cubicBezTo>
                    <a:pt x="127" y="453"/>
                    <a:pt x="97" y="441"/>
                    <a:pt x="78" y="420"/>
                  </a:cubicBezTo>
                  <a:cubicBezTo>
                    <a:pt x="59" y="399"/>
                    <a:pt x="43" y="372"/>
                    <a:pt x="32" y="346"/>
                  </a:cubicBezTo>
                  <a:cubicBezTo>
                    <a:pt x="21" y="320"/>
                    <a:pt x="15" y="293"/>
                    <a:pt x="12" y="264"/>
                  </a:cubicBezTo>
                  <a:cubicBezTo>
                    <a:pt x="9" y="235"/>
                    <a:pt x="8" y="202"/>
                    <a:pt x="12" y="171"/>
                  </a:cubicBezTo>
                  <a:cubicBezTo>
                    <a:pt x="16" y="140"/>
                    <a:pt x="24" y="104"/>
                    <a:pt x="39" y="75"/>
                  </a:cubicBezTo>
                  <a:cubicBezTo>
                    <a:pt x="54" y="46"/>
                    <a:pt x="78" y="23"/>
                    <a:pt x="102" y="0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61"/>
          <p:cNvGrpSpPr>
            <a:grpSpLocks/>
          </p:cNvGrpSpPr>
          <p:nvPr/>
        </p:nvGrpSpPr>
        <p:grpSpPr bwMode="auto">
          <a:xfrm>
            <a:off x="6430963" y="2365375"/>
            <a:ext cx="2106612" cy="1431925"/>
            <a:chOff x="3939" y="1490"/>
            <a:chExt cx="1327" cy="902"/>
          </a:xfrm>
        </p:grpSpPr>
        <p:sp>
          <p:nvSpPr>
            <p:cNvPr id="112700" name="Freeform 84"/>
            <p:cNvSpPr>
              <a:spLocks/>
            </p:cNvSpPr>
            <p:nvPr/>
          </p:nvSpPr>
          <p:spPr bwMode="auto">
            <a:xfrm>
              <a:off x="4230" y="1496"/>
              <a:ext cx="753" cy="895"/>
            </a:xfrm>
            <a:custGeom>
              <a:avLst/>
              <a:gdLst>
                <a:gd name="T0" fmla="*/ 99935 w 536"/>
                <a:gd name="T1" fmla="*/ 0 h 636"/>
                <a:gd name="T2" fmla="*/ 123364 w 536"/>
                <a:gd name="T3" fmla="*/ 22656 h 636"/>
                <a:gd name="T4" fmla="*/ 123364 w 536"/>
                <a:gd name="T5" fmla="*/ 127640 h 636"/>
                <a:gd name="T6" fmla="*/ 101246 w 536"/>
                <a:gd name="T7" fmla="*/ 150411 h 636"/>
                <a:gd name="T8" fmla="*/ 0 w 536"/>
                <a:gd name="T9" fmla="*/ 149858 h 6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6"/>
                <a:gd name="T16" fmla="*/ 0 h 636"/>
                <a:gd name="T17" fmla="*/ 536 w 536"/>
                <a:gd name="T18" fmla="*/ 636 h 6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6" h="636">
                  <a:moveTo>
                    <a:pt x="434" y="0"/>
                  </a:moveTo>
                  <a:lnTo>
                    <a:pt x="536" y="96"/>
                  </a:lnTo>
                  <a:lnTo>
                    <a:pt x="536" y="540"/>
                  </a:lnTo>
                  <a:lnTo>
                    <a:pt x="440" y="636"/>
                  </a:lnTo>
                  <a:lnTo>
                    <a:pt x="0" y="634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01" name="Line 85"/>
            <p:cNvSpPr>
              <a:spLocks noChangeShapeType="1"/>
            </p:cNvSpPr>
            <p:nvPr/>
          </p:nvSpPr>
          <p:spPr bwMode="auto">
            <a:xfrm>
              <a:off x="4216" y="1496"/>
              <a:ext cx="63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02" name="Line 86"/>
            <p:cNvSpPr>
              <a:spLocks noChangeShapeType="1"/>
            </p:cNvSpPr>
            <p:nvPr/>
          </p:nvSpPr>
          <p:spPr bwMode="auto">
            <a:xfrm flipV="1">
              <a:off x="4840" y="1496"/>
              <a:ext cx="0" cy="89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03" name="Line 93"/>
            <p:cNvSpPr>
              <a:spLocks noChangeShapeType="1"/>
            </p:cNvSpPr>
            <p:nvPr/>
          </p:nvSpPr>
          <p:spPr bwMode="auto">
            <a:xfrm>
              <a:off x="3939" y="1951"/>
              <a:ext cx="27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04" name="Line 94"/>
            <p:cNvSpPr>
              <a:spLocks noChangeShapeType="1"/>
            </p:cNvSpPr>
            <p:nvPr/>
          </p:nvSpPr>
          <p:spPr bwMode="auto">
            <a:xfrm>
              <a:off x="4266" y="1951"/>
              <a:ext cx="8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05" name="Line 95"/>
            <p:cNvSpPr>
              <a:spLocks noChangeShapeType="1"/>
            </p:cNvSpPr>
            <p:nvPr/>
          </p:nvSpPr>
          <p:spPr bwMode="auto">
            <a:xfrm>
              <a:off x="4408" y="1951"/>
              <a:ext cx="33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06" name="Line 96"/>
            <p:cNvSpPr>
              <a:spLocks noChangeShapeType="1"/>
            </p:cNvSpPr>
            <p:nvPr/>
          </p:nvSpPr>
          <p:spPr bwMode="auto">
            <a:xfrm>
              <a:off x="4799" y="1951"/>
              <a:ext cx="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07" name="Line 97"/>
            <p:cNvSpPr>
              <a:spLocks noChangeShapeType="1"/>
            </p:cNvSpPr>
            <p:nvPr/>
          </p:nvSpPr>
          <p:spPr bwMode="auto">
            <a:xfrm flipH="1">
              <a:off x="4932" y="1951"/>
              <a:ext cx="33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08" name="Oval 98" descr="Light upward diagonal"/>
            <p:cNvSpPr>
              <a:spLocks noChangeArrowheads="1"/>
            </p:cNvSpPr>
            <p:nvPr/>
          </p:nvSpPr>
          <p:spPr bwMode="auto">
            <a:xfrm>
              <a:off x="4139" y="1942"/>
              <a:ext cx="204" cy="448"/>
            </a:xfrm>
            <a:prstGeom prst="ellipse">
              <a:avLst/>
            </a:prstGeom>
            <a:pattFill prst="ltUpDiag">
              <a:fgClr>
                <a:srgbClr val="000000"/>
              </a:fgClr>
              <a:bgClr>
                <a:schemeClr val="bg1"/>
              </a:bgClr>
            </a:patt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09" name="Freeform 99"/>
            <p:cNvSpPr>
              <a:spLocks/>
            </p:cNvSpPr>
            <p:nvPr/>
          </p:nvSpPr>
          <p:spPr bwMode="auto">
            <a:xfrm>
              <a:off x="4136" y="1490"/>
              <a:ext cx="209" cy="902"/>
            </a:xfrm>
            <a:custGeom>
              <a:avLst/>
              <a:gdLst>
                <a:gd name="T0" fmla="*/ 110 w 209"/>
                <a:gd name="T1" fmla="*/ 450 h 902"/>
                <a:gd name="T2" fmla="*/ 58 w 209"/>
                <a:gd name="T3" fmla="*/ 478 h 902"/>
                <a:gd name="T4" fmla="*/ 9 w 209"/>
                <a:gd name="T5" fmla="*/ 594 h 902"/>
                <a:gd name="T6" fmla="*/ 3 w 209"/>
                <a:gd name="T7" fmla="*/ 711 h 902"/>
                <a:gd name="T8" fmla="*/ 28 w 209"/>
                <a:gd name="T9" fmla="*/ 826 h 902"/>
                <a:gd name="T10" fmla="*/ 63 w 209"/>
                <a:gd name="T11" fmla="*/ 882 h 902"/>
                <a:gd name="T12" fmla="*/ 114 w 209"/>
                <a:gd name="T13" fmla="*/ 900 h 902"/>
                <a:gd name="T14" fmla="*/ 162 w 209"/>
                <a:gd name="T15" fmla="*/ 867 h 902"/>
                <a:gd name="T16" fmla="*/ 202 w 209"/>
                <a:gd name="T17" fmla="*/ 776 h 902"/>
                <a:gd name="T18" fmla="*/ 204 w 209"/>
                <a:gd name="T19" fmla="*/ 642 h 902"/>
                <a:gd name="T20" fmla="*/ 180 w 209"/>
                <a:gd name="T21" fmla="*/ 534 h 902"/>
                <a:gd name="T22" fmla="*/ 144 w 209"/>
                <a:gd name="T23" fmla="*/ 472 h 902"/>
                <a:gd name="T24" fmla="*/ 78 w 209"/>
                <a:gd name="T25" fmla="*/ 420 h 902"/>
                <a:gd name="T26" fmla="*/ 32 w 209"/>
                <a:gd name="T27" fmla="*/ 346 h 902"/>
                <a:gd name="T28" fmla="*/ 12 w 209"/>
                <a:gd name="T29" fmla="*/ 264 h 902"/>
                <a:gd name="T30" fmla="*/ 12 w 209"/>
                <a:gd name="T31" fmla="*/ 171 h 902"/>
                <a:gd name="T32" fmla="*/ 39 w 209"/>
                <a:gd name="T33" fmla="*/ 75 h 902"/>
                <a:gd name="T34" fmla="*/ 102 w 209"/>
                <a:gd name="T35" fmla="*/ 0 h 90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9"/>
                <a:gd name="T55" fmla="*/ 0 h 902"/>
                <a:gd name="T56" fmla="*/ 209 w 209"/>
                <a:gd name="T57" fmla="*/ 902 h 90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9" h="902">
                  <a:moveTo>
                    <a:pt x="110" y="450"/>
                  </a:moveTo>
                  <a:cubicBezTo>
                    <a:pt x="101" y="455"/>
                    <a:pt x="75" y="454"/>
                    <a:pt x="58" y="478"/>
                  </a:cubicBezTo>
                  <a:cubicBezTo>
                    <a:pt x="41" y="502"/>
                    <a:pt x="18" y="555"/>
                    <a:pt x="9" y="594"/>
                  </a:cubicBezTo>
                  <a:cubicBezTo>
                    <a:pt x="0" y="633"/>
                    <a:pt x="0" y="672"/>
                    <a:pt x="3" y="711"/>
                  </a:cubicBezTo>
                  <a:cubicBezTo>
                    <a:pt x="6" y="750"/>
                    <a:pt x="18" y="798"/>
                    <a:pt x="28" y="826"/>
                  </a:cubicBezTo>
                  <a:cubicBezTo>
                    <a:pt x="38" y="854"/>
                    <a:pt x="49" y="870"/>
                    <a:pt x="63" y="882"/>
                  </a:cubicBezTo>
                  <a:cubicBezTo>
                    <a:pt x="77" y="894"/>
                    <a:pt x="98" y="902"/>
                    <a:pt x="114" y="900"/>
                  </a:cubicBezTo>
                  <a:cubicBezTo>
                    <a:pt x="130" y="898"/>
                    <a:pt x="147" y="888"/>
                    <a:pt x="162" y="867"/>
                  </a:cubicBezTo>
                  <a:cubicBezTo>
                    <a:pt x="177" y="846"/>
                    <a:pt x="195" y="813"/>
                    <a:pt x="202" y="776"/>
                  </a:cubicBezTo>
                  <a:cubicBezTo>
                    <a:pt x="209" y="739"/>
                    <a:pt x="208" y="682"/>
                    <a:pt x="204" y="642"/>
                  </a:cubicBezTo>
                  <a:cubicBezTo>
                    <a:pt x="200" y="602"/>
                    <a:pt x="190" y="562"/>
                    <a:pt x="180" y="534"/>
                  </a:cubicBezTo>
                  <a:cubicBezTo>
                    <a:pt x="170" y="506"/>
                    <a:pt x="161" y="491"/>
                    <a:pt x="144" y="472"/>
                  </a:cubicBezTo>
                  <a:cubicBezTo>
                    <a:pt x="127" y="453"/>
                    <a:pt x="97" y="441"/>
                    <a:pt x="78" y="420"/>
                  </a:cubicBezTo>
                  <a:cubicBezTo>
                    <a:pt x="59" y="399"/>
                    <a:pt x="43" y="372"/>
                    <a:pt x="32" y="346"/>
                  </a:cubicBezTo>
                  <a:cubicBezTo>
                    <a:pt x="21" y="320"/>
                    <a:pt x="15" y="293"/>
                    <a:pt x="12" y="264"/>
                  </a:cubicBezTo>
                  <a:cubicBezTo>
                    <a:pt x="9" y="235"/>
                    <a:pt x="8" y="202"/>
                    <a:pt x="12" y="171"/>
                  </a:cubicBezTo>
                  <a:cubicBezTo>
                    <a:pt x="16" y="140"/>
                    <a:pt x="24" y="104"/>
                    <a:pt x="39" y="75"/>
                  </a:cubicBezTo>
                  <a:cubicBezTo>
                    <a:pt x="54" y="46"/>
                    <a:pt x="78" y="23"/>
                    <a:pt x="102" y="0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62"/>
          <p:cNvGrpSpPr>
            <a:grpSpLocks/>
          </p:cNvGrpSpPr>
          <p:nvPr/>
        </p:nvGrpSpPr>
        <p:grpSpPr bwMode="auto">
          <a:xfrm>
            <a:off x="3819525" y="3673475"/>
            <a:ext cx="1276350" cy="844550"/>
            <a:chOff x="2478" y="2314"/>
            <a:chExt cx="804" cy="532"/>
          </a:xfrm>
        </p:grpSpPr>
        <p:sp>
          <p:nvSpPr>
            <p:cNvPr id="112695" name="Line 28"/>
            <p:cNvSpPr>
              <a:spLocks noChangeShapeType="1"/>
            </p:cNvSpPr>
            <p:nvPr/>
          </p:nvSpPr>
          <p:spPr bwMode="auto">
            <a:xfrm>
              <a:off x="2808" y="2458"/>
              <a:ext cx="0" cy="388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96" name="Line 29"/>
            <p:cNvSpPr>
              <a:spLocks noChangeShapeType="1"/>
            </p:cNvSpPr>
            <p:nvPr/>
          </p:nvSpPr>
          <p:spPr bwMode="auto">
            <a:xfrm>
              <a:off x="2952" y="2314"/>
              <a:ext cx="0" cy="53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97" name="Line 35"/>
            <p:cNvSpPr>
              <a:spLocks noChangeShapeType="1"/>
            </p:cNvSpPr>
            <p:nvPr/>
          </p:nvSpPr>
          <p:spPr bwMode="auto">
            <a:xfrm>
              <a:off x="2478" y="2754"/>
              <a:ext cx="34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arrow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98" name="Line 36"/>
            <p:cNvSpPr>
              <a:spLocks noChangeShapeType="1"/>
            </p:cNvSpPr>
            <p:nvPr/>
          </p:nvSpPr>
          <p:spPr bwMode="auto">
            <a:xfrm flipH="1">
              <a:off x="2934" y="2754"/>
              <a:ext cx="34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arrow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99" name="Text Box 101"/>
            <p:cNvSpPr txBox="1">
              <a:spLocks noChangeArrowheads="1"/>
            </p:cNvSpPr>
            <p:nvPr/>
          </p:nvSpPr>
          <p:spPr bwMode="auto">
            <a:xfrm>
              <a:off x="2766" y="2535"/>
              <a:ext cx="2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Arial" charset="0"/>
                </a:rPr>
                <a:t>S</a:t>
              </a:r>
              <a:endParaRPr lang="th-TH" sz="2000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grpSp>
        <p:nvGrpSpPr>
          <p:cNvPr id="6" name="Group 163"/>
          <p:cNvGrpSpPr>
            <a:grpSpLocks/>
          </p:cNvGrpSpPr>
          <p:nvPr/>
        </p:nvGrpSpPr>
        <p:grpSpPr bwMode="auto">
          <a:xfrm>
            <a:off x="4327525" y="2924175"/>
            <a:ext cx="1360488" cy="919163"/>
            <a:chOff x="2798" y="1842"/>
            <a:chExt cx="857" cy="579"/>
          </a:xfrm>
        </p:grpSpPr>
        <p:sp>
          <p:nvSpPr>
            <p:cNvPr id="112691" name="Line 30"/>
            <p:cNvSpPr>
              <a:spLocks noChangeShapeType="1"/>
            </p:cNvSpPr>
            <p:nvPr/>
          </p:nvSpPr>
          <p:spPr bwMode="auto">
            <a:xfrm flipV="1">
              <a:off x="2977" y="1842"/>
              <a:ext cx="396" cy="39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92" name="Line 31"/>
            <p:cNvSpPr>
              <a:spLocks noChangeShapeType="1"/>
            </p:cNvSpPr>
            <p:nvPr/>
          </p:nvSpPr>
          <p:spPr bwMode="auto">
            <a:xfrm>
              <a:off x="2859" y="2401"/>
              <a:ext cx="666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93" name="Arc 83"/>
            <p:cNvSpPr>
              <a:spLocks/>
            </p:cNvSpPr>
            <p:nvPr/>
          </p:nvSpPr>
          <p:spPr bwMode="auto">
            <a:xfrm>
              <a:off x="2798" y="1905"/>
              <a:ext cx="692" cy="516"/>
            </a:xfrm>
            <a:custGeom>
              <a:avLst/>
              <a:gdLst>
                <a:gd name="T0" fmla="*/ 0 w 21600"/>
                <a:gd name="T1" fmla="*/ 0 h 16150"/>
                <a:gd name="T2" fmla="*/ 0 w 21600"/>
                <a:gd name="T3" fmla="*/ 0 h 16150"/>
                <a:gd name="T4" fmla="*/ 0 w 21600"/>
                <a:gd name="T5" fmla="*/ 0 h 16150"/>
                <a:gd name="T6" fmla="*/ 0 60000 65536"/>
                <a:gd name="T7" fmla="*/ 0 60000 65536"/>
                <a:gd name="T8" fmla="*/ 0 60000 65536"/>
                <a:gd name="T9" fmla="*/ 0 w 21600"/>
                <a:gd name="T10" fmla="*/ 0 h 16150"/>
                <a:gd name="T11" fmla="*/ 21600 w 21600"/>
                <a:gd name="T12" fmla="*/ 16150 h 161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6150" fill="none" extrusionOk="0">
                  <a:moveTo>
                    <a:pt x="15050" y="0"/>
                  </a:moveTo>
                  <a:cubicBezTo>
                    <a:pt x="19237" y="4067"/>
                    <a:pt x="21600" y="9655"/>
                    <a:pt x="21600" y="15493"/>
                  </a:cubicBezTo>
                  <a:cubicBezTo>
                    <a:pt x="21600" y="15712"/>
                    <a:pt x="21596" y="15931"/>
                    <a:pt x="21590" y="16150"/>
                  </a:cubicBezTo>
                </a:path>
                <a:path w="21600" h="16150" stroke="0" extrusionOk="0">
                  <a:moveTo>
                    <a:pt x="15050" y="0"/>
                  </a:moveTo>
                  <a:cubicBezTo>
                    <a:pt x="19237" y="4067"/>
                    <a:pt x="21600" y="9655"/>
                    <a:pt x="21600" y="15493"/>
                  </a:cubicBezTo>
                  <a:cubicBezTo>
                    <a:pt x="21600" y="15712"/>
                    <a:pt x="21596" y="15931"/>
                    <a:pt x="21590" y="16150"/>
                  </a:cubicBezTo>
                  <a:lnTo>
                    <a:pt x="0" y="15493"/>
                  </a:lnTo>
                  <a:close/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 type="arrow" w="sm" len="lg"/>
              <a:tailEnd type="arrow" w="sm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94" name="Text Box 102"/>
            <p:cNvSpPr txBox="1">
              <a:spLocks noChangeArrowheads="1"/>
            </p:cNvSpPr>
            <p:nvPr/>
          </p:nvSpPr>
          <p:spPr bwMode="auto">
            <a:xfrm rot="3600000">
              <a:off x="3430" y="1965"/>
              <a:ext cx="19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Symbol" pitchFamily="18" charset="2"/>
                </a:rPr>
                <a:t>q</a:t>
              </a:r>
              <a:endParaRPr lang="th-TH" sz="2000">
                <a:solidFill>
                  <a:schemeClr val="accent2"/>
                </a:solidFill>
                <a:latin typeface="Symbol" pitchFamily="18" charset="2"/>
              </a:endParaRPr>
            </a:p>
          </p:txBody>
        </p:sp>
      </p:grpSp>
      <p:grpSp>
        <p:nvGrpSpPr>
          <p:cNvPr id="7" name="Group 165"/>
          <p:cNvGrpSpPr>
            <a:grpSpLocks/>
          </p:cNvGrpSpPr>
          <p:nvPr/>
        </p:nvGrpSpPr>
        <p:grpSpPr bwMode="auto">
          <a:xfrm>
            <a:off x="7975600" y="3671888"/>
            <a:ext cx="912813" cy="442912"/>
            <a:chOff x="5024" y="2313"/>
            <a:chExt cx="575" cy="279"/>
          </a:xfrm>
        </p:grpSpPr>
        <p:sp>
          <p:nvSpPr>
            <p:cNvPr id="112685" name="Line 89"/>
            <p:cNvSpPr>
              <a:spLocks noChangeShapeType="1"/>
            </p:cNvSpPr>
            <p:nvPr/>
          </p:nvSpPr>
          <p:spPr bwMode="auto">
            <a:xfrm rot="5400000" flipV="1">
              <a:off x="5024" y="2313"/>
              <a:ext cx="245" cy="24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arrow" w="sm" len="lg"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145"/>
            <p:cNvGrpSpPr>
              <a:grpSpLocks/>
            </p:cNvGrpSpPr>
            <p:nvPr/>
          </p:nvGrpSpPr>
          <p:grpSpPr bwMode="auto">
            <a:xfrm>
              <a:off x="5205" y="2342"/>
              <a:ext cx="394" cy="250"/>
              <a:chOff x="5093" y="2342"/>
              <a:chExt cx="394" cy="250"/>
            </a:xfrm>
          </p:grpSpPr>
          <p:sp>
            <p:nvSpPr>
              <p:cNvPr id="112687" name="Line 103"/>
              <p:cNvSpPr>
                <a:spLocks noChangeShapeType="1"/>
              </p:cNvSpPr>
              <p:nvPr/>
            </p:nvSpPr>
            <p:spPr bwMode="auto">
              <a:xfrm>
                <a:off x="5150" y="2555"/>
                <a:ext cx="126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688" name="Text Box 104"/>
              <p:cNvSpPr txBox="1">
                <a:spLocks noChangeArrowheads="1"/>
              </p:cNvSpPr>
              <p:nvPr/>
            </p:nvSpPr>
            <p:spPr bwMode="auto">
              <a:xfrm>
                <a:off x="5093" y="2342"/>
                <a:ext cx="3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chemeClr val="accent2"/>
                    </a:solidFill>
                    <a:latin typeface="Arial" charset="0"/>
                    <a:cs typeface="Arial" charset="0"/>
                  </a:rPr>
                  <a:t>S  </a:t>
                </a:r>
                <a:r>
                  <a:rPr lang="en-US" sz="2000">
                    <a:solidFill>
                      <a:schemeClr val="accent2"/>
                    </a:solidFill>
                    <a:latin typeface="Symbol" pitchFamily="18" charset="2"/>
                    <a:cs typeface="Arial" charset="0"/>
                  </a:rPr>
                  <a:t>q</a:t>
                </a:r>
                <a:endParaRPr lang="en-US" sz="2000" baseline="30000">
                  <a:solidFill>
                    <a:schemeClr val="accent2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12689" name="Line 105"/>
              <p:cNvSpPr>
                <a:spLocks noChangeShapeType="1"/>
              </p:cNvSpPr>
              <p:nvPr/>
            </p:nvSpPr>
            <p:spPr bwMode="auto">
              <a:xfrm rot="-2700000">
                <a:off x="5260" y="2473"/>
                <a:ext cx="8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690" name="Line 106"/>
              <p:cNvSpPr>
                <a:spLocks noChangeShapeType="1"/>
              </p:cNvSpPr>
              <p:nvPr/>
            </p:nvSpPr>
            <p:spPr bwMode="auto">
              <a:xfrm rot="2700000" flipH="1">
                <a:off x="5257" y="2473"/>
                <a:ext cx="8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5164" name="Text Box 108"/>
          <p:cNvSpPr txBox="1">
            <a:spLocks noChangeArrowheads="1"/>
          </p:cNvSpPr>
          <p:nvPr/>
        </p:nvSpPr>
        <p:spPr bwMode="auto">
          <a:xfrm>
            <a:off x="276225" y="4649788"/>
            <a:ext cx="2701925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Arial" charset="0"/>
              </a:rPr>
              <a:t>For a 45</a:t>
            </a:r>
            <a:r>
              <a:rPr lang="en-US" sz="2400" baseline="30000">
                <a:solidFill>
                  <a:schemeClr val="bg1"/>
                </a:solidFill>
                <a:latin typeface="Arial" charset="0"/>
              </a:rPr>
              <a:t>o</a:t>
            </a:r>
            <a:r>
              <a:rPr lang="en-US" sz="2400">
                <a:solidFill>
                  <a:schemeClr val="bg1"/>
                </a:solidFill>
                <a:latin typeface="Arial" charset="0"/>
              </a:rPr>
              <a:t> chamfer </a:t>
            </a:r>
            <a:endParaRPr lang="th-TH" sz="240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9" name="Group 167"/>
          <p:cNvGrpSpPr>
            <a:grpSpLocks/>
          </p:cNvGrpSpPr>
          <p:nvPr/>
        </p:nvGrpSpPr>
        <p:grpSpPr bwMode="auto">
          <a:xfrm>
            <a:off x="6443663" y="4714875"/>
            <a:ext cx="2495550" cy="1752600"/>
            <a:chOff x="4059" y="2970"/>
            <a:chExt cx="1572" cy="1104"/>
          </a:xfrm>
        </p:grpSpPr>
        <p:sp>
          <p:nvSpPr>
            <p:cNvPr id="112669" name="Freeform 126"/>
            <p:cNvSpPr>
              <a:spLocks/>
            </p:cNvSpPr>
            <p:nvPr/>
          </p:nvSpPr>
          <p:spPr bwMode="auto">
            <a:xfrm>
              <a:off x="4350" y="2976"/>
              <a:ext cx="753" cy="895"/>
            </a:xfrm>
            <a:custGeom>
              <a:avLst/>
              <a:gdLst>
                <a:gd name="T0" fmla="*/ 99935 w 536"/>
                <a:gd name="T1" fmla="*/ 0 h 636"/>
                <a:gd name="T2" fmla="*/ 123364 w 536"/>
                <a:gd name="T3" fmla="*/ 22656 h 636"/>
                <a:gd name="T4" fmla="*/ 123364 w 536"/>
                <a:gd name="T5" fmla="*/ 127640 h 636"/>
                <a:gd name="T6" fmla="*/ 101246 w 536"/>
                <a:gd name="T7" fmla="*/ 150411 h 636"/>
                <a:gd name="T8" fmla="*/ 0 w 536"/>
                <a:gd name="T9" fmla="*/ 149858 h 6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6"/>
                <a:gd name="T16" fmla="*/ 0 h 636"/>
                <a:gd name="T17" fmla="*/ 536 w 536"/>
                <a:gd name="T18" fmla="*/ 636 h 6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6" h="636">
                  <a:moveTo>
                    <a:pt x="434" y="0"/>
                  </a:moveTo>
                  <a:lnTo>
                    <a:pt x="536" y="96"/>
                  </a:lnTo>
                  <a:lnTo>
                    <a:pt x="536" y="540"/>
                  </a:lnTo>
                  <a:lnTo>
                    <a:pt x="440" y="636"/>
                  </a:lnTo>
                  <a:lnTo>
                    <a:pt x="0" y="634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70" name="Line 127"/>
            <p:cNvSpPr>
              <a:spLocks noChangeShapeType="1"/>
            </p:cNvSpPr>
            <p:nvPr/>
          </p:nvSpPr>
          <p:spPr bwMode="auto">
            <a:xfrm>
              <a:off x="4336" y="2976"/>
              <a:ext cx="63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71" name="Line 128"/>
            <p:cNvSpPr>
              <a:spLocks noChangeShapeType="1"/>
            </p:cNvSpPr>
            <p:nvPr/>
          </p:nvSpPr>
          <p:spPr bwMode="auto">
            <a:xfrm flipV="1">
              <a:off x="4960" y="2976"/>
              <a:ext cx="0" cy="89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72" name="Line 129"/>
            <p:cNvSpPr>
              <a:spLocks noChangeShapeType="1"/>
            </p:cNvSpPr>
            <p:nvPr/>
          </p:nvSpPr>
          <p:spPr bwMode="auto">
            <a:xfrm rot="5400000" flipV="1">
              <a:off x="5032" y="3793"/>
              <a:ext cx="245" cy="24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arrow" w="sm" len="lg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73" name="Line 130"/>
            <p:cNvSpPr>
              <a:spLocks noChangeShapeType="1"/>
            </p:cNvSpPr>
            <p:nvPr/>
          </p:nvSpPr>
          <p:spPr bwMode="auto">
            <a:xfrm>
              <a:off x="4059" y="3431"/>
              <a:ext cx="27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74" name="Line 131"/>
            <p:cNvSpPr>
              <a:spLocks noChangeShapeType="1"/>
            </p:cNvSpPr>
            <p:nvPr/>
          </p:nvSpPr>
          <p:spPr bwMode="auto">
            <a:xfrm>
              <a:off x="4386" y="3431"/>
              <a:ext cx="8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75" name="Line 132"/>
            <p:cNvSpPr>
              <a:spLocks noChangeShapeType="1"/>
            </p:cNvSpPr>
            <p:nvPr/>
          </p:nvSpPr>
          <p:spPr bwMode="auto">
            <a:xfrm>
              <a:off x="4528" y="3431"/>
              <a:ext cx="33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76" name="Line 133"/>
            <p:cNvSpPr>
              <a:spLocks noChangeShapeType="1"/>
            </p:cNvSpPr>
            <p:nvPr/>
          </p:nvSpPr>
          <p:spPr bwMode="auto">
            <a:xfrm>
              <a:off x="4919" y="3431"/>
              <a:ext cx="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77" name="Line 134"/>
            <p:cNvSpPr>
              <a:spLocks noChangeShapeType="1"/>
            </p:cNvSpPr>
            <p:nvPr/>
          </p:nvSpPr>
          <p:spPr bwMode="auto">
            <a:xfrm flipH="1">
              <a:off x="5052" y="3431"/>
              <a:ext cx="33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78" name="Oval 135" descr="Light upward diagonal"/>
            <p:cNvSpPr>
              <a:spLocks noChangeArrowheads="1"/>
            </p:cNvSpPr>
            <p:nvPr/>
          </p:nvSpPr>
          <p:spPr bwMode="auto">
            <a:xfrm>
              <a:off x="4259" y="3422"/>
              <a:ext cx="204" cy="448"/>
            </a:xfrm>
            <a:prstGeom prst="ellipse">
              <a:avLst/>
            </a:prstGeom>
            <a:pattFill prst="ltUpDiag">
              <a:fgClr>
                <a:srgbClr val="000000"/>
              </a:fgClr>
              <a:bgClr>
                <a:schemeClr val="bg1"/>
              </a:bgClr>
            </a:patt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79" name="Freeform 136"/>
            <p:cNvSpPr>
              <a:spLocks/>
            </p:cNvSpPr>
            <p:nvPr/>
          </p:nvSpPr>
          <p:spPr bwMode="auto">
            <a:xfrm>
              <a:off x="4256" y="2970"/>
              <a:ext cx="209" cy="902"/>
            </a:xfrm>
            <a:custGeom>
              <a:avLst/>
              <a:gdLst>
                <a:gd name="T0" fmla="*/ 110 w 209"/>
                <a:gd name="T1" fmla="*/ 450 h 902"/>
                <a:gd name="T2" fmla="*/ 58 w 209"/>
                <a:gd name="T3" fmla="*/ 478 h 902"/>
                <a:gd name="T4" fmla="*/ 9 w 209"/>
                <a:gd name="T5" fmla="*/ 594 h 902"/>
                <a:gd name="T6" fmla="*/ 3 w 209"/>
                <a:gd name="T7" fmla="*/ 711 h 902"/>
                <a:gd name="T8" fmla="*/ 28 w 209"/>
                <a:gd name="T9" fmla="*/ 826 h 902"/>
                <a:gd name="T10" fmla="*/ 63 w 209"/>
                <a:gd name="T11" fmla="*/ 882 h 902"/>
                <a:gd name="T12" fmla="*/ 114 w 209"/>
                <a:gd name="T13" fmla="*/ 900 h 902"/>
                <a:gd name="T14" fmla="*/ 162 w 209"/>
                <a:gd name="T15" fmla="*/ 867 h 902"/>
                <a:gd name="T16" fmla="*/ 202 w 209"/>
                <a:gd name="T17" fmla="*/ 776 h 902"/>
                <a:gd name="T18" fmla="*/ 204 w 209"/>
                <a:gd name="T19" fmla="*/ 642 h 902"/>
                <a:gd name="T20" fmla="*/ 180 w 209"/>
                <a:gd name="T21" fmla="*/ 534 h 902"/>
                <a:gd name="T22" fmla="*/ 144 w 209"/>
                <a:gd name="T23" fmla="*/ 472 h 902"/>
                <a:gd name="T24" fmla="*/ 78 w 209"/>
                <a:gd name="T25" fmla="*/ 420 h 902"/>
                <a:gd name="T26" fmla="*/ 32 w 209"/>
                <a:gd name="T27" fmla="*/ 346 h 902"/>
                <a:gd name="T28" fmla="*/ 12 w 209"/>
                <a:gd name="T29" fmla="*/ 264 h 902"/>
                <a:gd name="T30" fmla="*/ 12 w 209"/>
                <a:gd name="T31" fmla="*/ 171 h 902"/>
                <a:gd name="T32" fmla="*/ 39 w 209"/>
                <a:gd name="T33" fmla="*/ 75 h 902"/>
                <a:gd name="T34" fmla="*/ 102 w 209"/>
                <a:gd name="T35" fmla="*/ 0 h 90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9"/>
                <a:gd name="T55" fmla="*/ 0 h 902"/>
                <a:gd name="T56" fmla="*/ 209 w 209"/>
                <a:gd name="T57" fmla="*/ 902 h 90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9" h="902">
                  <a:moveTo>
                    <a:pt x="110" y="450"/>
                  </a:moveTo>
                  <a:cubicBezTo>
                    <a:pt x="101" y="455"/>
                    <a:pt x="75" y="454"/>
                    <a:pt x="58" y="478"/>
                  </a:cubicBezTo>
                  <a:cubicBezTo>
                    <a:pt x="41" y="502"/>
                    <a:pt x="18" y="555"/>
                    <a:pt x="9" y="594"/>
                  </a:cubicBezTo>
                  <a:cubicBezTo>
                    <a:pt x="0" y="633"/>
                    <a:pt x="0" y="672"/>
                    <a:pt x="3" y="711"/>
                  </a:cubicBezTo>
                  <a:cubicBezTo>
                    <a:pt x="6" y="750"/>
                    <a:pt x="18" y="798"/>
                    <a:pt x="28" y="826"/>
                  </a:cubicBezTo>
                  <a:cubicBezTo>
                    <a:pt x="38" y="854"/>
                    <a:pt x="49" y="870"/>
                    <a:pt x="63" y="882"/>
                  </a:cubicBezTo>
                  <a:cubicBezTo>
                    <a:pt x="77" y="894"/>
                    <a:pt x="98" y="902"/>
                    <a:pt x="114" y="900"/>
                  </a:cubicBezTo>
                  <a:cubicBezTo>
                    <a:pt x="130" y="898"/>
                    <a:pt x="147" y="888"/>
                    <a:pt x="162" y="867"/>
                  </a:cubicBezTo>
                  <a:cubicBezTo>
                    <a:pt x="177" y="846"/>
                    <a:pt x="195" y="813"/>
                    <a:pt x="202" y="776"/>
                  </a:cubicBezTo>
                  <a:cubicBezTo>
                    <a:pt x="209" y="739"/>
                    <a:pt x="208" y="682"/>
                    <a:pt x="204" y="642"/>
                  </a:cubicBezTo>
                  <a:cubicBezTo>
                    <a:pt x="200" y="602"/>
                    <a:pt x="190" y="562"/>
                    <a:pt x="180" y="534"/>
                  </a:cubicBezTo>
                  <a:cubicBezTo>
                    <a:pt x="170" y="506"/>
                    <a:pt x="161" y="491"/>
                    <a:pt x="144" y="472"/>
                  </a:cubicBezTo>
                  <a:cubicBezTo>
                    <a:pt x="127" y="453"/>
                    <a:pt x="97" y="441"/>
                    <a:pt x="78" y="420"/>
                  </a:cubicBezTo>
                  <a:cubicBezTo>
                    <a:pt x="59" y="399"/>
                    <a:pt x="43" y="372"/>
                    <a:pt x="32" y="346"/>
                  </a:cubicBezTo>
                  <a:cubicBezTo>
                    <a:pt x="21" y="320"/>
                    <a:pt x="15" y="293"/>
                    <a:pt x="12" y="264"/>
                  </a:cubicBezTo>
                  <a:cubicBezTo>
                    <a:pt x="9" y="235"/>
                    <a:pt x="8" y="202"/>
                    <a:pt x="12" y="171"/>
                  </a:cubicBezTo>
                  <a:cubicBezTo>
                    <a:pt x="16" y="140"/>
                    <a:pt x="24" y="104"/>
                    <a:pt x="39" y="75"/>
                  </a:cubicBezTo>
                  <a:cubicBezTo>
                    <a:pt x="54" y="46"/>
                    <a:pt x="78" y="23"/>
                    <a:pt x="102" y="0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" name="Group 144"/>
            <p:cNvGrpSpPr>
              <a:grpSpLocks/>
            </p:cNvGrpSpPr>
            <p:nvPr/>
          </p:nvGrpSpPr>
          <p:grpSpPr bwMode="auto">
            <a:xfrm>
              <a:off x="5213" y="3824"/>
              <a:ext cx="418" cy="250"/>
              <a:chOff x="5101" y="3824"/>
              <a:chExt cx="418" cy="250"/>
            </a:xfrm>
          </p:grpSpPr>
          <p:sp>
            <p:nvSpPr>
              <p:cNvPr id="112681" name="Line 140"/>
              <p:cNvSpPr>
                <a:spLocks noChangeShapeType="1"/>
              </p:cNvSpPr>
              <p:nvPr/>
            </p:nvSpPr>
            <p:spPr bwMode="auto">
              <a:xfrm>
                <a:off x="5158" y="4035"/>
                <a:ext cx="126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682" name="Text Box 141"/>
              <p:cNvSpPr txBox="1">
                <a:spLocks noChangeArrowheads="1"/>
              </p:cNvSpPr>
              <p:nvPr/>
            </p:nvSpPr>
            <p:spPr bwMode="auto">
              <a:xfrm>
                <a:off x="5101" y="3824"/>
                <a:ext cx="41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chemeClr val="accent2"/>
                    </a:solidFill>
                    <a:latin typeface="Arial" charset="0"/>
                    <a:cs typeface="Arial" charset="0"/>
                  </a:rPr>
                  <a:t>S  S</a:t>
                </a:r>
                <a:endParaRPr lang="en-US" sz="2000" baseline="30000">
                  <a:solidFill>
                    <a:schemeClr val="accent2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12683" name="Line 142"/>
              <p:cNvSpPr>
                <a:spLocks noChangeShapeType="1"/>
              </p:cNvSpPr>
              <p:nvPr/>
            </p:nvSpPr>
            <p:spPr bwMode="auto">
              <a:xfrm rot="-2700000">
                <a:off x="5268" y="3953"/>
                <a:ext cx="8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684" name="Line 143"/>
              <p:cNvSpPr>
                <a:spLocks noChangeShapeType="1"/>
              </p:cNvSpPr>
              <p:nvPr/>
            </p:nvSpPr>
            <p:spPr bwMode="auto">
              <a:xfrm rot="2700000" flipH="1">
                <a:off x="5265" y="3953"/>
                <a:ext cx="8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" name="Group 166"/>
          <p:cNvGrpSpPr>
            <a:grpSpLocks/>
          </p:cNvGrpSpPr>
          <p:nvPr/>
        </p:nvGrpSpPr>
        <p:grpSpPr bwMode="auto">
          <a:xfrm>
            <a:off x="2913063" y="4727575"/>
            <a:ext cx="2365375" cy="1747838"/>
            <a:chOff x="1835" y="2978"/>
            <a:chExt cx="1490" cy="1101"/>
          </a:xfrm>
        </p:grpSpPr>
        <p:sp>
          <p:nvSpPr>
            <p:cNvPr id="112656" name="Freeform 109"/>
            <p:cNvSpPr>
              <a:spLocks/>
            </p:cNvSpPr>
            <p:nvPr/>
          </p:nvSpPr>
          <p:spPr bwMode="auto">
            <a:xfrm>
              <a:off x="2126" y="2984"/>
              <a:ext cx="753" cy="895"/>
            </a:xfrm>
            <a:custGeom>
              <a:avLst/>
              <a:gdLst>
                <a:gd name="T0" fmla="*/ 99935 w 536"/>
                <a:gd name="T1" fmla="*/ 0 h 636"/>
                <a:gd name="T2" fmla="*/ 123364 w 536"/>
                <a:gd name="T3" fmla="*/ 22656 h 636"/>
                <a:gd name="T4" fmla="*/ 123364 w 536"/>
                <a:gd name="T5" fmla="*/ 127640 h 636"/>
                <a:gd name="T6" fmla="*/ 101246 w 536"/>
                <a:gd name="T7" fmla="*/ 150411 h 636"/>
                <a:gd name="T8" fmla="*/ 0 w 536"/>
                <a:gd name="T9" fmla="*/ 149858 h 6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6"/>
                <a:gd name="T16" fmla="*/ 0 h 636"/>
                <a:gd name="T17" fmla="*/ 536 w 536"/>
                <a:gd name="T18" fmla="*/ 636 h 6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6" h="636">
                  <a:moveTo>
                    <a:pt x="434" y="0"/>
                  </a:moveTo>
                  <a:lnTo>
                    <a:pt x="536" y="96"/>
                  </a:lnTo>
                  <a:lnTo>
                    <a:pt x="536" y="540"/>
                  </a:lnTo>
                  <a:lnTo>
                    <a:pt x="440" y="636"/>
                  </a:lnTo>
                  <a:lnTo>
                    <a:pt x="0" y="634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57" name="Line 110"/>
            <p:cNvSpPr>
              <a:spLocks noChangeShapeType="1"/>
            </p:cNvSpPr>
            <p:nvPr/>
          </p:nvSpPr>
          <p:spPr bwMode="auto">
            <a:xfrm>
              <a:off x="2112" y="2984"/>
              <a:ext cx="63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58" name="Line 111"/>
            <p:cNvSpPr>
              <a:spLocks noChangeShapeType="1"/>
            </p:cNvSpPr>
            <p:nvPr/>
          </p:nvSpPr>
          <p:spPr bwMode="auto">
            <a:xfrm flipV="1">
              <a:off x="2736" y="2984"/>
              <a:ext cx="0" cy="89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59" name="Line 118"/>
            <p:cNvSpPr>
              <a:spLocks noChangeShapeType="1"/>
            </p:cNvSpPr>
            <p:nvPr/>
          </p:nvSpPr>
          <p:spPr bwMode="auto">
            <a:xfrm>
              <a:off x="1835" y="3439"/>
              <a:ext cx="27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60" name="Line 119"/>
            <p:cNvSpPr>
              <a:spLocks noChangeShapeType="1"/>
            </p:cNvSpPr>
            <p:nvPr/>
          </p:nvSpPr>
          <p:spPr bwMode="auto">
            <a:xfrm>
              <a:off x="2162" y="3439"/>
              <a:ext cx="8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61" name="Line 120"/>
            <p:cNvSpPr>
              <a:spLocks noChangeShapeType="1"/>
            </p:cNvSpPr>
            <p:nvPr/>
          </p:nvSpPr>
          <p:spPr bwMode="auto">
            <a:xfrm>
              <a:off x="2304" y="3439"/>
              <a:ext cx="33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62" name="Line 121"/>
            <p:cNvSpPr>
              <a:spLocks noChangeShapeType="1"/>
            </p:cNvSpPr>
            <p:nvPr/>
          </p:nvSpPr>
          <p:spPr bwMode="auto">
            <a:xfrm>
              <a:off x="2695" y="3439"/>
              <a:ext cx="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63" name="Line 122"/>
            <p:cNvSpPr>
              <a:spLocks noChangeShapeType="1"/>
            </p:cNvSpPr>
            <p:nvPr/>
          </p:nvSpPr>
          <p:spPr bwMode="auto">
            <a:xfrm flipH="1">
              <a:off x="2828" y="3439"/>
              <a:ext cx="33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64" name="Oval 123" descr="Light upward diagonal"/>
            <p:cNvSpPr>
              <a:spLocks noChangeArrowheads="1"/>
            </p:cNvSpPr>
            <p:nvPr/>
          </p:nvSpPr>
          <p:spPr bwMode="auto">
            <a:xfrm>
              <a:off x="2035" y="3430"/>
              <a:ext cx="204" cy="448"/>
            </a:xfrm>
            <a:prstGeom prst="ellipse">
              <a:avLst/>
            </a:prstGeom>
            <a:pattFill prst="ltUpDiag">
              <a:fgClr>
                <a:srgbClr val="000000"/>
              </a:fgClr>
              <a:bgClr>
                <a:schemeClr val="bg1"/>
              </a:bgClr>
            </a:patt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65" name="Freeform 124"/>
            <p:cNvSpPr>
              <a:spLocks/>
            </p:cNvSpPr>
            <p:nvPr/>
          </p:nvSpPr>
          <p:spPr bwMode="auto">
            <a:xfrm>
              <a:off x="2032" y="2978"/>
              <a:ext cx="209" cy="902"/>
            </a:xfrm>
            <a:custGeom>
              <a:avLst/>
              <a:gdLst>
                <a:gd name="T0" fmla="*/ 110 w 209"/>
                <a:gd name="T1" fmla="*/ 450 h 902"/>
                <a:gd name="T2" fmla="*/ 58 w 209"/>
                <a:gd name="T3" fmla="*/ 478 h 902"/>
                <a:gd name="T4" fmla="*/ 9 w 209"/>
                <a:gd name="T5" fmla="*/ 594 h 902"/>
                <a:gd name="T6" fmla="*/ 3 w 209"/>
                <a:gd name="T7" fmla="*/ 711 h 902"/>
                <a:gd name="T8" fmla="*/ 28 w 209"/>
                <a:gd name="T9" fmla="*/ 826 h 902"/>
                <a:gd name="T10" fmla="*/ 63 w 209"/>
                <a:gd name="T11" fmla="*/ 882 h 902"/>
                <a:gd name="T12" fmla="*/ 114 w 209"/>
                <a:gd name="T13" fmla="*/ 900 h 902"/>
                <a:gd name="T14" fmla="*/ 162 w 209"/>
                <a:gd name="T15" fmla="*/ 867 h 902"/>
                <a:gd name="T16" fmla="*/ 202 w 209"/>
                <a:gd name="T17" fmla="*/ 776 h 902"/>
                <a:gd name="T18" fmla="*/ 204 w 209"/>
                <a:gd name="T19" fmla="*/ 642 h 902"/>
                <a:gd name="T20" fmla="*/ 180 w 209"/>
                <a:gd name="T21" fmla="*/ 534 h 902"/>
                <a:gd name="T22" fmla="*/ 144 w 209"/>
                <a:gd name="T23" fmla="*/ 472 h 902"/>
                <a:gd name="T24" fmla="*/ 78 w 209"/>
                <a:gd name="T25" fmla="*/ 420 h 902"/>
                <a:gd name="T26" fmla="*/ 32 w 209"/>
                <a:gd name="T27" fmla="*/ 346 h 902"/>
                <a:gd name="T28" fmla="*/ 12 w 209"/>
                <a:gd name="T29" fmla="*/ 264 h 902"/>
                <a:gd name="T30" fmla="*/ 12 w 209"/>
                <a:gd name="T31" fmla="*/ 171 h 902"/>
                <a:gd name="T32" fmla="*/ 39 w 209"/>
                <a:gd name="T33" fmla="*/ 75 h 902"/>
                <a:gd name="T34" fmla="*/ 102 w 209"/>
                <a:gd name="T35" fmla="*/ 0 h 90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9"/>
                <a:gd name="T55" fmla="*/ 0 h 902"/>
                <a:gd name="T56" fmla="*/ 209 w 209"/>
                <a:gd name="T57" fmla="*/ 902 h 90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9" h="902">
                  <a:moveTo>
                    <a:pt x="110" y="450"/>
                  </a:moveTo>
                  <a:cubicBezTo>
                    <a:pt x="101" y="455"/>
                    <a:pt x="75" y="454"/>
                    <a:pt x="58" y="478"/>
                  </a:cubicBezTo>
                  <a:cubicBezTo>
                    <a:pt x="41" y="502"/>
                    <a:pt x="18" y="555"/>
                    <a:pt x="9" y="594"/>
                  </a:cubicBezTo>
                  <a:cubicBezTo>
                    <a:pt x="0" y="633"/>
                    <a:pt x="0" y="672"/>
                    <a:pt x="3" y="711"/>
                  </a:cubicBezTo>
                  <a:cubicBezTo>
                    <a:pt x="6" y="750"/>
                    <a:pt x="18" y="798"/>
                    <a:pt x="28" y="826"/>
                  </a:cubicBezTo>
                  <a:cubicBezTo>
                    <a:pt x="38" y="854"/>
                    <a:pt x="49" y="870"/>
                    <a:pt x="63" y="882"/>
                  </a:cubicBezTo>
                  <a:cubicBezTo>
                    <a:pt x="77" y="894"/>
                    <a:pt x="98" y="902"/>
                    <a:pt x="114" y="900"/>
                  </a:cubicBezTo>
                  <a:cubicBezTo>
                    <a:pt x="130" y="898"/>
                    <a:pt x="147" y="888"/>
                    <a:pt x="162" y="867"/>
                  </a:cubicBezTo>
                  <a:cubicBezTo>
                    <a:pt x="177" y="846"/>
                    <a:pt x="195" y="813"/>
                    <a:pt x="202" y="776"/>
                  </a:cubicBezTo>
                  <a:cubicBezTo>
                    <a:pt x="209" y="739"/>
                    <a:pt x="208" y="682"/>
                    <a:pt x="204" y="642"/>
                  </a:cubicBezTo>
                  <a:cubicBezTo>
                    <a:pt x="200" y="602"/>
                    <a:pt x="190" y="562"/>
                    <a:pt x="180" y="534"/>
                  </a:cubicBezTo>
                  <a:cubicBezTo>
                    <a:pt x="170" y="506"/>
                    <a:pt x="161" y="491"/>
                    <a:pt x="144" y="472"/>
                  </a:cubicBezTo>
                  <a:cubicBezTo>
                    <a:pt x="127" y="453"/>
                    <a:pt x="97" y="441"/>
                    <a:pt x="78" y="420"/>
                  </a:cubicBezTo>
                  <a:cubicBezTo>
                    <a:pt x="59" y="399"/>
                    <a:pt x="43" y="372"/>
                    <a:pt x="32" y="346"/>
                  </a:cubicBezTo>
                  <a:cubicBezTo>
                    <a:pt x="21" y="320"/>
                    <a:pt x="15" y="293"/>
                    <a:pt x="12" y="264"/>
                  </a:cubicBezTo>
                  <a:cubicBezTo>
                    <a:pt x="9" y="235"/>
                    <a:pt x="8" y="202"/>
                    <a:pt x="12" y="171"/>
                  </a:cubicBezTo>
                  <a:cubicBezTo>
                    <a:pt x="16" y="140"/>
                    <a:pt x="24" y="104"/>
                    <a:pt x="39" y="75"/>
                  </a:cubicBezTo>
                  <a:cubicBezTo>
                    <a:pt x="54" y="46"/>
                    <a:pt x="78" y="23"/>
                    <a:pt x="102" y="0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66" name="Line 152"/>
            <p:cNvSpPr>
              <a:spLocks noChangeShapeType="1"/>
            </p:cNvSpPr>
            <p:nvPr/>
          </p:nvSpPr>
          <p:spPr bwMode="auto">
            <a:xfrm rot="5400000" flipV="1">
              <a:off x="2805" y="3798"/>
              <a:ext cx="245" cy="24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arrow" w="sm" len="lg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67" name="Line 154"/>
            <p:cNvSpPr>
              <a:spLocks noChangeShapeType="1"/>
            </p:cNvSpPr>
            <p:nvPr/>
          </p:nvSpPr>
          <p:spPr bwMode="auto">
            <a:xfrm>
              <a:off x="3043" y="4040"/>
              <a:ext cx="126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68" name="Text Box 155"/>
            <p:cNvSpPr txBox="1">
              <a:spLocks noChangeArrowheads="1"/>
            </p:cNvSpPr>
            <p:nvPr/>
          </p:nvSpPr>
          <p:spPr bwMode="auto">
            <a:xfrm>
              <a:off x="2986" y="3829"/>
              <a:ext cx="33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latin typeface="Arial" charset="0"/>
                  <a:cs typeface="Arial" charset="0"/>
                </a:rPr>
                <a:t>C</a:t>
              </a:r>
              <a:r>
                <a:rPr lang="en-US" sz="2000">
                  <a:solidFill>
                    <a:schemeClr val="accent2"/>
                  </a:solidFill>
                  <a:latin typeface="Arial" charset="0"/>
                  <a:cs typeface="Arial" charset="0"/>
                </a:rPr>
                <a:t>S</a:t>
              </a:r>
              <a:endParaRPr lang="en-US" sz="2000" baseline="30000">
                <a:solidFill>
                  <a:schemeClr val="accent2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45214" name="Rectangle 158"/>
          <p:cNvSpPr>
            <a:spLocks noChangeArrowheads="1"/>
          </p:cNvSpPr>
          <p:nvPr/>
        </p:nvSpPr>
        <p:spPr bwMode="auto">
          <a:xfrm>
            <a:off x="5592763" y="5191125"/>
            <a:ext cx="455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Arial" charset="0"/>
              </a:rPr>
              <a:t>or</a:t>
            </a:r>
            <a:endParaRPr lang="th-TH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5220" name="AutoShape 164"/>
          <p:cNvSpPr>
            <a:spLocks noChangeArrowheads="1"/>
          </p:cNvSpPr>
          <p:nvPr/>
        </p:nvSpPr>
        <p:spPr bwMode="auto">
          <a:xfrm>
            <a:off x="5842000" y="2844800"/>
            <a:ext cx="444500" cy="508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Slide Number Placeholder 8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EC64-B2A3-4040-92A2-923F4E37081A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45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45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8" dur="1000"/>
                                        <p:tgtEl>
                                          <p:spTgt spid="45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02" grpId="0" animBg="1"/>
      <p:bldP spid="45164" grpId="0" animBg="1"/>
      <p:bldP spid="45214" grpId="0"/>
      <p:bldP spid="4522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5"/>
          <p:cNvGrpSpPr>
            <a:grpSpLocks/>
          </p:cNvGrpSpPr>
          <p:nvPr/>
        </p:nvGrpSpPr>
        <p:grpSpPr bwMode="auto">
          <a:xfrm>
            <a:off x="5526088" y="3546475"/>
            <a:ext cx="1389062" cy="1862138"/>
            <a:chOff x="3305" y="1977"/>
            <a:chExt cx="777" cy="1041"/>
          </a:xfrm>
        </p:grpSpPr>
        <p:pic>
          <p:nvPicPr>
            <p:cNvPr id="113744" name="Picture 155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lum bright="-6000" contrast="6000"/>
            </a:blip>
            <a:srcRect/>
            <a:stretch>
              <a:fillRect/>
            </a:stretch>
          </p:blipFill>
          <p:spPr bwMode="auto">
            <a:xfrm>
              <a:off x="3305" y="1980"/>
              <a:ext cx="777" cy="1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745" name="Freeform 174"/>
            <p:cNvSpPr>
              <a:spLocks/>
            </p:cNvSpPr>
            <p:nvPr/>
          </p:nvSpPr>
          <p:spPr bwMode="auto">
            <a:xfrm>
              <a:off x="3708" y="1977"/>
              <a:ext cx="249" cy="927"/>
            </a:xfrm>
            <a:custGeom>
              <a:avLst/>
              <a:gdLst>
                <a:gd name="T0" fmla="*/ 0 w 249"/>
                <a:gd name="T1" fmla="*/ 873 h 927"/>
                <a:gd name="T2" fmla="*/ 117 w 249"/>
                <a:gd name="T3" fmla="*/ 786 h 927"/>
                <a:gd name="T4" fmla="*/ 123 w 249"/>
                <a:gd name="T5" fmla="*/ 705 h 927"/>
                <a:gd name="T6" fmla="*/ 129 w 249"/>
                <a:gd name="T7" fmla="*/ 627 h 927"/>
                <a:gd name="T8" fmla="*/ 138 w 249"/>
                <a:gd name="T9" fmla="*/ 537 h 927"/>
                <a:gd name="T10" fmla="*/ 147 w 249"/>
                <a:gd name="T11" fmla="*/ 405 h 927"/>
                <a:gd name="T12" fmla="*/ 132 w 249"/>
                <a:gd name="T13" fmla="*/ 258 h 927"/>
                <a:gd name="T14" fmla="*/ 147 w 249"/>
                <a:gd name="T15" fmla="*/ 114 h 927"/>
                <a:gd name="T16" fmla="*/ 147 w 249"/>
                <a:gd name="T17" fmla="*/ 0 h 927"/>
                <a:gd name="T18" fmla="*/ 231 w 249"/>
                <a:gd name="T19" fmla="*/ 0 h 927"/>
                <a:gd name="T20" fmla="*/ 246 w 249"/>
                <a:gd name="T21" fmla="*/ 585 h 927"/>
                <a:gd name="T22" fmla="*/ 249 w 249"/>
                <a:gd name="T23" fmla="*/ 786 h 927"/>
                <a:gd name="T24" fmla="*/ 42 w 249"/>
                <a:gd name="T25" fmla="*/ 927 h 927"/>
                <a:gd name="T26" fmla="*/ 0 w 249"/>
                <a:gd name="T27" fmla="*/ 873 h 92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9"/>
                <a:gd name="T43" fmla="*/ 0 h 927"/>
                <a:gd name="T44" fmla="*/ 249 w 249"/>
                <a:gd name="T45" fmla="*/ 927 h 92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9" h="927">
                  <a:moveTo>
                    <a:pt x="0" y="873"/>
                  </a:moveTo>
                  <a:lnTo>
                    <a:pt x="117" y="786"/>
                  </a:lnTo>
                  <a:lnTo>
                    <a:pt x="123" y="705"/>
                  </a:lnTo>
                  <a:lnTo>
                    <a:pt x="129" y="627"/>
                  </a:lnTo>
                  <a:lnTo>
                    <a:pt x="138" y="537"/>
                  </a:lnTo>
                  <a:lnTo>
                    <a:pt x="147" y="405"/>
                  </a:lnTo>
                  <a:lnTo>
                    <a:pt x="132" y="258"/>
                  </a:lnTo>
                  <a:lnTo>
                    <a:pt x="147" y="114"/>
                  </a:lnTo>
                  <a:lnTo>
                    <a:pt x="147" y="0"/>
                  </a:lnTo>
                  <a:lnTo>
                    <a:pt x="231" y="0"/>
                  </a:lnTo>
                  <a:lnTo>
                    <a:pt x="246" y="585"/>
                  </a:lnTo>
                  <a:lnTo>
                    <a:pt x="249" y="786"/>
                  </a:lnTo>
                  <a:lnTo>
                    <a:pt x="42" y="927"/>
                  </a:lnTo>
                  <a:lnTo>
                    <a:pt x="0" y="87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667" name="Rectangle 10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>
                <a:solidFill>
                  <a:srgbClr val="CC3300"/>
                </a:solidFill>
                <a:latin typeface="Arial" charset="0"/>
                <a:cs typeface="Arial" charset="0"/>
              </a:rPr>
              <a:t>ROUNDED-END  SHAPES</a:t>
            </a:r>
          </a:p>
        </p:txBody>
      </p:sp>
      <p:grpSp>
        <p:nvGrpSpPr>
          <p:cNvPr id="3" name="Group 145"/>
          <p:cNvGrpSpPr>
            <a:grpSpLocks/>
          </p:cNvGrpSpPr>
          <p:nvPr/>
        </p:nvGrpSpPr>
        <p:grpSpPr bwMode="auto">
          <a:xfrm>
            <a:off x="661988" y="2960688"/>
            <a:ext cx="3178175" cy="1817687"/>
            <a:chOff x="417" y="1865"/>
            <a:chExt cx="2002" cy="1145"/>
          </a:xfrm>
        </p:grpSpPr>
        <p:grpSp>
          <p:nvGrpSpPr>
            <p:cNvPr id="4" name="Group 17"/>
            <p:cNvGrpSpPr>
              <a:grpSpLocks/>
            </p:cNvGrpSpPr>
            <p:nvPr/>
          </p:nvGrpSpPr>
          <p:grpSpPr bwMode="auto">
            <a:xfrm>
              <a:off x="526" y="1976"/>
              <a:ext cx="1783" cy="924"/>
              <a:chOff x="430" y="864"/>
              <a:chExt cx="1783" cy="924"/>
            </a:xfrm>
          </p:grpSpPr>
          <p:sp>
            <p:nvSpPr>
              <p:cNvPr id="113739" name="Rectangle 16"/>
              <p:cNvSpPr>
                <a:spLocks noChangeArrowheads="1"/>
              </p:cNvSpPr>
              <p:nvPr/>
            </p:nvSpPr>
            <p:spPr bwMode="auto">
              <a:xfrm>
                <a:off x="876" y="864"/>
                <a:ext cx="882" cy="921"/>
              </a:xfrm>
              <a:prstGeom prst="rect">
                <a:avLst/>
              </a:prstGeom>
              <a:solidFill>
                <a:srgbClr val="33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40" name="Arc 11"/>
              <p:cNvSpPr>
                <a:spLocks/>
              </p:cNvSpPr>
              <p:nvPr/>
            </p:nvSpPr>
            <p:spPr bwMode="auto">
              <a:xfrm flipH="1">
                <a:off x="430" y="865"/>
                <a:ext cx="463" cy="922"/>
              </a:xfrm>
              <a:custGeom>
                <a:avLst/>
                <a:gdLst>
                  <a:gd name="T0" fmla="*/ 0 w 21695"/>
                  <a:gd name="T1" fmla="*/ 0 h 43200"/>
                  <a:gd name="T2" fmla="*/ 0 w 21695"/>
                  <a:gd name="T3" fmla="*/ 0 h 43200"/>
                  <a:gd name="T4" fmla="*/ 0 w 21695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1695"/>
                  <a:gd name="T10" fmla="*/ 0 h 43200"/>
                  <a:gd name="T11" fmla="*/ 21695 w 21695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95" h="43200" fill="none" extrusionOk="0">
                    <a:moveTo>
                      <a:pt x="94" y="0"/>
                    </a:moveTo>
                    <a:cubicBezTo>
                      <a:pt x="12024" y="0"/>
                      <a:pt x="21695" y="9670"/>
                      <a:pt x="21695" y="21600"/>
                    </a:cubicBezTo>
                    <a:cubicBezTo>
                      <a:pt x="21695" y="33529"/>
                      <a:pt x="12024" y="43200"/>
                      <a:pt x="95" y="43200"/>
                    </a:cubicBezTo>
                    <a:cubicBezTo>
                      <a:pt x="63" y="43200"/>
                      <a:pt x="31" y="43199"/>
                      <a:pt x="0" y="43199"/>
                    </a:cubicBezTo>
                  </a:path>
                  <a:path w="21695" h="43200" stroke="0" extrusionOk="0">
                    <a:moveTo>
                      <a:pt x="94" y="0"/>
                    </a:moveTo>
                    <a:cubicBezTo>
                      <a:pt x="12024" y="0"/>
                      <a:pt x="21695" y="9670"/>
                      <a:pt x="21695" y="21600"/>
                    </a:cubicBezTo>
                    <a:cubicBezTo>
                      <a:pt x="21695" y="33529"/>
                      <a:pt x="12024" y="43200"/>
                      <a:pt x="95" y="43200"/>
                    </a:cubicBezTo>
                    <a:cubicBezTo>
                      <a:pt x="63" y="43200"/>
                      <a:pt x="31" y="43199"/>
                      <a:pt x="0" y="43199"/>
                    </a:cubicBezTo>
                    <a:lnTo>
                      <a:pt x="95" y="21600"/>
                    </a:lnTo>
                    <a:close/>
                  </a:path>
                </a:pathLst>
              </a:custGeom>
              <a:solidFill>
                <a:srgbClr val="33CCFF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41" name="Arc 13"/>
              <p:cNvSpPr>
                <a:spLocks/>
              </p:cNvSpPr>
              <p:nvPr/>
            </p:nvSpPr>
            <p:spPr bwMode="auto">
              <a:xfrm>
                <a:off x="1750" y="865"/>
                <a:ext cx="463" cy="922"/>
              </a:xfrm>
              <a:custGeom>
                <a:avLst/>
                <a:gdLst>
                  <a:gd name="T0" fmla="*/ 0 w 21695"/>
                  <a:gd name="T1" fmla="*/ 0 h 43200"/>
                  <a:gd name="T2" fmla="*/ 0 w 21695"/>
                  <a:gd name="T3" fmla="*/ 0 h 43200"/>
                  <a:gd name="T4" fmla="*/ 0 w 21695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1695"/>
                  <a:gd name="T10" fmla="*/ 0 h 43200"/>
                  <a:gd name="T11" fmla="*/ 21695 w 21695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95" h="43200" fill="none" extrusionOk="0">
                    <a:moveTo>
                      <a:pt x="94" y="0"/>
                    </a:moveTo>
                    <a:cubicBezTo>
                      <a:pt x="12024" y="0"/>
                      <a:pt x="21695" y="9670"/>
                      <a:pt x="21695" y="21600"/>
                    </a:cubicBezTo>
                    <a:cubicBezTo>
                      <a:pt x="21695" y="33529"/>
                      <a:pt x="12024" y="43200"/>
                      <a:pt x="95" y="43200"/>
                    </a:cubicBezTo>
                    <a:cubicBezTo>
                      <a:pt x="63" y="43200"/>
                      <a:pt x="31" y="43199"/>
                      <a:pt x="0" y="43199"/>
                    </a:cubicBezTo>
                  </a:path>
                  <a:path w="21695" h="43200" stroke="0" extrusionOk="0">
                    <a:moveTo>
                      <a:pt x="94" y="0"/>
                    </a:moveTo>
                    <a:cubicBezTo>
                      <a:pt x="12024" y="0"/>
                      <a:pt x="21695" y="9670"/>
                      <a:pt x="21695" y="21600"/>
                    </a:cubicBezTo>
                    <a:cubicBezTo>
                      <a:pt x="21695" y="33529"/>
                      <a:pt x="12024" y="43200"/>
                      <a:pt x="95" y="43200"/>
                    </a:cubicBezTo>
                    <a:cubicBezTo>
                      <a:pt x="63" y="43200"/>
                      <a:pt x="31" y="43199"/>
                      <a:pt x="0" y="43199"/>
                    </a:cubicBezTo>
                    <a:lnTo>
                      <a:pt x="95" y="21600"/>
                    </a:lnTo>
                    <a:close/>
                  </a:path>
                </a:pathLst>
              </a:custGeom>
              <a:solidFill>
                <a:srgbClr val="33CCFF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42" name="Line 14"/>
              <p:cNvSpPr>
                <a:spLocks noChangeShapeType="1"/>
              </p:cNvSpPr>
              <p:nvPr/>
            </p:nvSpPr>
            <p:spPr bwMode="auto">
              <a:xfrm>
                <a:off x="889" y="864"/>
                <a:ext cx="86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43" name="Line 15"/>
              <p:cNvSpPr>
                <a:spLocks noChangeShapeType="1"/>
              </p:cNvSpPr>
              <p:nvPr/>
            </p:nvSpPr>
            <p:spPr bwMode="auto">
              <a:xfrm>
                <a:off x="892" y="1788"/>
                <a:ext cx="86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3725" name="Oval 18"/>
            <p:cNvSpPr>
              <a:spLocks noChangeArrowheads="1"/>
            </p:cNvSpPr>
            <p:nvPr/>
          </p:nvSpPr>
          <p:spPr bwMode="auto">
            <a:xfrm>
              <a:off x="753" y="2210"/>
              <a:ext cx="461" cy="46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26" name="Oval 23"/>
            <p:cNvSpPr>
              <a:spLocks noChangeArrowheads="1"/>
            </p:cNvSpPr>
            <p:nvPr/>
          </p:nvSpPr>
          <p:spPr bwMode="auto">
            <a:xfrm>
              <a:off x="1614" y="2207"/>
              <a:ext cx="461" cy="46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27" name="Line 24"/>
            <p:cNvSpPr>
              <a:spLocks noChangeShapeType="1"/>
            </p:cNvSpPr>
            <p:nvPr/>
          </p:nvSpPr>
          <p:spPr bwMode="auto">
            <a:xfrm>
              <a:off x="1061" y="2440"/>
              <a:ext cx="25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28" name="Line 25"/>
            <p:cNvSpPr>
              <a:spLocks noChangeShapeType="1"/>
            </p:cNvSpPr>
            <p:nvPr/>
          </p:nvSpPr>
          <p:spPr bwMode="auto">
            <a:xfrm flipV="1">
              <a:off x="984" y="1865"/>
              <a:ext cx="0" cy="49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29" name="Line 26"/>
            <p:cNvSpPr>
              <a:spLocks noChangeShapeType="1"/>
            </p:cNvSpPr>
            <p:nvPr/>
          </p:nvSpPr>
          <p:spPr bwMode="auto">
            <a:xfrm>
              <a:off x="984" y="2517"/>
              <a:ext cx="0" cy="49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30" name="Line 27"/>
            <p:cNvSpPr>
              <a:spLocks noChangeShapeType="1"/>
            </p:cNvSpPr>
            <p:nvPr/>
          </p:nvSpPr>
          <p:spPr bwMode="auto">
            <a:xfrm flipH="1">
              <a:off x="417" y="2440"/>
              <a:ext cx="4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31" name="Line 28"/>
            <p:cNvSpPr>
              <a:spLocks noChangeShapeType="1"/>
            </p:cNvSpPr>
            <p:nvPr/>
          </p:nvSpPr>
          <p:spPr bwMode="auto">
            <a:xfrm>
              <a:off x="940" y="2440"/>
              <a:ext cx="8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32" name="Line 29"/>
            <p:cNvSpPr>
              <a:spLocks noChangeShapeType="1"/>
            </p:cNvSpPr>
            <p:nvPr/>
          </p:nvSpPr>
          <p:spPr bwMode="auto">
            <a:xfrm rot="5400000">
              <a:off x="939" y="2438"/>
              <a:ext cx="8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33" name="Line 39"/>
            <p:cNvSpPr>
              <a:spLocks noChangeShapeType="1"/>
            </p:cNvSpPr>
            <p:nvPr/>
          </p:nvSpPr>
          <p:spPr bwMode="auto">
            <a:xfrm flipH="1">
              <a:off x="1512" y="2440"/>
              <a:ext cx="26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34" name="Line 40"/>
            <p:cNvSpPr>
              <a:spLocks noChangeShapeType="1"/>
            </p:cNvSpPr>
            <p:nvPr/>
          </p:nvSpPr>
          <p:spPr bwMode="auto">
            <a:xfrm flipH="1" flipV="1">
              <a:off x="1852" y="1865"/>
              <a:ext cx="0" cy="49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35" name="Line 41"/>
            <p:cNvSpPr>
              <a:spLocks noChangeShapeType="1"/>
            </p:cNvSpPr>
            <p:nvPr/>
          </p:nvSpPr>
          <p:spPr bwMode="auto">
            <a:xfrm flipH="1">
              <a:off x="1852" y="2514"/>
              <a:ext cx="0" cy="4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36" name="Line 42"/>
            <p:cNvSpPr>
              <a:spLocks noChangeShapeType="1"/>
            </p:cNvSpPr>
            <p:nvPr/>
          </p:nvSpPr>
          <p:spPr bwMode="auto">
            <a:xfrm>
              <a:off x="1933" y="2440"/>
              <a:ext cx="4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37" name="Line 43"/>
            <p:cNvSpPr>
              <a:spLocks noChangeShapeType="1"/>
            </p:cNvSpPr>
            <p:nvPr/>
          </p:nvSpPr>
          <p:spPr bwMode="auto">
            <a:xfrm flipH="1">
              <a:off x="1811" y="2440"/>
              <a:ext cx="8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38" name="Line 44"/>
            <p:cNvSpPr>
              <a:spLocks noChangeShapeType="1"/>
            </p:cNvSpPr>
            <p:nvPr/>
          </p:nvSpPr>
          <p:spPr bwMode="auto">
            <a:xfrm rot="16200000" flipH="1">
              <a:off x="1809" y="2438"/>
              <a:ext cx="8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46"/>
          <p:cNvGrpSpPr>
            <a:grpSpLocks/>
          </p:cNvGrpSpPr>
          <p:nvPr/>
        </p:nvGrpSpPr>
        <p:grpSpPr bwMode="auto">
          <a:xfrm>
            <a:off x="833438" y="5626100"/>
            <a:ext cx="2828925" cy="923925"/>
            <a:chOff x="525" y="3544"/>
            <a:chExt cx="1782" cy="582"/>
          </a:xfrm>
        </p:grpSpPr>
        <p:sp>
          <p:nvSpPr>
            <p:cNvPr id="113713" name="Rectangle 54"/>
            <p:cNvSpPr>
              <a:spLocks noChangeArrowheads="1"/>
            </p:cNvSpPr>
            <p:nvPr/>
          </p:nvSpPr>
          <p:spPr bwMode="auto">
            <a:xfrm>
              <a:off x="525" y="3733"/>
              <a:ext cx="1782" cy="216"/>
            </a:xfrm>
            <a:prstGeom prst="rect">
              <a:avLst/>
            </a:prstGeom>
            <a:solidFill>
              <a:srgbClr val="33CC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14" name="Line 55"/>
            <p:cNvSpPr>
              <a:spLocks noChangeShapeType="1"/>
            </p:cNvSpPr>
            <p:nvPr/>
          </p:nvSpPr>
          <p:spPr bwMode="auto">
            <a:xfrm>
              <a:off x="753" y="3727"/>
              <a:ext cx="0" cy="2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15" name="Line 56"/>
            <p:cNvSpPr>
              <a:spLocks noChangeShapeType="1"/>
            </p:cNvSpPr>
            <p:nvPr/>
          </p:nvSpPr>
          <p:spPr bwMode="auto">
            <a:xfrm>
              <a:off x="1212" y="3724"/>
              <a:ext cx="0" cy="2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16" name="Line 57"/>
            <p:cNvSpPr>
              <a:spLocks noChangeShapeType="1"/>
            </p:cNvSpPr>
            <p:nvPr/>
          </p:nvSpPr>
          <p:spPr bwMode="auto">
            <a:xfrm>
              <a:off x="1614" y="3730"/>
              <a:ext cx="0" cy="2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17" name="Line 58"/>
            <p:cNvSpPr>
              <a:spLocks noChangeShapeType="1"/>
            </p:cNvSpPr>
            <p:nvPr/>
          </p:nvSpPr>
          <p:spPr bwMode="auto">
            <a:xfrm>
              <a:off x="2073" y="3727"/>
              <a:ext cx="0" cy="2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18" name="Line 59"/>
            <p:cNvSpPr>
              <a:spLocks noChangeShapeType="1"/>
            </p:cNvSpPr>
            <p:nvPr/>
          </p:nvSpPr>
          <p:spPr bwMode="auto">
            <a:xfrm>
              <a:off x="984" y="3550"/>
              <a:ext cx="0" cy="2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19" name="Line 61"/>
            <p:cNvSpPr>
              <a:spLocks noChangeShapeType="1"/>
            </p:cNvSpPr>
            <p:nvPr/>
          </p:nvSpPr>
          <p:spPr bwMode="auto">
            <a:xfrm rot="16200000" flipH="1">
              <a:off x="871" y="4014"/>
              <a:ext cx="22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20" name="Line 62"/>
            <p:cNvSpPr>
              <a:spLocks noChangeShapeType="1"/>
            </p:cNvSpPr>
            <p:nvPr/>
          </p:nvSpPr>
          <p:spPr bwMode="auto">
            <a:xfrm rot="-5400000">
              <a:off x="955" y="3844"/>
              <a:ext cx="5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21" name="Line 63"/>
            <p:cNvSpPr>
              <a:spLocks noChangeShapeType="1"/>
            </p:cNvSpPr>
            <p:nvPr/>
          </p:nvSpPr>
          <p:spPr bwMode="auto">
            <a:xfrm>
              <a:off x="1851" y="3544"/>
              <a:ext cx="0" cy="2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22" name="Line 64"/>
            <p:cNvSpPr>
              <a:spLocks noChangeShapeType="1"/>
            </p:cNvSpPr>
            <p:nvPr/>
          </p:nvSpPr>
          <p:spPr bwMode="auto">
            <a:xfrm rot="16200000" flipH="1">
              <a:off x="1738" y="4008"/>
              <a:ext cx="22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23" name="Line 65"/>
            <p:cNvSpPr>
              <a:spLocks noChangeShapeType="1"/>
            </p:cNvSpPr>
            <p:nvPr/>
          </p:nvSpPr>
          <p:spPr bwMode="auto">
            <a:xfrm rot="-5400000">
              <a:off x="1822" y="3838"/>
              <a:ext cx="5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194" name="Line 66"/>
          <p:cNvSpPr>
            <a:spLocks noChangeShapeType="1"/>
          </p:cNvSpPr>
          <p:nvPr/>
        </p:nvSpPr>
        <p:spPr bwMode="auto">
          <a:xfrm flipV="1">
            <a:off x="2938463" y="3333750"/>
            <a:ext cx="538162" cy="5381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arrow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48195" name="Line 67"/>
          <p:cNvSpPr>
            <a:spLocks noChangeShapeType="1"/>
          </p:cNvSpPr>
          <p:nvPr/>
        </p:nvSpPr>
        <p:spPr bwMode="auto">
          <a:xfrm flipV="1">
            <a:off x="3457575" y="3033713"/>
            <a:ext cx="319088" cy="3190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non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48196" name="Line 68"/>
          <p:cNvSpPr>
            <a:spLocks noChangeShapeType="1"/>
          </p:cNvSpPr>
          <p:nvPr/>
        </p:nvSpPr>
        <p:spPr bwMode="auto">
          <a:xfrm>
            <a:off x="3771900" y="3038475"/>
            <a:ext cx="2095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97" name="Text Box 69"/>
          <p:cNvSpPr txBox="1">
            <a:spLocks noChangeArrowheads="1"/>
          </p:cNvSpPr>
          <p:nvPr/>
        </p:nvSpPr>
        <p:spPr bwMode="auto">
          <a:xfrm>
            <a:off x="3722688" y="2682875"/>
            <a:ext cx="650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R12</a:t>
            </a:r>
            <a:endParaRPr lang="th-TH" sz="20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6" name="Group 147"/>
          <p:cNvGrpSpPr>
            <a:grpSpLocks/>
          </p:cNvGrpSpPr>
          <p:nvPr/>
        </p:nvGrpSpPr>
        <p:grpSpPr bwMode="auto">
          <a:xfrm>
            <a:off x="384175" y="2449513"/>
            <a:ext cx="1087438" cy="1058862"/>
            <a:chOff x="242" y="1543"/>
            <a:chExt cx="685" cy="667"/>
          </a:xfrm>
        </p:grpSpPr>
        <p:sp>
          <p:nvSpPr>
            <p:cNvPr id="113710" name="Line 70"/>
            <p:cNvSpPr>
              <a:spLocks noChangeShapeType="1"/>
            </p:cNvSpPr>
            <p:nvPr/>
          </p:nvSpPr>
          <p:spPr bwMode="auto">
            <a:xfrm rot="6300000" flipV="1">
              <a:off x="548" y="1831"/>
              <a:ext cx="379" cy="37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11" name="Line 71"/>
            <p:cNvSpPr>
              <a:spLocks noChangeShapeType="1"/>
            </p:cNvSpPr>
            <p:nvPr/>
          </p:nvSpPr>
          <p:spPr bwMode="auto">
            <a:xfrm flipH="1">
              <a:off x="495" y="1790"/>
              <a:ext cx="11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12" name="Text Box 72"/>
            <p:cNvSpPr txBox="1">
              <a:spLocks noChangeArrowheads="1"/>
            </p:cNvSpPr>
            <p:nvPr/>
          </p:nvSpPr>
          <p:spPr bwMode="auto">
            <a:xfrm>
              <a:off x="242" y="1543"/>
              <a:ext cx="4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i="1">
                  <a:solidFill>
                    <a:srgbClr val="000000"/>
                  </a:solidFill>
                  <a:latin typeface="Symbol" pitchFamily="18" charset="2"/>
                </a:rPr>
                <a:t>f</a:t>
              </a:r>
              <a:r>
                <a:rPr lang="en-US" sz="1600" i="1">
                  <a:solidFill>
                    <a:srgbClr val="000000"/>
                  </a:solidFill>
                  <a:latin typeface="Symbol" pitchFamily="18" charset="2"/>
                </a:rPr>
                <a:t> </a:t>
              </a:r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12</a:t>
              </a:r>
              <a:endParaRPr lang="th-TH" sz="200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7" name="Group 149"/>
          <p:cNvGrpSpPr>
            <a:grpSpLocks/>
          </p:cNvGrpSpPr>
          <p:nvPr/>
        </p:nvGrpSpPr>
        <p:grpSpPr bwMode="auto">
          <a:xfrm>
            <a:off x="1538288" y="4759325"/>
            <a:ext cx="1423987" cy="441325"/>
            <a:chOff x="969" y="2998"/>
            <a:chExt cx="897" cy="278"/>
          </a:xfrm>
        </p:grpSpPr>
        <p:sp>
          <p:nvSpPr>
            <p:cNvPr id="113706" name="Line 73"/>
            <p:cNvSpPr>
              <a:spLocks noChangeShapeType="1"/>
            </p:cNvSpPr>
            <p:nvPr/>
          </p:nvSpPr>
          <p:spPr bwMode="auto">
            <a:xfrm>
              <a:off x="984" y="3044"/>
              <a:ext cx="0" cy="23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07" name="Line 74"/>
            <p:cNvSpPr>
              <a:spLocks noChangeShapeType="1"/>
            </p:cNvSpPr>
            <p:nvPr/>
          </p:nvSpPr>
          <p:spPr bwMode="auto">
            <a:xfrm>
              <a:off x="1851" y="3038"/>
              <a:ext cx="0" cy="2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08" name="Line 75"/>
            <p:cNvSpPr>
              <a:spLocks noChangeShapeType="1"/>
            </p:cNvSpPr>
            <p:nvPr/>
          </p:nvSpPr>
          <p:spPr bwMode="auto">
            <a:xfrm>
              <a:off x="969" y="3215"/>
              <a:ext cx="89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09" name="Text Box 76"/>
            <p:cNvSpPr txBox="1">
              <a:spLocks noChangeArrowheads="1"/>
            </p:cNvSpPr>
            <p:nvPr/>
          </p:nvSpPr>
          <p:spPr bwMode="auto">
            <a:xfrm>
              <a:off x="1289" y="2998"/>
              <a:ext cx="2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21</a:t>
              </a:r>
              <a:endParaRPr lang="th-TH" sz="200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8" name="Group 148"/>
          <p:cNvGrpSpPr>
            <a:grpSpLocks/>
          </p:cNvGrpSpPr>
          <p:nvPr/>
        </p:nvGrpSpPr>
        <p:grpSpPr bwMode="auto">
          <a:xfrm>
            <a:off x="3733800" y="5557838"/>
            <a:ext cx="581025" cy="1081087"/>
            <a:chOff x="2352" y="3501"/>
            <a:chExt cx="366" cy="681"/>
          </a:xfrm>
        </p:grpSpPr>
        <p:sp>
          <p:nvSpPr>
            <p:cNvPr id="113701" name="Line 77"/>
            <p:cNvSpPr>
              <a:spLocks noChangeShapeType="1"/>
            </p:cNvSpPr>
            <p:nvPr/>
          </p:nvSpPr>
          <p:spPr bwMode="auto">
            <a:xfrm>
              <a:off x="2352" y="3732"/>
              <a:ext cx="36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02" name="Line 78"/>
            <p:cNvSpPr>
              <a:spLocks noChangeShapeType="1"/>
            </p:cNvSpPr>
            <p:nvPr/>
          </p:nvSpPr>
          <p:spPr bwMode="auto">
            <a:xfrm>
              <a:off x="2358" y="3948"/>
              <a:ext cx="36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03" name="Line 79"/>
            <p:cNvSpPr>
              <a:spLocks noChangeShapeType="1"/>
            </p:cNvSpPr>
            <p:nvPr/>
          </p:nvSpPr>
          <p:spPr bwMode="auto">
            <a:xfrm>
              <a:off x="2655" y="3501"/>
              <a:ext cx="0" cy="24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04" name="Line 80"/>
            <p:cNvSpPr>
              <a:spLocks noChangeShapeType="1"/>
            </p:cNvSpPr>
            <p:nvPr/>
          </p:nvSpPr>
          <p:spPr bwMode="auto">
            <a:xfrm flipV="1">
              <a:off x="2655" y="3933"/>
              <a:ext cx="0" cy="24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05" name="Text Box 81"/>
            <p:cNvSpPr txBox="1">
              <a:spLocks noChangeArrowheads="1"/>
            </p:cNvSpPr>
            <p:nvPr/>
          </p:nvSpPr>
          <p:spPr bwMode="auto">
            <a:xfrm rot="-5400000">
              <a:off x="2469" y="3716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5</a:t>
              </a:r>
              <a:endParaRPr lang="th-TH" sz="20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48267" name="Rectangle 139"/>
          <p:cNvSpPr>
            <a:spLocks noChangeArrowheads="1"/>
          </p:cNvSpPr>
          <p:nvPr/>
        </p:nvSpPr>
        <p:spPr bwMode="auto">
          <a:xfrm>
            <a:off x="444500" y="952500"/>
            <a:ext cx="8293100" cy="12890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144"/>
          <p:cNvGrpSpPr>
            <a:grpSpLocks/>
          </p:cNvGrpSpPr>
          <p:nvPr/>
        </p:nvGrpSpPr>
        <p:grpSpPr bwMode="auto">
          <a:xfrm>
            <a:off x="600075" y="965200"/>
            <a:ext cx="7788275" cy="1154113"/>
            <a:chOff x="378" y="608"/>
            <a:chExt cx="4906" cy="727"/>
          </a:xfrm>
        </p:grpSpPr>
        <p:sp>
          <p:nvSpPr>
            <p:cNvPr id="113699" name="Text Box 141"/>
            <p:cNvSpPr txBox="1">
              <a:spLocks noChangeArrowheads="1"/>
            </p:cNvSpPr>
            <p:nvPr/>
          </p:nvSpPr>
          <p:spPr bwMode="auto">
            <a:xfrm>
              <a:off x="607" y="608"/>
              <a:ext cx="4677" cy="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cs typeface="Arial" charset="0"/>
                </a:rPr>
                <a:t>Dimensioned according to the manufacturing </a:t>
              </a:r>
            </a:p>
            <a:p>
              <a:pPr>
                <a:lnSpc>
                  <a:spcPct val="130000"/>
                </a:lnSpc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cs typeface="Arial" charset="0"/>
                </a:rPr>
                <a:t>method used.</a:t>
              </a:r>
            </a:p>
          </p:txBody>
        </p:sp>
        <p:sp>
          <p:nvSpPr>
            <p:cNvPr id="48270" name="Rectangle 142"/>
            <p:cNvSpPr>
              <a:spLocks noChangeArrowheads="1"/>
            </p:cNvSpPr>
            <p:nvPr/>
          </p:nvSpPr>
          <p:spPr bwMode="auto">
            <a:xfrm>
              <a:off x="378" y="748"/>
              <a:ext cx="156" cy="15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8285" name="Rectangle 157"/>
          <p:cNvSpPr>
            <a:spLocks noChangeArrowheads="1"/>
          </p:cNvSpPr>
          <p:nvPr/>
        </p:nvSpPr>
        <p:spPr bwMode="auto">
          <a:xfrm>
            <a:off x="5430838" y="5583238"/>
            <a:ext cx="2828925" cy="342900"/>
          </a:xfrm>
          <a:prstGeom prst="rect">
            <a:avLst/>
          </a:prstGeom>
          <a:solidFill>
            <a:srgbClr val="33CC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188"/>
          <p:cNvGrpSpPr>
            <a:grpSpLocks/>
          </p:cNvGrpSpPr>
          <p:nvPr/>
        </p:nvGrpSpPr>
        <p:grpSpPr bwMode="auto">
          <a:xfrm>
            <a:off x="5792788" y="5568950"/>
            <a:ext cx="728662" cy="366713"/>
            <a:chOff x="3689" y="3684"/>
            <a:chExt cx="459" cy="231"/>
          </a:xfrm>
        </p:grpSpPr>
        <p:sp>
          <p:nvSpPr>
            <p:cNvPr id="113697" name="Line 158"/>
            <p:cNvSpPr>
              <a:spLocks noChangeShapeType="1"/>
            </p:cNvSpPr>
            <p:nvPr/>
          </p:nvSpPr>
          <p:spPr bwMode="auto">
            <a:xfrm>
              <a:off x="3689" y="3687"/>
              <a:ext cx="0" cy="2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98" name="Line 159"/>
            <p:cNvSpPr>
              <a:spLocks noChangeShapeType="1"/>
            </p:cNvSpPr>
            <p:nvPr/>
          </p:nvSpPr>
          <p:spPr bwMode="auto">
            <a:xfrm>
              <a:off x="4148" y="3684"/>
              <a:ext cx="0" cy="2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90"/>
          <p:cNvGrpSpPr>
            <a:grpSpLocks/>
          </p:cNvGrpSpPr>
          <p:nvPr/>
        </p:nvGrpSpPr>
        <p:grpSpPr bwMode="auto">
          <a:xfrm>
            <a:off x="6159500" y="5292725"/>
            <a:ext cx="0" cy="914400"/>
            <a:chOff x="3920" y="3510"/>
            <a:chExt cx="0" cy="576"/>
          </a:xfrm>
        </p:grpSpPr>
        <p:sp>
          <p:nvSpPr>
            <p:cNvPr id="113694" name="Line 162"/>
            <p:cNvSpPr>
              <a:spLocks noChangeShapeType="1"/>
            </p:cNvSpPr>
            <p:nvPr/>
          </p:nvSpPr>
          <p:spPr bwMode="auto">
            <a:xfrm>
              <a:off x="3920" y="3510"/>
              <a:ext cx="0" cy="2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95" name="Line 163"/>
            <p:cNvSpPr>
              <a:spLocks noChangeShapeType="1"/>
            </p:cNvSpPr>
            <p:nvPr/>
          </p:nvSpPr>
          <p:spPr bwMode="auto">
            <a:xfrm rot="16200000" flipH="1">
              <a:off x="3807" y="3974"/>
              <a:ext cx="22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96" name="Line 164"/>
            <p:cNvSpPr>
              <a:spLocks noChangeShapeType="1"/>
            </p:cNvSpPr>
            <p:nvPr/>
          </p:nvSpPr>
          <p:spPr bwMode="auto">
            <a:xfrm rot="-5400000">
              <a:off x="3891" y="3804"/>
              <a:ext cx="5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89"/>
          <p:cNvGrpSpPr>
            <a:grpSpLocks/>
          </p:cNvGrpSpPr>
          <p:nvPr/>
        </p:nvGrpSpPr>
        <p:grpSpPr bwMode="auto">
          <a:xfrm>
            <a:off x="7159625" y="5573713"/>
            <a:ext cx="728663" cy="366712"/>
            <a:chOff x="4550" y="3687"/>
            <a:chExt cx="459" cy="231"/>
          </a:xfrm>
        </p:grpSpPr>
        <p:sp>
          <p:nvSpPr>
            <p:cNvPr id="113692" name="Line 160"/>
            <p:cNvSpPr>
              <a:spLocks noChangeShapeType="1"/>
            </p:cNvSpPr>
            <p:nvPr/>
          </p:nvSpPr>
          <p:spPr bwMode="auto">
            <a:xfrm>
              <a:off x="4550" y="3690"/>
              <a:ext cx="0" cy="2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93" name="Line 161"/>
            <p:cNvSpPr>
              <a:spLocks noChangeShapeType="1"/>
            </p:cNvSpPr>
            <p:nvPr/>
          </p:nvSpPr>
          <p:spPr bwMode="auto">
            <a:xfrm>
              <a:off x="5009" y="3687"/>
              <a:ext cx="0" cy="2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91"/>
          <p:cNvGrpSpPr>
            <a:grpSpLocks/>
          </p:cNvGrpSpPr>
          <p:nvPr/>
        </p:nvGrpSpPr>
        <p:grpSpPr bwMode="auto">
          <a:xfrm>
            <a:off x="7535863" y="5283200"/>
            <a:ext cx="0" cy="914400"/>
            <a:chOff x="4787" y="3504"/>
            <a:chExt cx="0" cy="576"/>
          </a:xfrm>
        </p:grpSpPr>
        <p:sp>
          <p:nvSpPr>
            <p:cNvPr id="113689" name="Line 165"/>
            <p:cNvSpPr>
              <a:spLocks noChangeShapeType="1"/>
            </p:cNvSpPr>
            <p:nvPr/>
          </p:nvSpPr>
          <p:spPr bwMode="auto">
            <a:xfrm>
              <a:off x="4787" y="3504"/>
              <a:ext cx="0" cy="2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90" name="Line 166"/>
            <p:cNvSpPr>
              <a:spLocks noChangeShapeType="1"/>
            </p:cNvSpPr>
            <p:nvPr/>
          </p:nvSpPr>
          <p:spPr bwMode="auto">
            <a:xfrm rot="16200000" flipH="1">
              <a:off x="4674" y="3968"/>
              <a:ext cx="22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91" name="Line 167"/>
            <p:cNvSpPr>
              <a:spLocks noChangeShapeType="1"/>
            </p:cNvSpPr>
            <p:nvPr/>
          </p:nvSpPr>
          <p:spPr bwMode="auto">
            <a:xfrm rot="-5400000">
              <a:off x="4758" y="3798"/>
              <a:ext cx="5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306" name="Line 178"/>
          <p:cNvSpPr>
            <a:spLocks noChangeShapeType="1"/>
          </p:cNvSpPr>
          <p:nvPr/>
        </p:nvSpPr>
        <p:spPr bwMode="auto">
          <a:xfrm flipV="1">
            <a:off x="6156325" y="3060700"/>
            <a:ext cx="0" cy="47625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307" name="Line 179"/>
          <p:cNvSpPr>
            <a:spLocks noChangeShapeType="1"/>
          </p:cNvSpPr>
          <p:nvPr/>
        </p:nvSpPr>
        <p:spPr bwMode="auto">
          <a:xfrm>
            <a:off x="6146800" y="3222625"/>
            <a:ext cx="139065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308" name="Line 180"/>
          <p:cNvSpPr>
            <a:spLocks noChangeShapeType="1"/>
          </p:cNvSpPr>
          <p:nvPr/>
        </p:nvSpPr>
        <p:spPr bwMode="auto">
          <a:xfrm flipV="1">
            <a:off x="7537450" y="3051175"/>
            <a:ext cx="0" cy="47625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320" name="AutoShape 192"/>
          <p:cNvSpPr>
            <a:spLocks noChangeArrowheads="1"/>
          </p:cNvSpPr>
          <p:nvPr/>
        </p:nvSpPr>
        <p:spPr bwMode="auto">
          <a:xfrm>
            <a:off x="5054600" y="2540000"/>
            <a:ext cx="3556000" cy="3746500"/>
          </a:xfrm>
          <a:prstGeom prst="roundRect">
            <a:avLst>
              <a:gd name="adj" fmla="val 7972"/>
            </a:avLst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321" name="Text Box 193"/>
          <p:cNvSpPr txBox="1">
            <a:spLocks noChangeArrowheads="1"/>
          </p:cNvSpPr>
          <p:nvPr/>
        </p:nvSpPr>
        <p:spPr bwMode="auto">
          <a:xfrm>
            <a:off x="5302250" y="2614613"/>
            <a:ext cx="3117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Center to Center Distance</a:t>
            </a:r>
            <a:endParaRPr lang="th-TH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2" name="Slide Number Placeholder 8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EC64-B2A3-4040-92A2-923F4E37081A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4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4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4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8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8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8148E-6 L 1.66667E-6 0.1868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64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1875 L 5.55556E-7 0.0004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1000"/>
                                        <p:tgtEl>
                                          <p:spTgt spid="4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0046 L 0.15104 0.00046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" y="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4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1000"/>
                                        <p:tgtEl>
                                          <p:spTgt spid="4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052 0.00046 L 0.15052 0.18727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000"/>
                            </p:stCondLst>
                            <p:childTnLst>
                              <p:par>
                                <p:cTn id="9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052 0.18727 L 0.15052 0.00046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7" dur="500"/>
                                        <p:tgtEl>
                                          <p:spTgt spid="48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94" grpId="0" animBg="1"/>
      <p:bldP spid="48195" grpId="0" animBg="1"/>
      <p:bldP spid="48196" grpId="0" animBg="1"/>
      <p:bldP spid="48197" grpId="0"/>
      <p:bldP spid="48267" grpId="0" animBg="1"/>
      <p:bldP spid="48285" grpId="0" animBg="1"/>
      <p:bldP spid="48306" grpId="0" animBg="1"/>
      <p:bldP spid="48307" grpId="0" animBg="1"/>
      <p:bldP spid="48308" grpId="0" animBg="1"/>
      <p:bldP spid="48320" grpId="0" animBg="1"/>
      <p:bldP spid="4832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2588" y="2973388"/>
            <a:ext cx="3178175" cy="1817687"/>
            <a:chOff x="3153" y="1873"/>
            <a:chExt cx="2002" cy="1145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3262" y="1984"/>
              <a:ext cx="1783" cy="924"/>
              <a:chOff x="430" y="864"/>
              <a:chExt cx="1783" cy="924"/>
            </a:xfrm>
          </p:grpSpPr>
          <p:sp>
            <p:nvSpPr>
              <p:cNvPr id="114781" name="Rectangle 4"/>
              <p:cNvSpPr>
                <a:spLocks noChangeArrowheads="1"/>
              </p:cNvSpPr>
              <p:nvPr/>
            </p:nvSpPr>
            <p:spPr bwMode="auto">
              <a:xfrm>
                <a:off x="876" y="864"/>
                <a:ext cx="882" cy="921"/>
              </a:xfrm>
              <a:prstGeom prst="rect">
                <a:avLst/>
              </a:prstGeom>
              <a:solidFill>
                <a:srgbClr val="33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82" name="Arc 5"/>
              <p:cNvSpPr>
                <a:spLocks/>
              </p:cNvSpPr>
              <p:nvPr/>
            </p:nvSpPr>
            <p:spPr bwMode="auto">
              <a:xfrm flipH="1">
                <a:off x="430" y="865"/>
                <a:ext cx="463" cy="922"/>
              </a:xfrm>
              <a:custGeom>
                <a:avLst/>
                <a:gdLst>
                  <a:gd name="T0" fmla="*/ 0 w 21695"/>
                  <a:gd name="T1" fmla="*/ 0 h 43200"/>
                  <a:gd name="T2" fmla="*/ 0 w 21695"/>
                  <a:gd name="T3" fmla="*/ 0 h 43200"/>
                  <a:gd name="T4" fmla="*/ 0 w 21695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1695"/>
                  <a:gd name="T10" fmla="*/ 0 h 43200"/>
                  <a:gd name="T11" fmla="*/ 21695 w 21695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95" h="43200" fill="none" extrusionOk="0">
                    <a:moveTo>
                      <a:pt x="94" y="0"/>
                    </a:moveTo>
                    <a:cubicBezTo>
                      <a:pt x="12024" y="0"/>
                      <a:pt x="21695" y="9670"/>
                      <a:pt x="21695" y="21600"/>
                    </a:cubicBezTo>
                    <a:cubicBezTo>
                      <a:pt x="21695" y="33529"/>
                      <a:pt x="12024" y="43200"/>
                      <a:pt x="95" y="43200"/>
                    </a:cubicBezTo>
                    <a:cubicBezTo>
                      <a:pt x="63" y="43200"/>
                      <a:pt x="31" y="43199"/>
                      <a:pt x="0" y="43199"/>
                    </a:cubicBezTo>
                  </a:path>
                  <a:path w="21695" h="43200" stroke="0" extrusionOk="0">
                    <a:moveTo>
                      <a:pt x="94" y="0"/>
                    </a:moveTo>
                    <a:cubicBezTo>
                      <a:pt x="12024" y="0"/>
                      <a:pt x="21695" y="9670"/>
                      <a:pt x="21695" y="21600"/>
                    </a:cubicBezTo>
                    <a:cubicBezTo>
                      <a:pt x="21695" y="33529"/>
                      <a:pt x="12024" y="43200"/>
                      <a:pt x="95" y="43200"/>
                    </a:cubicBezTo>
                    <a:cubicBezTo>
                      <a:pt x="63" y="43200"/>
                      <a:pt x="31" y="43199"/>
                      <a:pt x="0" y="43199"/>
                    </a:cubicBezTo>
                    <a:lnTo>
                      <a:pt x="95" y="21600"/>
                    </a:lnTo>
                    <a:close/>
                  </a:path>
                </a:pathLst>
              </a:custGeom>
              <a:solidFill>
                <a:srgbClr val="33CCFF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83" name="Arc 6"/>
              <p:cNvSpPr>
                <a:spLocks/>
              </p:cNvSpPr>
              <p:nvPr/>
            </p:nvSpPr>
            <p:spPr bwMode="auto">
              <a:xfrm>
                <a:off x="1750" y="865"/>
                <a:ext cx="463" cy="922"/>
              </a:xfrm>
              <a:custGeom>
                <a:avLst/>
                <a:gdLst>
                  <a:gd name="T0" fmla="*/ 0 w 21695"/>
                  <a:gd name="T1" fmla="*/ 0 h 43200"/>
                  <a:gd name="T2" fmla="*/ 0 w 21695"/>
                  <a:gd name="T3" fmla="*/ 0 h 43200"/>
                  <a:gd name="T4" fmla="*/ 0 w 21695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1695"/>
                  <a:gd name="T10" fmla="*/ 0 h 43200"/>
                  <a:gd name="T11" fmla="*/ 21695 w 21695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95" h="43200" fill="none" extrusionOk="0">
                    <a:moveTo>
                      <a:pt x="94" y="0"/>
                    </a:moveTo>
                    <a:cubicBezTo>
                      <a:pt x="12024" y="0"/>
                      <a:pt x="21695" y="9670"/>
                      <a:pt x="21695" y="21600"/>
                    </a:cubicBezTo>
                    <a:cubicBezTo>
                      <a:pt x="21695" y="33529"/>
                      <a:pt x="12024" y="43200"/>
                      <a:pt x="95" y="43200"/>
                    </a:cubicBezTo>
                    <a:cubicBezTo>
                      <a:pt x="63" y="43200"/>
                      <a:pt x="31" y="43199"/>
                      <a:pt x="0" y="43199"/>
                    </a:cubicBezTo>
                  </a:path>
                  <a:path w="21695" h="43200" stroke="0" extrusionOk="0">
                    <a:moveTo>
                      <a:pt x="94" y="0"/>
                    </a:moveTo>
                    <a:cubicBezTo>
                      <a:pt x="12024" y="0"/>
                      <a:pt x="21695" y="9670"/>
                      <a:pt x="21695" y="21600"/>
                    </a:cubicBezTo>
                    <a:cubicBezTo>
                      <a:pt x="21695" y="33529"/>
                      <a:pt x="12024" y="43200"/>
                      <a:pt x="95" y="43200"/>
                    </a:cubicBezTo>
                    <a:cubicBezTo>
                      <a:pt x="63" y="43200"/>
                      <a:pt x="31" y="43199"/>
                      <a:pt x="0" y="43199"/>
                    </a:cubicBezTo>
                    <a:lnTo>
                      <a:pt x="95" y="21600"/>
                    </a:lnTo>
                    <a:close/>
                  </a:path>
                </a:pathLst>
              </a:custGeom>
              <a:solidFill>
                <a:srgbClr val="33CCFF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84" name="Line 7"/>
              <p:cNvSpPr>
                <a:spLocks noChangeShapeType="1"/>
              </p:cNvSpPr>
              <p:nvPr/>
            </p:nvSpPr>
            <p:spPr bwMode="auto">
              <a:xfrm>
                <a:off x="889" y="864"/>
                <a:ext cx="86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85" name="Line 8"/>
              <p:cNvSpPr>
                <a:spLocks noChangeShapeType="1"/>
              </p:cNvSpPr>
              <p:nvPr/>
            </p:nvSpPr>
            <p:spPr bwMode="auto">
              <a:xfrm>
                <a:off x="892" y="1788"/>
                <a:ext cx="86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4764" name="Rectangle 9"/>
            <p:cNvSpPr>
              <a:spLocks noChangeArrowheads="1"/>
            </p:cNvSpPr>
            <p:nvPr/>
          </p:nvSpPr>
          <p:spPr bwMode="auto">
            <a:xfrm>
              <a:off x="3714" y="2221"/>
              <a:ext cx="882" cy="45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65" name="Arc 10"/>
            <p:cNvSpPr>
              <a:spLocks/>
            </p:cNvSpPr>
            <p:nvPr/>
          </p:nvSpPr>
          <p:spPr bwMode="auto">
            <a:xfrm flipH="1">
              <a:off x="3488" y="2214"/>
              <a:ext cx="230" cy="460"/>
            </a:xfrm>
            <a:custGeom>
              <a:avLst/>
              <a:gdLst>
                <a:gd name="T0" fmla="*/ 0 w 21600"/>
                <a:gd name="T1" fmla="*/ 0 h 43199"/>
                <a:gd name="T2" fmla="*/ 0 w 21600"/>
                <a:gd name="T3" fmla="*/ 0 h 43199"/>
                <a:gd name="T4" fmla="*/ 0 w 21600"/>
                <a:gd name="T5" fmla="*/ 0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5"/>
                    <a:pt x="12043" y="43095"/>
                    <a:pt x="188" y="43199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5"/>
                    <a:pt x="12043" y="43095"/>
                    <a:pt x="188" y="43199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66" name="Arc 11"/>
            <p:cNvSpPr>
              <a:spLocks/>
            </p:cNvSpPr>
            <p:nvPr/>
          </p:nvSpPr>
          <p:spPr bwMode="auto">
            <a:xfrm>
              <a:off x="4583" y="2214"/>
              <a:ext cx="230" cy="460"/>
            </a:xfrm>
            <a:custGeom>
              <a:avLst/>
              <a:gdLst>
                <a:gd name="T0" fmla="*/ 0 w 21600"/>
                <a:gd name="T1" fmla="*/ 0 h 43199"/>
                <a:gd name="T2" fmla="*/ 0 w 21600"/>
                <a:gd name="T3" fmla="*/ 0 h 43199"/>
                <a:gd name="T4" fmla="*/ 0 w 21600"/>
                <a:gd name="T5" fmla="*/ 0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5"/>
                    <a:pt x="12043" y="43095"/>
                    <a:pt x="188" y="43199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5"/>
                    <a:pt x="12043" y="43095"/>
                    <a:pt x="188" y="43199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67" name="Line 12"/>
            <p:cNvSpPr>
              <a:spLocks noChangeShapeType="1"/>
            </p:cNvSpPr>
            <p:nvPr/>
          </p:nvSpPr>
          <p:spPr bwMode="auto">
            <a:xfrm>
              <a:off x="3797" y="2448"/>
              <a:ext cx="26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68" name="Line 13"/>
            <p:cNvSpPr>
              <a:spLocks noChangeShapeType="1"/>
            </p:cNvSpPr>
            <p:nvPr/>
          </p:nvSpPr>
          <p:spPr bwMode="auto">
            <a:xfrm flipV="1">
              <a:off x="3720" y="1873"/>
              <a:ext cx="0" cy="49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69" name="Line 14"/>
            <p:cNvSpPr>
              <a:spLocks noChangeShapeType="1"/>
            </p:cNvSpPr>
            <p:nvPr/>
          </p:nvSpPr>
          <p:spPr bwMode="auto">
            <a:xfrm>
              <a:off x="3720" y="2525"/>
              <a:ext cx="0" cy="49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70" name="Line 15"/>
            <p:cNvSpPr>
              <a:spLocks noChangeShapeType="1"/>
            </p:cNvSpPr>
            <p:nvPr/>
          </p:nvSpPr>
          <p:spPr bwMode="auto">
            <a:xfrm flipH="1">
              <a:off x="3153" y="2448"/>
              <a:ext cx="4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71" name="Line 16"/>
            <p:cNvSpPr>
              <a:spLocks noChangeShapeType="1"/>
            </p:cNvSpPr>
            <p:nvPr/>
          </p:nvSpPr>
          <p:spPr bwMode="auto">
            <a:xfrm>
              <a:off x="3676" y="2448"/>
              <a:ext cx="8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72" name="Line 17"/>
            <p:cNvSpPr>
              <a:spLocks noChangeShapeType="1"/>
            </p:cNvSpPr>
            <p:nvPr/>
          </p:nvSpPr>
          <p:spPr bwMode="auto">
            <a:xfrm rot="5400000">
              <a:off x="3675" y="2446"/>
              <a:ext cx="8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73" name="Line 18"/>
            <p:cNvSpPr>
              <a:spLocks noChangeShapeType="1"/>
            </p:cNvSpPr>
            <p:nvPr/>
          </p:nvSpPr>
          <p:spPr bwMode="auto">
            <a:xfrm flipH="1">
              <a:off x="4290" y="2448"/>
              <a:ext cx="22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74" name="Line 19"/>
            <p:cNvSpPr>
              <a:spLocks noChangeShapeType="1"/>
            </p:cNvSpPr>
            <p:nvPr/>
          </p:nvSpPr>
          <p:spPr bwMode="auto">
            <a:xfrm flipH="1" flipV="1">
              <a:off x="4588" y="1873"/>
              <a:ext cx="0" cy="49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75" name="Line 20"/>
            <p:cNvSpPr>
              <a:spLocks noChangeShapeType="1"/>
            </p:cNvSpPr>
            <p:nvPr/>
          </p:nvSpPr>
          <p:spPr bwMode="auto">
            <a:xfrm flipH="1">
              <a:off x="4588" y="2522"/>
              <a:ext cx="0" cy="4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76" name="Line 21"/>
            <p:cNvSpPr>
              <a:spLocks noChangeShapeType="1"/>
            </p:cNvSpPr>
            <p:nvPr/>
          </p:nvSpPr>
          <p:spPr bwMode="auto">
            <a:xfrm>
              <a:off x="4669" y="2448"/>
              <a:ext cx="4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77" name="Line 22"/>
            <p:cNvSpPr>
              <a:spLocks noChangeShapeType="1"/>
            </p:cNvSpPr>
            <p:nvPr/>
          </p:nvSpPr>
          <p:spPr bwMode="auto">
            <a:xfrm flipH="1">
              <a:off x="4547" y="2448"/>
              <a:ext cx="8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78" name="Line 23"/>
            <p:cNvSpPr>
              <a:spLocks noChangeShapeType="1"/>
            </p:cNvSpPr>
            <p:nvPr/>
          </p:nvSpPr>
          <p:spPr bwMode="auto">
            <a:xfrm rot="16200000" flipH="1">
              <a:off x="4545" y="2446"/>
              <a:ext cx="8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79" name="Line 24"/>
            <p:cNvSpPr>
              <a:spLocks noChangeShapeType="1"/>
            </p:cNvSpPr>
            <p:nvPr/>
          </p:nvSpPr>
          <p:spPr bwMode="auto">
            <a:xfrm>
              <a:off x="3717" y="2215"/>
              <a:ext cx="87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80" name="Line 25"/>
            <p:cNvSpPr>
              <a:spLocks noChangeShapeType="1"/>
            </p:cNvSpPr>
            <p:nvPr/>
          </p:nvSpPr>
          <p:spPr bwMode="auto">
            <a:xfrm>
              <a:off x="3717" y="2674"/>
              <a:ext cx="87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4691" name="Rectangle 26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>
                <a:solidFill>
                  <a:srgbClr val="CC3300"/>
                </a:solidFill>
                <a:latin typeface="Arial" charset="0"/>
                <a:cs typeface="Arial" charset="0"/>
              </a:rPr>
              <a:t>ROUNDED-END  SHAPES</a:t>
            </a:r>
          </a:p>
        </p:txBody>
      </p:sp>
      <p:grpSp>
        <p:nvGrpSpPr>
          <p:cNvPr id="4" name="Group 79"/>
          <p:cNvGrpSpPr>
            <a:grpSpLocks/>
          </p:cNvGrpSpPr>
          <p:nvPr/>
        </p:nvGrpSpPr>
        <p:grpSpPr bwMode="auto">
          <a:xfrm>
            <a:off x="554038" y="5638800"/>
            <a:ext cx="2828925" cy="923925"/>
            <a:chOff x="3261" y="3552"/>
            <a:chExt cx="1782" cy="582"/>
          </a:xfrm>
        </p:grpSpPr>
        <p:sp>
          <p:nvSpPr>
            <p:cNvPr id="114754" name="Rectangle 80"/>
            <p:cNvSpPr>
              <a:spLocks noChangeArrowheads="1"/>
            </p:cNvSpPr>
            <p:nvPr/>
          </p:nvSpPr>
          <p:spPr bwMode="auto">
            <a:xfrm>
              <a:off x="3261" y="3741"/>
              <a:ext cx="1782" cy="216"/>
            </a:xfrm>
            <a:prstGeom prst="rect">
              <a:avLst/>
            </a:prstGeom>
            <a:solidFill>
              <a:srgbClr val="33CC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55" name="Line 81"/>
            <p:cNvSpPr>
              <a:spLocks noChangeShapeType="1"/>
            </p:cNvSpPr>
            <p:nvPr/>
          </p:nvSpPr>
          <p:spPr bwMode="auto">
            <a:xfrm>
              <a:off x="3489" y="3735"/>
              <a:ext cx="0" cy="2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56" name="Line 82"/>
            <p:cNvSpPr>
              <a:spLocks noChangeShapeType="1"/>
            </p:cNvSpPr>
            <p:nvPr/>
          </p:nvSpPr>
          <p:spPr bwMode="auto">
            <a:xfrm>
              <a:off x="4809" y="3735"/>
              <a:ext cx="0" cy="2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57" name="Line 83"/>
            <p:cNvSpPr>
              <a:spLocks noChangeShapeType="1"/>
            </p:cNvSpPr>
            <p:nvPr/>
          </p:nvSpPr>
          <p:spPr bwMode="auto">
            <a:xfrm>
              <a:off x="3720" y="3558"/>
              <a:ext cx="0" cy="2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58" name="Line 84"/>
            <p:cNvSpPr>
              <a:spLocks noChangeShapeType="1"/>
            </p:cNvSpPr>
            <p:nvPr/>
          </p:nvSpPr>
          <p:spPr bwMode="auto">
            <a:xfrm rot="16200000" flipH="1">
              <a:off x="3607" y="4022"/>
              <a:ext cx="22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59" name="Line 85"/>
            <p:cNvSpPr>
              <a:spLocks noChangeShapeType="1"/>
            </p:cNvSpPr>
            <p:nvPr/>
          </p:nvSpPr>
          <p:spPr bwMode="auto">
            <a:xfrm rot="-5400000">
              <a:off x="3691" y="3852"/>
              <a:ext cx="5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60" name="Line 86"/>
            <p:cNvSpPr>
              <a:spLocks noChangeShapeType="1"/>
            </p:cNvSpPr>
            <p:nvPr/>
          </p:nvSpPr>
          <p:spPr bwMode="auto">
            <a:xfrm>
              <a:off x="4587" y="3552"/>
              <a:ext cx="0" cy="2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61" name="Line 87"/>
            <p:cNvSpPr>
              <a:spLocks noChangeShapeType="1"/>
            </p:cNvSpPr>
            <p:nvPr/>
          </p:nvSpPr>
          <p:spPr bwMode="auto">
            <a:xfrm rot="16200000" flipH="1">
              <a:off x="4474" y="4016"/>
              <a:ext cx="22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62" name="Line 88"/>
            <p:cNvSpPr>
              <a:spLocks noChangeShapeType="1"/>
            </p:cNvSpPr>
            <p:nvPr/>
          </p:nvSpPr>
          <p:spPr bwMode="auto">
            <a:xfrm rot="-5400000">
              <a:off x="4558" y="3846"/>
              <a:ext cx="5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1161" name="Line 89"/>
          <p:cNvSpPr>
            <a:spLocks noChangeShapeType="1"/>
          </p:cNvSpPr>
          <p:nvPr/>
        </p:nvSpPr>
        <p:spPr bwMode="auto">
          <a:xfrm flipV="1">
            <a:off x="2659063" y="3346450"/>
            <a:ext cx="538162" cy="5381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arrow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131162" name="Line 90"/>
          <p:cNvSpPr>
            <a:spLocks noChangeShapeType="1"/>
          </p:cNvSpPr>
          <p:nvPr/>
        </p:nvSpPr>
        <p:spPr bwMode="auto">
          <a:xfrm flipV="1">
            <a:off x="3178175" y="3046413"/>
            <a:ext cx="319088" cy="3190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non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131163" name="Line 91"/>
          <p:cNvSpPr>
            <a:spLocks noChangeShapeType="1"/>
          </p:cNvSpPr>
          <p:nvPr/>
        </p:nvSpPr>
        <p:spPr bwMode="auto">
          <a:xfrm>
            <a:off x="3492500" y="3051175"/>
            <a:ext cx="2095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164" name="Text Box 92"/>
          <p:cNvSpPr txBox="1">
            <a:spLocks noChangeArrowheads="1"/>
          </p:cNvSpPr>
          <p:nvPr/>
        </p:nvSpPr>
        <p:spPr bwMode="auto">
          <a:xfrm>
            <a:off x="3443288" y="2695575"/>
            <a:ext cx="650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R12</a:t>
            </a:r>
            <a:endParaRPr lang="th-TH" sz="20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5" name="Group 93"/>
          <p:cNvGrpSpPr>
            <a:grpSpLocks/>
          </p:cNvGrpSpPr>
          <p:nvPr/>
        </p:nvGrpSpPr>
        <p:grpSpPr bwMode="auto">
          <a:xfrm>
            <a:off x="1258888" y="4772025"/>
            <a:ext cx="1423987" cy="441325"/>
            <a:chOff x="3705" y="3006"/>
            <a:chExt cx="897" cy="278"/>
          </a:xfrm>
        </p:grpSpPr>
        <p:sp>
          <p:nvSpPr>
            <p:cNvPr id="114750" name="Line 94"/>
            <p:cNvSpPr>
              <a:spLocks noChangeShapeType="1"/>
            </p:cNvSpPr>
            <p:nvPr/>
          </p:nvSpPr>
          <p:spPr bwMode="auto">
            <a:xfrm>
              <a:off x="3720" y="3052"/>
              <a:ext cx="0" cy="23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51" name="Line 95"/>
            <p:cNvSpPr>
              <a:spLocks noChangeShapeType="1"/>
            </p:cNvSpPr>
            <p:nvPr/>
          </p:nvSpPr>
          <p:spPr bwMode="auto">
            <a:xfrm>
              <a:off x="4587" y="3046"/>
              <a:ext cx="0" cy="2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52" name="Line 96"/>
            <p:cNvSpPr>
              <a:spLocks noChangeShapeType="1"/>
            </p:cNvSpPr>
            <p:nvPr/>
          </p:nvSpPr>
          <p:spPr bwMode="auto">
            <a:xfrm>
              <a:off x="3705" y="3223"/>
              <a:ext cx="89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53" name="Text Box 97"/>
            <p:cNvSpPr txBox="1">
              <a:spLocks noChangeArrowheads="1"/>
            </p:cNvSpPr>
            <p:nvPr/>
          </p:nvSpPr>
          <p:spPr bwMode="auto">
            <a:xfrm>
              <a:off x="4025" y="3006"/>
              <a:ext cx="2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21</a:t>
              </a:r>
              <a:endParaRPr lang="th-TH" sz="200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6" name="Group 98"/>
          <p:cNvGrpSpPr>
            <a:grpSpLocks/>
          </p:cNvGrpSpPr>
          <p:nvPr/>
        </p:nvGrpSpPr>
        <p:grpSpPr bwMode="auto">
          <a:xfrm>
            <a:off x="3454400" y="5570538"/>
            <a:ext cx="581025" cy="1081087"/>
            <a:chOff x="5088" y="3509"/>
            <a:chExt cx="366" cy="681"/>
          </a:xfrm>
        </p:grpSpPr>
        <p:sp>
          <p:nvSpPr>
            <p:cNvPr id="114745" name="Line 99"/>
            <p:cNvSpPr>
              <a:spLocks noChangeShapeType="1"/>
            </p:cNvSpPr>
            <p:nvPr/>
          </p:nvSpPr>
          <p:spPr bwMode="auto">
            <a:xfrm>
              <a:off x="5088" y="3740"/>
              <a:ext cx="36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46" name="Line 100"/>
            <p:cNvSpPr>
              <a:spLocks noChangeShapeType="1"/>
            </p:cNvSpPr>
            <p:nvPr/>
          </p:nvSpPr>
          <p:spPr bwMode="auto">
            <a:xfrm>
              <a:off x="5094" y="3956"/>
              <a:ext cx="36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47" name="Line 101"/>
            <p:cNvSpPr>
              <a:spLocks noChangeShapeType="1"/>
            </p:cNvSpPr>
            <p:nvPr/>
          </p:nvSpPr>
          <p:spPr bwMode="auto">
            <a:xfrm>
              <a:off x="5391" y="3509"/>
              <a:ext cx="0" cy="24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48" name="Line 102"/>
            <p:cNvSpPr>
              <a:spLocks noChangeShapeType="1"/>
            </p:cNvSpPr>
            <p:nvPr/>
          </p:nvSpPr>
          <p:spPr bwMode="auto">
            <a:xfrm flipV="1">
              <a:off x="5391" y="3941"/>
              <a:ext cx="0" cy="24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49" name="Text Box 103"/>
            <p:cNvSpPr txBox="1">
              <a:spLocks noChangeArrowheads="1"/>
            </p:cNvSpPr>
            <p:nvPr/>
          </p:nvSpPr>
          <p:spPr bwMode="auto">
            <a:xfrm rot="-5400000">
              <a:off x="5205" y="3724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5</a:t>
              </a:r>
              <a:endParaRPr lang="th-TH" sz="200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7" name="Group 104"/>
          <p:cNvGrpSpPr>
            <a:grpSpLocks/>
          </p:cNvGrpSpPr>
          <p:nvPr/>
        </p:nvGrpSpPr>
        <p:grpSpPr bwMode="auto">
          <a:xfrm>
            <a:off x="1755775" y="3487738"/>
            <a:ext cx="396875" cy="781050"/>
            <a:chOff x="4018" y="2197"/>
            <a:chExt cx="250" cy="492"/>
          </a:xfrm>
        </p:grpSpPr>
        <p:sp>
          <p:nvSpPr>
            <p:cNvPr id="114743" name="Line 105"/>
            <p:cNvSpPr>
              <a:spLocks noChangeShapeType="1"/>
            </p:cNvSpPr>
            <p:nvPr/>
          </p:nvSpPr>
          <p:spPr bwMode="auto">
            <a:xfrm flipV="1">
              <a:off x="4242" y="2197"/>
              <a:ext cx="0" cy="4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44" name="Text Box 106"/>
            <p:cNvSpPr txBox="1">
              <a:spLocks noChangeArrowheads="1"/>
            </p:cNvSpPr>
            <p:nvPr/>
          </p:nvSpPr>
          <p:spPr bwMode="auto">
            <a:xfrm rot="-5400000">
              <a:off x="3996" y="2328"/>
              <a:ext cx="2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12</a:t>
              </a:r>
              <a:endParaRPr lang="th-TH" sz="20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14700" name="Rectangle 107"/>
          <p:cNvSpPr>
            <a:spLocks noChangeArrowheads="1"/>
          </p:cNvSpPr>
          <p:nvPr/>
        </p:nvSpPr>
        <p:spPr bwMode="auto">
          <a:xfrm>
            <a:off x="444500" y="952500"/>
            <a:ext cx="8293100" cy="12890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108"/>
          <p:cNvGrpSpPr>
            <a:grpSpLocks/>
          </p:cNvGrpSpPr>
          <p:nvPr/>
        </p:nvGrpSpPr>
        <p:grpSpPr bwMode="auto">
          <a:xfrm>
            <a:off x="600075" y="965200"/>
            <a:ext cx="7788275" cy="1154113"/>
            <a:chOff x="378" y="608"/>
            <a:chExt cx="4906" cy="727"/>
          </a:xfrm>
        </p:grpSpPr>
        <p:sp>
          <p:nvSpPr>
            <p:cNvPr id="114741" name="Text Box 109"/>
            <p:cNvSpPr txBox="1">
              <a:spLocks noChangeArrowheads="1"/>
            </p:cNvSpPr>
            <p:nvPr/>
          </p:nvSpPr>
          <p:spPr bwMode="auto">
            <a:xfrm>
              <a:off x="607" y="608"/>
              <a:ext cx="4677" cy="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cs typeface="Arial" charset="0"/>
                </a:rPr>
                <a:t>Dimensioned according to the manufacturing </a:t>
              </a:r>
            </a:p>
            <a:p>
              <a:pPr>
                <a:lnSpc>
                  <a:spcPct val="130000"/>
                </a:lnSpc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cs typeface="Arial" charset="0"/>
                </a:rPr>
                <a:t>method used.</a:t>
              </a:r>
            </a:p>
          </p:txBody>
        </p:sp>
        <p:sp>
          <p:nvSpPr>
            <p:cNvPr id="131182" name="Rectangle 110"/>
            <p:cNvSpPr>
              <a:spLocks noChangeArrowheads="1"/>
            </p:cNvSpPr>
            <p:nvPr/>
          </p:nvSpPr>
          <p:spPr bwMode="auto">
            <a:xfrm>
              <a:off x="378" y="748"/>
              <a:ext cx="156" cy="15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9" name="Group 173"/>
          <p:cNvGrpSpPr>
            <a:grpSpLocks/>
          </p:cNvGrpSpPr>
          <p:nvPr/>
        </p:nvGrpSpPr>
        <p:grpSpPr bwMode="auto">
          <a:xfrm>
            <a:off x="5280025" y="3098800"/>
            <a:ext cx="2830513" cy="1466850"/>
            <a:chOff x="430" y="864"/>
            <a:chExt cx="1783" cy="924"/>
          </a:xfrm>
        </p:grpSpPr>
        <p:sp>
          <p:nvSpPr>
            <p:cNvPr id="114736" name="Rectangle 174"/>
            <p:cNvSpPr>
              <a:spLocks noChangeArrowheads="1"/>
            </p:cNvSpPr>
            <p:nvPr/>
          </p:nvSpPr>
          <p:spPr bwMode="auto">
            <a:xfrm>
              <a:off x="876" y="864"/>
              <a:ext cx="882" cy="921"/>
            </a:xfrm>
            <a:prstGeom prst="rect">
              <a:avLst/>
            </a:prstGeom>
            <a:solidFill>
              <a:srgbClr val="33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37" name="Arc 175"/>
            <p:cNvSpPr>
              <a:spLocks/>
            </p:cNvSpPr>
            <p:nvPr/>
          </p:nvSpPr>
          <p:spPr bwMode="auto">
            <a:xfrm flipH="1">
              <a:off x="430" y="865"/>
              <a:ext cx="463" cy="922"/>
            </a:xfrm>
            <a:custGeom>
              <a:avLst/>
              <a:gdLst>
                <a:gd name="T0" fmla="*/ 0 w 21695"/>
                <a:gd name="T1" fmla="*/ 0 h 43200"/>
                <a:gd name="T2" fmla="*/ 0 w 21695"/>
                <a:gd name="T3" fmla="*/ 0 h 43200"/>
                <a:gd name="T4" fmla="*/ 0 w 21695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95"/>
                <a:gd name="T10" fmla="*/ 0 h 43200"/>
                <a:gd name="T11" fmla="*/ 21695 w 21695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95" h="43200" fill="none" extrusionOk="0">
                  <a:moveTo>
                    <a:pt x="94" y="0"/>
                  </a:moveTo>
                  <a:cubicBezTo>
                    <a:pt x="12024" y="0"/>
                    <a:pt x="21695" y="9670"/>
                    <a:pt x="21695" y="21600"/>
                  </a:cubicBezTo>
                  <a:cubicBezTo>
                    <a:pt x="21695" y="33529"/>
                    <a:pt x="12024" y="43200"/>
                    <a:pt x="95" y="43200"/>
                  </a:cubicBezTo>
                  <a:cubicBezTo>
                    <a:pt x="63" y="43200"/>
                    <a:pt x="31" y="43199"/>
                    <a:pt x="0" y="43199"/>
                  </a:cubicBezTo>
                </a:path>
                <a:path w="21695" h="43200" stroke="0" extrusionOk="0">
                  <a:moveTo>
                    <a:pt x="94" y="0"/>
                  </a:moveTo>
                  <a:cubicBezTo>
                    <a:pt x="12024" y="0"/>
                    <a:pt x="21695" y="9670"/>
                    <a:pt x="21695" y="21600"/>
                  </a:cubicBezTo>
                  <a:cubicBezTo>
                    <a:pt x="21695" y="33529"/>
                    <a:pt x="12024" y="43200"/>
                    <a:pt x="95" y="43200"/>
                  </a:cubicBezTo>
                  <a:cubicBezTo>
                    <a:pt x="63" y="43200"/>
                    <a:pt x="31" y="43199"/>
                    <a:pt x="0" y="43199"/>
                  </a:cubicBezTo>
                  <a:lnTo>
                    <a:pt x="95" y="21600"/>
                  </a:lnTo>
                  <a:close/>
                </a:path>
              </a:pathLst>
            </a:custGeom>
            <a:solidFill>
              <a:srgbClr val="33CC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38" name="Arc 176"/>
            <p:cNvSpPr>
              <a:spLocks/>
            </p:cNvSpPr>
            <p:nvPr/>
          </p:nvSpPr>
          <p:spPr bwMode="auto">
            <a:xfrm>
              <a:off x="1750" y="865"/>
              <a:ext cx="463" cy="922"/>
            </a:xfrm>
            <a:custGeom>
              <a:avLst/>
              <a:gdLst>
                <a:gd name="T0" fmla="*/ 0 w 21695"/>
                <a:gd name="T1" fmla="*/ 0 h 43200"/>
                <a:gd name="T2" fmla="*/ 0 w 21695"/>
                <a:gd name="T3" fmla="*/ 0 h 43200"/>
                <a:gd name="T4" fmla="*/ 0 w 21695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95"/>
                <a:gd name="T10" fmla="*/ 0 h 43200"/>
                <a:gd name="T11" fmla="*/ 21695 w 21695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95" h="43200" fill="none" extrusionOk="0">
                  <a:moveTo>
                    <a:pt x="94" y="0"/>
                  </a:moveTo>
                  <a:cubicBezTo>
                    <a:pt x="12024" y="0"/>
                    <a:pt x="21695" y="9670"/>
                    <a:pt x="21695" y="21600"/>
                  </a:cubicBezTo>
                  <a:cubicBezTo>
                    <a:pt x="21695" y="33529"/>
                    <a:pt x="12024" y="43200"/>
                    <a:pt x="95" y="43200"/>
                  </a:cubicBezTo>
                  <a:cubicBezTo>
                    <a:pt x="63" y="43200"/>
                    <a:pt x="31" y="43199"/>
                    <a:pt x="0" y="43199"/>
                  </a:cubicBezTo>
                </a:path>
                <a:path w="21695" h="43200" stroke="0" extrusionOk="0">
                  <a:moveTo>
                    <a:pt x="94" y="0"/>
                  </a:moveTo>
                  <a:cubicBezTo>
                    <a:pt x="12024" y="0"/>
                    <a:pt x="21695" y="9670"/>
                    <a:pt x="21695" y="21600"/>
                  </a:cubicBezTo>
                  <a:cubicBezTo>
                    <a:pt x="21695" y="33529"/>
                    <a:pt x="12024" y="43200"/>
                    <a:pt x="95" y="43200"/>
                  </a:cubicBezTo>
                  <a:cubicBezTo>
                    <a:pt x="63" y="43200"/>
                    <a:pt x="31" y="43199"/>
                    <a:pt x="0" y="43199"/>
                  </a:cubicBezTo>
                  <a:lnTo>
                    <a:pt x="95" y="21600"/>
                  </a:lnTo>
                  <a:close/>
                </a:path>
              </a:pathLst>
            </a:custGeom>
            <a:solidFill>
              <a:srgbClr val="33CC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39" name="Line 177"/>
            <p:cNvSpPr>
              <a:spLocks noChangeShapeType="1"/>
            </p:cNvSpPr>
            <p:nvPr/>
          </p:nvSpPr>
          <p:spPr bwMode="auto">
            <a:xfrm>
              <a:off x="889" y="864"/>
              <a:ext cx="86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40" name="Line 178"/>
            <p:cNvSpPr>
              <a:spLocks noChangeShapeType="1"/>
            </p:cNvSpPr>
            <p:nvPr/>
          </p:nvSpPr>
          <p:spPr bwMode="auto">
            <a:xfrm>
              <a:off x="892" y="1788"/>
              <a:ext cx="86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225"/>
          <p:cNvGrpSpPr>
            <a:grpSpLocks/>
          </p:cNvGrpSpPr>
          <p:nvPr/>
        </p:nvGrpSpPr>
        <p:grpSpPr bwMode="auto">
          <a:xfrm>
            <a:off x="5638800" y="3463925"/>
            <a:ext cx="731838" cy="735013"/>
            <a:chOff x="3552" y="2182"/>
            <a:chExt cx="461" cy="463"/>
          </a:xfrm>
        </p:grpSpPr>
        <p:sp>
          <p:nvSpPr>
            <p:cNvPr id="114734" name="Oval 197"/>
            <p:cNvSpPr>
              <a:spLocks noChangeArrowheads="1"/>
            </p:cNvSpPr>
            <p:nvPr/>
          </p:nvSpPr>
          <p:spPr bwMode="auto">
            <a:xfrm>
              <a:off x="3552" y="2184"/>
              <a:ext cx="461" cy="461"/>
            </a:xfrm>
            <a:prstGeom prst="ellipse">
              <a:avLst/>
            </a:prstGeom>
            <a:solidFill>
              <a:schemeClr val="bg1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35" name="Arc 209"/>
            <p:cNvSpPr>
              <a:spLocks/>
            </p:cNvSpPr>
            <p:nvPr/>
          </p:nvSpPr>
          <p:spPr bwMode="auto">
            <a:xfrm flipH="1">
              <a:off x="3552" y="2182"/>
              <a:ext cx="460" cy="460"/>
            </a:xfrm>
            <a:custGeom>
              <a:avLst/>
              <a:gdLst>
                <a:gd name="T0" fmla="*/ 0 w 43200"/>
                <a:gd name="T1" fmla="*/ 0 h 43200"/>
                <a:gd name="T2" fmla="*/ 0 w 43200"/>
                <a:gd name="T3" fmla="*/ 0 h 43200"/>
                <a:gd name="T4" fmla="*/ 0 w 43200"/>
                <a:gd name="T5" fmla="*/ 0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21881" y="1"/>
                  </a:moveTo>
                  <a:cubicBezTo>
                    <a:pt x="33699" y="155"/>
                    <a:pt x="43200" y="978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707"/>
                    <a:pt x="9613" y="51"/>
                    <a:pt x="21506" y="0"/>
                  </a:cubicBezTo>
                </a:path>
                <a:path w="43200" h="43200" stroke="0" extrusionOk="0">
                  <a:moveTo>
                    <a:pt x="21881" y="1"/>
                  </a:moveTo>
                  <a:cubicBezTo>
                    <a:pt x="33699" y="155"/>
                    <a:pt x="43200" y="978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707"/>
                    <a:pt x="9613" y="51"/>
                    <a:pt x="21506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198"/>
          <p:cNvGrpSpPr>
            <a:grpSpLocks/>
          </p:cNvGrpSpPr>
          <p:nvPr/>
        </p:nvGrpSpPr>
        <p:grpSpPr bwMode="auto">
          <a:xfrm>
            <a:off x="5997575" y="3462338"/>
            <a:ext cx="1744663" cy="731837"/>
            <a:chOff x="3778" y="3437"/>
            <a:chExt cx="1099" cy="461"/>
          </a:xfrm>
        </p:grpSpPr>
        <p:sp>
          <p:nvSpPr>
            <p:cNvPr id="114730" name="Rectangle 179"/>
            <p:cNvSpPr>
              <a:spLocks noChangeArrowheads="1"/>
            </p:cNvSpPr>
            <p:nvPr/>
          </p:nvSpPr>
          <p:spPr bwMode="auto">
            <a:xfrm>
              <a:off x="3778" y="3437"/>
              <a:ext cx="882" cy="45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31" name="Arc 181"/>
            <p:cNvSpPr>
              <a:spLocks/>
            </p:cNvSpPr>
            <p:nvPr/>
          </p:nvSpPr>
          <p:spPr bwMode="auto">
            <a:xfrm>
              <a:off x="4647" y="3438"/>
              <a:ext cx="230" cy="460"/>
            </a:xfrm>
            <a:custGeom>
              <a:avLst/>
              <a:gdLst>
                <a:gd name="T0" fmla="*/ 0 w 21600"/>
                <a:gd name="T1" fmla="*/ 0 h 43199"/>
                <a:gd name="T2" fmla="*/ 0 w 21600"/>
                <a:gd name="T3" fmla="*/ 0 h 43199"/>
                <a:gd name="T4" fmla="*/ 0 w 21600"/>
                <a:gd name="T5" fmla="*/ 0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5"/>
                    <a:pt x="12043" y="43095"/>
                    <a:pt x="188" y="43199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5"/>
                    <a:pt x="12043" y="43095"/>
                    <a:pt x="188" y="43199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32" name="Line 194"/>
            <p:cNvSpPr>
              <a:spLocks noChangeShapeType="1"/>
            </p:cNvSpPr>
            <p:nvPr/>
          </p:nvSpPr>
          <p:spPr bwMode="auto">
            <a:xfrm>
              <a:off x="3781" y="3439"/>
              <a:ext cx="87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33" name="Line 195"/>
            <p:cNvSpPr>
              <a:spLocks noChangeShapeType="1"/>
            </p:cNvSpPr>
            <p:nvPr/>
          </p:nvSpPr>
          <p:spPr bwMode="auto">
            <a:xfrm>
              <a:off x="3781" y="3898"/>
              <a:ext cx="87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200"/>
          <p:cNvGrpSpPr>
            <a:grpSpLocks/>
          </p:cNvGrpSpPr>
          <p:nvPr/>
        </p:nvGrpSpPr>
        <p:grpSpPr bwMode="auto">
          <a:xfrm>
            <a:off x="5106988" y="2922588"/>
            <a:ext cx="3178175" cy="1817687"/>
            <a:chOff x="3217" y="1841"/>
            <a:chExt cx="2002" cy="1145"/>
          </a:xfrm>
        </p:grpSpPr>
        <p:sp>
          <p:nvSpPr>
            <p:cNvPr id="114717" name="Line 185"/>
            <p:cNvSpPr>
              <a:spLocks noChangeShapeType="1"/>
            </p:cNvSpPr>
            <p:nvPr/>
          </p:nvSpPr>
          <p:spPr bwMode="auto">
            <a:xfrm flipH="1">
              <a:off x="3217" y="2416"/>
              <a:ext cx="4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18" name="Line 188"/>
            <p:cNvSpPr>
              <a:spLocks noChangeShapeType="1"/>
            </p:cNvSpPr>
            <p:nvPr/>
          </p:nvSpPr>
          <p:spPr bwMode="auto">
            <a:xfrm flipH="1">
              <a:off x="4354" y="2416"/>
              <a:ext cx="22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19" name="Line 189"/>
            <p:cNvSpPr>
              <a:spLocks noChangeShapeType="1"/>
            </p:cNvSpPr>
            <p:nvPr/>
          </p:nvSpPr>
          <p:spPr bwMode="auto">
            <a:xfrm flipH="1" flipV="1">
              <a:off x="4652" y="1841"/>
              <a:ext cx="0" cy="49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20" name="Line 190"/>
            <p:cNvSpPr>
              <a:spLocks noChangeShapeType="1"/>
            </p:cNvSpPr>
            <p:nvPr/>
          </p:nvSpPr>
          <p:spPr bwMode="auto">
            <a:xfrm flipH="1">
              <a:off x="4652" y="2490"/>
              <a:ext cx="0" cy="4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21" name="Line 191"/>
            <p:cNvSpPr>
              <a:spLocks noChangeShapeType="1"/>
            </p:cNvSpPr>
            <p:nvPr/>
          </p:nvSpPr>
          <p:spPr bwMode="auto">
            <a:xfrm>
              <a:off x="4733" y="2416"/>
              <a:ext cx="4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22" name="Line 192"/>
            <p:cNvSpPr>
              <a:spLocks noChangeShapeType="1"/>
            </p:cNvSpPr>
            <p:nvPr/>
          </p:nvSpPr>
          <p:spPr bwMode="auto">
            <a:xfrm flipH="1">
              <a:off x="4611" y="2416"/>
              <a:ext cx="8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23" name="Line 193"/>
            <p:cNvSpPr>
              <a:spLocks noChangeShapeType="1"/>
            </p:cNvSpPr>
            <p:nvPr/>
          </p:nvSpPr>
          <p:spPr bwMode="auto">
            <a:xfrm rot="16200000" flipH="1">
              <a:off x="4609" y="2414"/>
              <a:ext cx="8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24" name="Line 196"/>
            <p:cNvSpPr>
              <a:spLocks noChangeShapeType="1"/>
            </p:cNvSpPr>
            <p:nvPr/>
          </p:nvSpPr>
          <p:spPr bwMode="auto">
            <a:xfrm flipH="1">
              <a:off x="4195" y="2416"/>
              <a:ext cx="8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25" name="Line 183"/>
            <p:cNvSpPr>
              <a:spLocks noChangeShapeType="1"/>
            </p:cNvSpPr>
            <p:nvPr/>
          </p:nvSpPr>
          <p:spPr bwMode="auto">
            <a:xfrm flipV="1">
              <a:off x="3784" y="1841"/>
              <a:ext cx="0" cy="49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26" name="Line 184"/>
            <p:cNvSpPr>
              <a:spLocks noChangeShapeType="1"/>
            </p:cNvSpPr>
            <p:nvPr/>
          </p:nvSpPr>
          <p:spPr bwMode="auto">
            <a:xfrm>
              <a:off x="3784" y="2493"/>
              <a:ext cx="0" cy="49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27" name="Line 186"/>
            <p:cNvSpPr>
              <a:spLocks noChangeShapeType="1"/>
            </p:cNvSpPr>
            <p:nvPr/>
          </p:nvSpPr>
          <p:spPr bwMode="auto">
            <a:xfrm>
              <a:off x="3740" y="2416"/>
              <a:ext cx="8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28" name="Line 187"/>
            <p:cNvSpPr>
              <a:spLocks noChangeShapeType="1"/>
            </p:cNvSpPr>
            <p:nvPr/>
          </p:nvSpPr>
          <p:spPr bwMode="auto">
            <a:xfrm rot="5400000">
              <a:off x="3739" y="2414"/>
              <a:ext cx="8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29" name="Line 182"/>
            <p:cNvSpPr>
              <a:spLocks noChangeShapeType="1"/>
            </p:cNvSpPr>
            <p:nvPr/>
          </p:nvSpPr>
          <p:spPr bwMode="auto">
            <a:xfrm>
              <a:off x="3861" y="2416"/>
              <a:ext cx="26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1302" name="Line 230"/>
          <p:cNvSpPr>
            <a:spLocks noChangeShapeType="1"/>
          </p:cNvSpPr>
          <p:nvPr/>
        </p:nvSpPr>
        <p:spPr bwMode="auto">
          <a:xfrm>
            <a:off x="6007100" y="4813300"/>
            <a:ext cx="0" cy="584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303" name="Line 231"/>
          <p:cNvSpPr>
            <a:spLocks noChangeShapeType="1"/>
          </p:cNvSpPr>
          <p:nvPr/>
        </p:nvSpPr>
        <p:spPr bwMode="auto">
          <a:xfrm>
            <a:off x="6007100" y="5118100"/>
            <a:ext cx="13716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1306" name="Line 234"/>
          <p:cNvSpPr>
            <a:spLocks noChangeShapeType="1"/>
          </p:cNvSpPr>
          <p:nvPr/>
        </p:nvSpPr>
        <p:spPr bwMode="auto">
          <a:xfrm>
            <a:off x="7378700" y="4787900"/>
            <a:ext cx="0" cy="584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3" name="Group 243"/>
          <p:cNvGrpSpPr>
            <a:grpSpLocks/>
          </p:cNvGrpSpPr>
          <p:nvPr/>
        </p:nvGrpSpPr>
        <p:grpSpPr bwMode="auto">
          <a:xfrm>
            <a:off x="4749800" y="4606925"/>
            <a:ext cx="736600" cy="739775"/>
            <a:chOff x="3552" y="3302"/>
            <a:chExt cx="464" cy="466"/>
          </a:xfrm>
        </p:grpSpPr>
        <p:grpSp>
          <p:nvGrpSpPr>
            <p:cNvPr id="14" name="Group 227"/>
            <p:cNvGrpSpPr>
              <a:grpSpLocks/>
            </p:cNvGrpSpPr>
            <p:nvPr/>
          </p:nvGrpSpPr>
          <p:grpSpPr bwMode="auto">
            <a:xfrm>
              <a:off x="3552" y="3302"/>
              <a:ext cx="461" cy="463"/>
              <a:chOff x="3552" y="2182"/>
              <a:chExt cx="461" cy="463"/>
            </a:xfrm>
          </p:grpSpPr>
          <p:sp>
            <p:nvSpPr>
              <p:cNvPr id="114715" name="Oval 228"/>
              <p:cNvSpPr>
                <a:spLocks noChangeArrowheads="1"/>
              </p:cNvSpPr>
              <p:nvPr/>
            </p:nvSpPr>
            <p:spPr bwMode="auto">
              <a:xfrm>
                <a:off x="3552" y="2184"/>
                <a:ext cx="461" cy="461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16" name="Arc 229"/>
              <p:cNvSpPr>
                <a:spLocks/>
              </p:cNvSpPr>
              <p:nvPr/>
            </p:nvSpPr>
            <p:spPr bwMode="auto">
              <a:xfrm flipH="1">
                <a:off x="3552" y="2182"/>
                <a:ext cx="460" cy="460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21881" y="1"/>
                    </a:moveTo>
                    <a:cubicBezTo>
                      <a:pt x="33699" y="155"/>
                      <a:pt x="43200" y="978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9707"/>
                      <a:pt x="9613" y="51"/>
                      <a:pt x="21506" y="0"/>
                    </a:cubicBezTo>
                  </a:path>
                  <a:path w="43200" h="43200" stroke="0" extrusionOk="0">
                    <a:moveTo>
                      <a:pt x="21881" y="1"/>
                    </a:moveTo>
                    <a:cubicBezTo>
                      <a:pt x="33699" y="155"/>
                      <a:pt x="43200" y="978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9707"/>
                      <a:pt x="9613" y="51"/>
                      <a:pt x="21506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4713" name="Line 241"/>
            <p:cNvSpPr>
              <a:spLocks noChangeShapeType="1"/>
            </p:cNvSpPr>
            <p:nvPr/>
          </p:nvSpPr>
          <p:spPr bwMode="auto">
            <a:xfrm>
              <a:off x="3784" y="3304"/>
              <a:ext cx="0" cy="4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14" name="Line 242"/>
            <p:cNvSpPr>
              <a:spLocks noChangeShapeType="1"/>
            </p:cNvSpPr>
            <p:nvPr/>
          </p:nvSpPr>
          <p:spPr bwMode="auto">
            <a:xfrm rot="-5400000">
              <a:off x="3784" y="3304"/>
              <a:ext cx="0" cy="4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1316" name="AutoShape 244"/>
          <p:cNvSpPr>
            <a:spLocks noChangeArrowheads="1"/>
          </p:cNvSpPr>
          <p:nvPr/>
        </p:nvSpPr>
        <p:spPr bwMode="auto">
          <a:xfrm>
            <a:off x="4572000" y="2730500"/>
            <a:ext cx="3987800" cy="3746500"/>
          </a:xfrm>
          <a:prstGeom prst="roundRect">
            <a:avLst>
              <a:gd name="adj" fmla="val 7972"/>
            </a:avLst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318" name="Text Box 246"/>
          <p:cNvSpPr txBox="1">
            <a:spLocks noChangeArrowheads="1"/>
          </p:cNvSpPr>
          <p:nvPr/>
        </p:nvSpPr>
        <p:spPr bwMode="auto">
          <a:xfrm>
            <a:off x="5149850" y="5472113"/>
            <a:ext cx="3117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Center to Center Distance</a:t>
            </a:r>
            <a:endParaRPr lang="th-TH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8" name="Slide Number Placeholder 9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EC64-B2A3-4040-92A2-923F4E37081A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3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3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1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1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0.09688 -0.1668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-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13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13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688 -0.16689 L 0.24792 -0.1668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13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2" dur="500"/>
                                        <p:tgtEl>
                                          <p:spTgt spid="13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161" grpId="0" animBg="1"/>
      <p:bldP spid="131162" grpId="0" animBg="1"/>
      <p:bldP spid="131163" grpId="0" animBg="1"/>
      <p:bldP spid="131164" grpId="0"/>
      <p:bldP spid="131302" grpId="0" animBg="1"/>
      <p:bldP spid="131303" grpId="0" animBg="1"/>
      <p:bldP spid="131306" grpId="0" animBg="1"/>
      <p:bldP spid="131316" grpId="0" animBg="1"/>
      <p:bldP spid="13131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6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>
                <a:solidFill>
                  <a:srgbClr val="CC3300"/>
                </a:solidFill>
                <a:latin typeface="Arial" charset="0"/>
                <a:cs typeface="Arial" charset="0"/>
              </a:rPr>
              <a:t>ROUNDED-END  SHAPES</a:t>
            </a:r>
          </a:p>
        </p:txBody>
      </p:sp>
      <p:sp>
        <p:nvSpPr>
          <p:cNvPr id="115715" name="Rectangle 55"/>
          <p:cNvSpPr>
            <a:spLocks noChangeArrowheads="1"/>
          </p:cNvSpPr>
          <p:nvPr/>
        </p:nvSpPr>
        <p:spPr bwMode="auto">
          <a:xfrm>
            <a:off x="444500" y="952500"/>
            <a:ext cx="8293100" cy="12890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600075" y="965200"/>
            <a:ext cx="7788275" cy="1154113"/>
            <a:chOff x="378" y="608"/>
            <a:chExt cx="4906" cy="727"/>
          </a:xfrm>
        </p:grpSpPr>
        <p:sp>
          <p:nvSpPr>
            <p:cNvPr id="115776" name="Text Box 57"/>
            <p:cNvSpPr txBox="1">
              <a:spLocks noChangeArrowheads="1"/>
            </p:cNvSpPr>
            <p:nvPr/>
          </p:nvSpPr>
          <p:spPr bwMode="auto">
            <a:xfrm>
              <a:off x="607" y="608"/>
              <a:ext cx="4677" cy="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cs typeface="Arial" charset="0"/>
                </a:rPr>
                <a:t>Dimensioned according to the manufacturing </a:t>
              </a:r>
            </a:p>
            <a:p>
              <a:pPr>
                <a:lnSpc>
                  <a:spcPct val="130000"/>
                </a:lnSpc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cs typeface="Arial" charset="0"/>
                </a:rPr>
                <a:t>method used.</a:t>
              </a:r>
            </a:p>
          </p:txBody>
        </p:sp>
        <p:sp>
          <p:nvSpPr>
            <p:cNvPr id="134202" name="Rectangle 58"/>
            <p:cNvSpPr>
              <a:spLocks noChangeArrowheads="1"/>
            </p:cNvSpPr>
            <p:nvPr/>
          </p:nvSpPr>
          <p:spPr bwMode="auto">
            <a:xfrm>
              <a:off x="378" y="748"/>
              <a:ext cx="156" cy="15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800"/>
            </a:p>
          </p:txBody>
        </p:sp>
      </p:grpSp>
      <p:grpSp>
        <p:nvGrpSpPr>
          <p:cNvPr id="3" name="Group 59"/>
          <p:cNvGrpSpPr>
            <a:grpSpLocks/>
          </p:cNvGrpSpPr>
          <p:nvPr/>
        </p:nvGrpSpPr>
        <p:grpSpPr bwMode="auto">
          <a:xfrm>
            <a:off x="2844800" y="2908300"/>
            <a:ext cx="3848100" cy="1930400"/>
            <a:chOff x="248" y="1832"/>
            <a:chExt cx="2424" cy="1216"/>
          </a:xfrm>
        </p:grpSpPr>
        <p:sp>
          <p:nvSpPr>
            <p:cNvPr id="115750" name="Freeform 60"/>
            <p:cNvSpPr>
              <a:spLocks/>
            </p:cNvSpPr>
            <p:nvPr/>
          </p:nvSpPr>
          <p:spPr bwMode="auto">
            <a:xfrm>
              <a:off x="248" y="1840"/>
              <a:ext cx="2424" cy="1208"/>
            </a:xfrm>
            <a:custGeom>
              <a:avLst/>
              <a:gdLst>
                <a:gd name="T0" fmla="*/ 2392 w 2424"/>
                <a:gd name="T1" fmla="*/ 1208 h 1208"/>
                <a:gd name="T2" fmla="*/ 0 w 2424"/>
                <a:gd name="T3" fmla="*/ 1208 h 1208"/>
                <a:gd name="T4" fmla="*/ 0 w 2424"/>
                <a:gd name="T5" fmla="*/ 0 h 1208"/>
                <a:gd name="T6" fmla="*/ 2424 w 2424"/>
                <a:gd name="T7" fmla="*/ 0 h 1208"/>
                <a:gd name="T8" fmla="*/ 2360 w 2424"/>
                <a:gd name="T9" fmla="*/ 192 h 1208"/>
                <a:gd name="T10" fmla="*/ 2416 w 2424"/>
                <a:gd name="T11" fmla="*/ 432 h 1208"/>
                <a:gd name="T12" fmla="*/ 2336 w 2424"/>
                <a:gd name="T13" fmla="*/ 680 h 1208"/>
                <a:gd name="T14" fmla="*/ 2400 w 2424"/>
                <a:gd name="T15" fmla="*/ 872 h 1208"/>
                <a:gd name="T16" fmla="*/ 2352 w 2424"/>
                <a:gd name="T17" fmla="*/ 1104 h 1208"/>
                <a:gd name="T18" fmla="*/ 2392 w 2424"/>
                <a:gd name="T19" fmla="*/ 1208 h 12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24"/>
                <a:gd name="T31" fmla="*/ 0 h 1208"/>
                <a:gd name="T32" fmla="*/ 2424 w 2424"/>
                <a:gd name="T33" fmla="*/ 1208 h 120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24" h="1208">
                  <a:moveTo>
                    <a:pt x="2392" y="1208"/>
                  </a:moveTo>
                  <a:lnTo>
                    <a:pt x="0" y="1208"/>
                  </a:lnTo>
                  <a:lnTo>
                    <a:pt x="0" y="0"/>
                  </a:lnTo>
                  <a:lnTo>
                    <a:pt x="2424" y="0"/>
                  </a:lnTo>
                  <a:lnTo>
                    <a:pt x="2360" y="192"/>
                  </a:lnTo>
                  <a:lnTo>
                    <a:pt x="2416" y="432"/>
                  </a:lnTo>
                  <a:lnTo>
                    <a:pt x="2336" y="680"/>
                  </a:lnTo>
                  <a:lnTo>
                    <a:pt x="2400" y="872"/>
                  </a:lnTo>
                  <a:lnTo>
                    <a:pt x="2352" y="1104"/>
                  </a:lnTo>
                  <a:lnTo>
                    <a:pt x="2392" y="1208"/>
                  </a:lnTo>
                  <a:close/>
                </a:path>
              </a:pathLst>
            </a:custGeom>
            <a:solidFill>
              <a:srgbClr val="33CCFF"/>
            </a:solidFill>
            <a:ln w="2857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61"/>
            <p:cNvGrpSpPr>
              <a:grpSpLocks/>
            </p:cNvGrpSpPr>
            <p:nvPr/>
          </p:nvGrpSpPr>
          <p:grpSpPr bwMode="auto">
            <a:xfrm>
              <a:off x="438" y="1984"/>
              <a:ext cx="1783" cy="924"/>
              <a:chOff x="430" y="864"/>
              <a:chExt cx="1783" cy="924"/>
            </a:xfrm>
          </p:grpSpPr>
          <p:sp>
            <p:nvSpPr>
              <p:cNvPr id="115771" name="Rectangle 62"/>
              <p:cNvSpPr>
                <a:spLocks noChangeArrowheads="1"/>
              </p:cNvSpPr>
              <p:nvPr/>
            </p:nvSpPr>
            <p:spPr bwMode="auto">
              <a:xfrm>
                <a:off x="876" y="864"/>
                <a:ext cx="882" cy="921"/>
              </a:xfrm>
              <a:prstGeom prst="rect">
                <a:avLst/>
              </a:prstGeom>
              <a:solidFill>
                <a:srgbClr val="33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72" name="Arc 63"/>
              <p:cNvSpPr>
                <a:spLocks/>
              </p:cNvSpPr>
              <p:nvPr/>
            </p:nvSpPr>
            <p:spPr bwMode="auto">
              <a:xfrm flipH="1">
                <a:off x="430" y="865"/>
                <a:ext cx="463" cy="922"/>
              </a:xfrm>
              <a:custGeom>
                <a:avLst/>
                <a:gdLst>
                  <a:gd name="T0" fmla="*/ 0 w 21695"/>
                  <a:gd name="T1" fmla="*/ 0 h 43200"/>
                  <a:gd name="T2" fmla="*/ 0 w 21695"/>
                  <a:gd name="T3" fmla="*/ 0 h 43200"/>
                  <a:gd name="T4" fmla="*/ 0 w 21695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1695"/>
                  <a:gd name="T10" fmla="*/ 0 h 43200"/>
                  <a:gd name="T11" fmla="*/ 21695 w 21695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95" h="43200" fill="none" extrusionOk="0">
                    <a:moveTo>
                      <a:pt x="94" y="0"/>
                    </a:moveTo>
                    <a:cubicBezTo>
                      <a:pt x="12024" y="0"/>
                      <a:pt x="21695" y="9670"/>
                      <a:pt x="21695" y="21600"/>
                    </a:cubicBezTo>
                    <a:cubicBezTo>
                      <a:pt x="21695" y="33529"/>
                      <a:pt x="12024" y="43200"/>
                      <a:pt x="95" y="43200"/>
                    </a:cubicBezTo>
                    <a:cubicBezTo>
                      <a:pt x="63" y="43200"/>
                      <a:pt x="31" y="43199"/>
                      <a:pt x="0" y="43199"/>
                    </a:cubicBezTo>
                  </a:path>
                  <a:path w="21695" h="43200" stroke="0" extrusionOk="0">
                    <a:moveTo>
                      <a:pt x="94" y="0"/>
                    </a:moveTo>
                    <a:cubicBezTo>
                      <a:pt x="12024" y="0"/>
                      <a:pt x="21695" y="9670"/>
                      <a:pt x="21695" y="21600"/>
                    </a:cubicBezTo>
                    <a:cubicBezTo>
                      <a:pt x="21695" y="33529"/>
                      <a:pt x="12024" y="43200"/>
                      <a:pt x="95" y="43200"/>
                    </a:cubicBezTo>
                    <a:cubicBezTo>
                      <a:pt x="63" y="43200"/>
                      <a:pt x="31" y="43199"/>
                      <a:pt x="0" y="43199"/>
                    </a:cubicBezTo>
                    <a:lnTo>
                      <a:pt x="95" y="21600"/>
                    </a:lnTo>
                    <a:close/>
                  </a:path>
                </a:pathLst>
              </a:custGeom>
              <a:solidFill>
                <a:srgbClr val="33CCFF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73" name="Arc 64"/>
              <p:cNvSpPr>
                <a:spLocks/>
              </p:cNvSpPr>
              <p:nvPr/>
            </p:nvSpPr>
            <p:spPr bwMode="auto">
              <a:xfrm>
                <a:off x="1750" y="865"/>
                <a:ext cx="463" cy="922"/>
              </a:xfrm>
              <a:custGeom>
                <a:avLst/>
                <a:gdLst>
                  <a:gd name="T0" fmla="*/ 0 w 21695"/>
                  <a:gd name="T1" fmla="*/ 0 h 43200"/>
                  <a:gd name="T2" fmla="*/ 0 w 21695"/>
                  <a:gd name="T3" fmla="*/ 0 h 43200"/>
                  <a:gd name="T4" fmla="*/ 0 w 21695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1695"/>
                  <a:gd name="T10" fmla="*/ 0 h 43200"/>
                  <a:gd name="T11" fmla="*/ 21695 w 21695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95" h="43200" fill="none" extrusionOk="0">
                    <a:moveTo>
                      <a:pt x="94" y="0"/>
                    </a:moveTo>
                    <a:cubicBezTo>
                      <a:pt x="12024" y="0"/>
                      <a:pt x="21695" y="9670"/>
                      <a:pt x="21695" y="21600"/>
                    </a:cubicBezTo>
                    <a:cubicBezTo>
                      <a:pt x="21695" y="33529"/>
                      <a:pt x="12024" y="43200"/>
                      <a:pt x="95" y="43200"/>
                    </a:cubicBezTo>
                    <a:cubicBezTo>
                      <a:pt x="63" y="43200"/>
                      <a:pt x="31" y="43199"/>
                      <a:pt x="0" y="43199"/>
                    </a:cubicBezTo>
                  </a:path>
                  <a:path w="21695" h="43200" stroke="0" extrusionOk="0">
                    <a:moveTo>
                      <a:pt x="94" y="0"/>
                    </a:moveTo>
                    <a:cubicBezTo>
                      <a:pt x="12024" y="0"/>
                      <a:pt x="21695" y="9670"/>
                      <a:pt x="21695" y="21600"/>
                    </a:cubicBezTo>
                    <a:cubicBezTo>
                      <a:pt x="21695" y="33529"/>
                      <a:pt x="12024" y="43200"/>
                      <a:pt x="95" y="43200"/>
                    </a:cubicBezTo>
                    <a:cubicBezTo>
                      <a:pt x="63" y="43200"/>
                      <a:pt x="31" y="43199"/>
                      <a:pt x="0" y="43199"/>
                    </a:cubicBezTo>
                    <a:lnTo>
                      <a:pt x="95" y="21600"/>
                    </a:lnTo>
                    <a:close/>
                  </a:path>
                </a:pathLst>
              </a:custGeom>
              <a:solidFill>
                <a:srgbClr val="33CCFF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74" name="Line 65"/>
              <p:cNvSpPr>
                <a:spLocks noChangeShapeType="1"/>
              </p:cNvSpPr>
              <p:nvPr/>
            </p:nvSpPr>
            <p:spPr bwMode="auto">
              <a:xfrm>
                <a:off x="889" y="864"/>
                <a:ext cx="86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75" name="Line 66"/>
              <p:cNvSpPr>
                <a:spLocks noChangeShapeType="1"/>
              </p:cNvSpPr>
              <p:nvPr/>
            </p:nvSpPr>
            <p:spPr bwMode="auto">
              <a:xfrm>
                <a:off x="892" y="1788"/>
                <a:ext cx="86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5752" name="Rectangle 67"/>
            <p:cNvSpPr>
              <a:spLocks noChangeArrowheads="1"/>
            </p:cNvSpPr>
            <p:nvPr/>
          </p:nvSpPr>
          <p:spPr bwMode="auto">
            <a:xfrm>
              <a:off x="890" y="2221"/>
              <a:ext cx="882" cy="45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53" name="Arc 68"/>
            <p:cNvSpPr>
              <a:spLocks/>
            </p:cNvSpPr>
            <p:nvPr/>
          </p:nvSpPr>
          <p:spPr bwMode="auto">
            <a:xfrm flipH="1">
              <a:off x="664" y="2214"/>
              <a:ext cx="230" cy="460"/>
            </a:xfrm>
            <a:custGeom>
              <a:avLst/>
              <a:gdLst>
                <a:gd name="T0" fmla="*/ 0 w 21600"/>
                <a:gd name="T1" fmla="*/ 0 h 43199"/>
                <a:gd name="T2" fmla="*/ 0 w 21600"/>
                <a:gd name="T3" fmla="*/ 0 h 43199"/>
                <a:gd name="T4" fmla="*/ 0 w 21600"/>
                <a:gd name="T5" fmla="*/ 0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5"/>
                    <a:pt x="12043" y="43095"/>
                    <a:pt x="188" y="43199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5"/>
                    <a:pt x="12043" y="43095"/>
                    <a:pt x="188" y="43199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54" name="Arc 69"/>
            <p:cNvSpPr>
              <a:spLocks/>
            </p:cNvSpPr>
            <p:nvPr/>
          </p:nvSpPr>
          <p:spPr bwMode="auto">
            <a:xfrm>
              <a:off x="1759" y="2214"/>
              <a:ext cx="230" cy="460"/>
            </a:xfrm>
            <a:custGeom>
              <a:avLst/>
              <a:gdLst>
                <a:gd name="T0" fmla="*/ 0 w 21600"/>
                <a:gd name="T1" fmla="*/ 0 h 43199"/>
                <a:gd name="T2" fmla="*/ 0 w 21600"/>
                <a:gd name="T3" fmla="*/ 0 h 43199"/>
                <a:gd name="T4" fmla="*/ 0 w 21600"/>
                <a:gd name="T5" fmla="*/ 0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5"/>
                    <a:pt x="12043" y="43095"/>
                    <a:pt x="188" y="43199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5"/>
                    <a:pt x="12043" y="43095"/>
                    <a:pt x="188" y="43199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55" name="Line 70"/>
            <p:cNvSpPr>
              <a:spLocks noChangeShapeType="1"/>
            </p:cNvSpPr>
            <p:nvPr/>
          </p:nvSpPr>
          <p:spPr bwMode="auto">
            <a:xfrm>
              <a:off x="973" y="2448"/>
              <a:ext cx="26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56" name="Line 71"/>
            <p:cNvSpPr>
              <a:spLocks noChangeShapeType="1"/>
            </p:cNvSpPr>
            <p:nvPr/>
          </p:nvSpPr>
          <p:spPr bwMode="auto">
            <a:xfrm flipV="1">
              <a:off x="896" y="1873"/>
              <a:ext cx="0" cy="49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57" name="Line 72"/>
            <p:cNvSpPr>
              <a:spLocks noChangeShapeType="1"/>
            </p:cNvSpPr>
            <p:nvPr/>
          </p:nvSpPr>
          <p:spPr bwMode="auto">
            <a:xfrm>
              <a:off x="896" y="2525"/>
              <a:ext cx="0" cy="49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58" name="Line 73"/>
            <p:cNvSpPr>
              <a:spLocks noChangeShapeType="1"/>
            </p:cNvSpPr>
            <p:nvPr/>
          </p:nvSpPr>
          <p:spPr bwMode="auto">
            <a:xfrm flipH="1">
              <a:off x="329" y="2448"/>
              <a:ext cx="4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59" name="Line 74"/>
            <p:cNvSpPr>
              <a:spLocks noChangeShapeType="1"/>
            </p:cNvSpPr>
            <p:nvPr/>
          </p:nvSpPr>
          <p:spPr bwMode="auto">
            <a:xfrm>
              <a:off x="852" y="2448"/>
              <a:ext cx="8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60" name="Line 75"/>
            <p:cNvSpPr>
              <a:spLocks noChangeShapeType="1"/>
            </p:cNvSpPr>
            <p:nvPr/>
          </p:nvSpPr>
          <p:spPr bwMode="auto">
            <a:xfrm rot="5400000">
              <a:off x="851" y="2446"/>
              <a:ext cx="8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61" name="Line 76"/>
            <p:cNvSpPr>
              <a:spLocks noChangeShapeType="1"/>
            </p:cNvSpPr>
            <p:nvPr/>
          </p:nvSpPr>
          <p:spPr bwMode="auto">
            <a:xfrm flipH="1">
              <a:off x="1466" y="2448"/>
              <a:ext cx="22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62" name="Line 77"/>
            <p:cNvSpPr>
              <a:spLocks noChangeShapeType="1"/>
            </p:cNvSpPr>
            <p:nvPr/>
          </p:nvSpPr>
          <p:spPr bwMode="auto">
            <a:xfrm flipH="1" flipV="1">
              <a:off x="1764" y="1873"/>
              <a:ext cx="0" cy="49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63" name="Line 78"/>
            <p:cNvSpPr>
              <a:spLocks noChangeShapeType="1"/>
            </p:cNvSpPr>
            <p:nvPr/>
          </p:nvSpPr>
          <p:spPr bwMode="auto">
            <a:xfrm flipH="1">
              <a:off x="1764" y="2522"/>
              <a:ext cx="0" cy="4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64" name="Line 79"/>
            <p:cNvSpPr>
              <a:spLocks noChangeShapeType="1"/>
            </p:cNvSpPr>
            <p:nvPr/>
          </p:nvSpPr>
          <p:spPr bwMode="auto">
            <a:xfrm>
              <a:off x="1845" y="2448"/>
              <a:ext cx="4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65" name="Line 80"/>
            <p:cNvSpPr>
              <a:spLocks noChangeShapeType="1"/>
            </p:cNvSpPr>
            <p:nvPr/>
          </p:nvSpPr>
          <p:spPr bwMode="auto">
            <a:xfrm flipH="1">
              <a:off x="1723" y="2448"/>
              <a:ext cx="8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66" name="Line 81"/>
            <p:cNvSpPr>
              <a:spLocks noChangeShapeType="1"/>
            </p:cNvSpPr>
            <p:nvPr/>
          </p:nvSpPr>
          <p:spPr bwMode="auto">
            <a:xfrm rot="16200000" flipH="1">
              <a:off x="1721" y="2446"/>
              <a:ext cx="8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67" name="Line 82"/>
            <p:cNvSpPr>
              <a:spLocks noChangeShapeType="1"/>
            </p:cNvSpPr>
            <p:nvPr/>
          </p:nvSpPr>
          <p:spPr bwMode="auto">
            <a:xfrm>
              <a:off x="893" y="2215"/>
              <a:ext cx="87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68" name="Line 83"/>
            <p:cNvSpPr>
              <a:spLocks noChangeShapeType="1"/>
            </p:cNvSpPr>
            <p:nvPr/>
          </p:nvSpPr>
          <p:spPr bwMode="auto">
            <a:xfrm>
              <a:off x="893" y="2674"/>
              <a:ext cx="87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69" name="Freeform 84"/>
            <p:cNvSpPr>
              <a:spLocks/>
            </p:cNvSpPr>
            <p:nvPr/>
          </p:nvSpPr>
          <p:spPr bwMode="auto">
            <a:xfrm>
              <a:off x="248" y="1832"/>
              <a:ext cx="2424" cy="1216"/>
            </a:xfrm>
            <a:custGeom>
              <a:avLst/>
              <a:gdLst>
                <a:gd name="T0" fmla="*/ 2408 w 2424"/>
                <a:gd name="T1" fmla="*/ 1216 h 1216"/>
                <a:gd name="T2" fmla="*/ 0 w 2424"/>
                <a:gd name="T3" fmla="*/ 1216 h 1216"/>
                <a:gd name="T4" fmla="*/ 0 w 2424"/>
                <a:gd name="T5" fmla="*/ 0 h 1216"/>
                <a:gd name="T6" fmla="*/ 2424 w 2424"/>
                <a:gd name="T7" fmla="*/ 0 h 12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24"/>
                <a:gd name="T13" fmla="*/ 0 h 1216"/>
                <a:gd name="T14" fmla="*/ 2424 w 2424"/>
                <a:gd name="T15" fmla="*/ 1216 h 12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24" h="1216">
                  <a:moveTo>
                    <a:pt x="2408" y="1216"/>
                  </a:moveTo>
                  <a:lnTo>
                    <a:pt x="0" y="1216"/>
                  </a:lnTo>
                  <a:lnTo>
                    <a:pt x="0" y="0"/>
                  </a:lnTo>
                  <a:lnTo>
                    <a:pt x="2424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70" name="Freeform 85"/>
            <p:cNvSpPr>
              <a:spLocks/>
            </p:cNvSpPr>
            <p:nvPr/>
          </p:nvSpPr>
          <p:spPr bwMode="auto">
            <a:xfrm>
              <a:off x="2576" y="1832"/>
              <a:ext cx="88" cy="1216"/>
            </a:xfrm>
            <a:custGeom>
              <a:avLst/>
              <a:gdLst>
                <a:gd name="T0" fmla="*/ 88 w 88"/>
                <a:gd name="T1" fmla="*/ 0 h 1216"/>
                <a:gd name="T2" fmla="*/ 24 w 88"/>
                <a:gd name="T3" fmla="*/ 200 h 1216"/>
                <a:gd name="T4" fmla="*/ 88 w 88"/>
                <a:gd name="T5" fmla="*/ 424 h 1216"/>
                <a:gd name="T6" fmla="*/ 0 w 88"/>
                <a:gd name="T7" fmla="*/ 688 h 1216"/>
                <a:gd name="T8" fmla="*/ 72 w 88"/>
                <a:gd name="T9" fmla="*/ 872 h 1216"/>
                <a:gd name="T10" fmla="*/ 24 w 88"/>
                <a:gd name="T11" fmla="*/ 1112 h 1216"/>
                <a:gd name="T12" fmla="*/ 72 w 88"/>
                <a:gd name="T13" fmla="*/ 1216 h 1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8"/>
                <a:gd name="T22" fmla="*/ 0 h 1216"/>
                <a:gd name="T23" fmla="*/ 88 w 88"/>
                <a:gd name="T24" fmla="*/ 1216 h 12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8" h="1216">
                  <a:moveTo>
                    <a:pt x="88" y="0"/>
                  </a:moveTo>
                  <a:lnTo>
                    <a:pt x="24" y="200"/>
                  </a:lnTo>
                  <a:lnTo>
                    <a:pt x="88" y="424"/>
                  </a:lnTo>
                  <a:lnTo>
                    <a:pt x="0" y="688"/>
                  </a:lnTo>
                  <a:lnTo>
                    <a:pt x="72" y="872"/>
                  </a:lnTo>
                  <a:lnTo>
                    <a:pt x="24" y="1112"/>
                  </a:lnTo>
                  <a:lnTo>
                    <a:pt x="72" y="1216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86"/>
          <p:cNvGrpSpPr>
            <a:grpSpLocks/>
          </p:cNvGrpSpPr>
          <p:nvPr/>
        </p:nvGrpSpPr>
        <p:grpSpPr bwMode="auto">
          <a:xfrm>
            <a:off x="5175250" y="2736850"/>
            <a:ext cx="838200" cy="1087438"/>
            <a:chOff x="1716" y="1724"/>
            <a:chExt cx="528" cy="685"/>
          </a:xfrm>
        </p:grpSpPr>
        <p:sp>
          <p:nvSpPr>
            <p:cNvPr id="115748" name="Line 87"/>
            <p:cNvSpPr>
              <a:spLocks noChangeShapeType="1"/>
            </p:cNvSpPr>
            <p:nvPr/>
          </p:nvSpPr>
          <p:spPr bwMode="auto">
            <a:xfrm rot="20700000" flipV="1">
              <a:off x="1716" y="2070"/>
              <a:ext cx="339" cy="33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49" name="Line 88"/>
            <p:cNvSpPr>
              <a:spLocks noChangeShapeType="1"/>
            </p:cNvSpPr>
            <p:nvPr/>
          </p:nvSpPr>
          <p:spPr bwMode="auto">
            <a:xfrm rot="20700000" flipV="1">
              <a:off x="1954" y="1724"/>
              <a:ext cx="290" cy="29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none" w="sm" len="lg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4233" name="Line 89"/>
          <p:cNvSpPr>
            <a:spLocks noChangeShapeType="1"/>
          </p:cNvSpPr>
          <p:nvPr/>
        </p:nvSpPr>
        <p:spPr bwMode="auto">
          <a:xfrm>
            <a:off x="5945188" y="2684463"/>
            <a:ext cx="2095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234" name="Text Box 90"/>
          <p:cNvSpPr txBox="1">
            <a:spLocks noChangeArrowheads="1"/>
          </p:cNvSpPr>
          <p:nvPr/>
        </p:nvSpPr>
        <p:spPr bwMode="auto">
          <a:xfrm>
            <a:off x="5895975" y="2328863"/>
            <a:ext cx="650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R12</a:t>
            </a:r>
            <a:endParaRPr lang="th-TH" sz="20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6" name="Group 91"/>
          <p:cNvGrpSpPr>
            <a:grpSpLocks/>
          </p:cNvGrpSpPr>
          <p:nvPr/>
        </p:nvGrpSpPr>
        <p:grpSpPr bwMode="auto">
          <a:xfrm>
            <a:off x="3849688" y="4883150"/>
            <a:ext cx="1423987" cy="606425"/>
            <a:chOff x="881" y="3076"/>
            <a:chExt cx="897" cy="382"/>
          </a:xfrm>
        </p:grpSpPr>
        <p:sp>
          <p:nvSpPr>
            <p:cNvPr id="115745" name="Line 92"/>
            <p:cNvSpPr>
              <a:spLocks noChangeShapeType="1"/>
            </p:cNvSpPr>
            <p:nvPr/>
          </p:nvSpPr>
          <p:spPr bwMode="auto">
            <a:xfrm>
              <a:off x="1763" y="3076"/>
              <a:ext cx="0" cy="38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46" name="Line 93"/>
            <p:cNvSpPr>
              <a:spLocks noChangeShapeType="1"/>
            </p:cNvSpPr>
            <p:nvPr/>
          </p:nvSpPr>
          <p:spPr bwMode="auto">
            <a:xfrm>
              <a:off x="881" y="3397"/>
              <a:ext cx="89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47" name="Text Box 94"/>
            <p:cNvSpPr txBox="1">
              <a:spLocks noChangeArrowheads="1"/>
            </p:cNvSpPr>
            <p:nvPr/>
          </p:nvSpPr>
          <p:spPr bwMode="auto">
            <a:xfrm>
              <a:off x="1201" y="3180"/>
              <a:ext cx="2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21</a:t>
              </a:r>
              <a:endParaRPr lang="th-TH" sz="200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7" name="Group 95"/>
          <p:cNvGrpSpPr>
            <a:grpSpLocks/>
          </p:cNvGrpSpPr>
          <p:nvPr/>
        </p:nvGrpSpPr>
        <p:grpSpPr bwMode="auto">
          <a:xfrm>
            <a:off x="4346575" y="3487738"/>
            <a:ext cx="396875" cy="781050"/>
            <a:chOff x="1194" y="2197"/>
            <a:chExt cx="250" cy="492"/>
          </a:xfrm>
        </p:grpSpPr>
        <p:sp>
          <p:nvSpPr>
            <p:cNvPr id="115743" name="Line 96"/>
            <p:cNvSpPr>
              <a:spLocks noChangeShapeType="1"/>
            </p:cNvSpPr>
            <p:nvPr/>
          </p:nvSpPr>
          <p:spPr bwMode="auto">
            <a:xfrm flipV="1">
              <a:off x="1418" y="2197"/>
              <a:ext cx="0" cy="4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44" name="Text Box 97"/>
            <p:cNvSpPr txBox="1">
              <a:spLocks noChangeArrowheads="1"/>
            </p:cNvSpPr>
            <p:nvPr/>
          </p:nvSpPr>
          <p:spPr bwMode="auto">
            <a:xfrm rot="-5400000">
              <a:off x="1172" y="2328"/>
              <a:ext cx="2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12</a:t>
              </a:r>
              <a:endParaRPr lang="th-TH" sz="200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8" name="Group 98"/>
          <p:cNvGrpSpPr>
            <a:grpSpLocks/>
          </p:cNvGrpSpPr>
          <p:nvPr/>
        </p:nvGrpSpPr>
        <p:grpSpPr bwMode="auto">
          <a:xfrm>
            <a:off x="2846388" y="5765800"/>
            <a:ext cx="3784600" cy="923925"/>
            <a:chOff x="249" y="3632"/>
            <a:chExt cx="2384" cy="582"/>
          </a:xfrm>
        </p:grpSpPr>
        <p:grpSp>
          <p:nvGrpSpPr>
            <p:cNvPr id="9" name="Group 99"/>
            <p:cNvGrpSpPr>
              <a:grpSpLocks/>
            </p:cNvGrpSpPr>
            <p:nvPr/>
          </p:nvGrpSpPr>
          <p:grpSpPr bwMode="auto">
            <a:xfrm>
              <a:off x="250" y="3917"/>
              <a:ext cx="2380" cy="219"/>
              <a:chOff x="250" y="3333"/>
              <a:chExt cx="2380" cy="219"/>
            </a:xfrm>
          </p:grpSpPr>
          <p:sp>
            <p:nvSpPr>
              <p:cNvPr id="115741" name="Freeform 100"/>
              <p:cNvSpPr>
                <a:spLocks/>
              </p:cNvSpPr>
              <p:nvPr/>
            </p:nvSpPr>
            <p:spPr bwMode="auto">
              <a:xfrm>
                <a:off x="2583" y="3333"/>
                <a:ext cx="47" cy="219"/>
              </a:xfrm>
              <a:custGeom>
                <a:avLst/>
                <a:gdLst>
                  <a:gd name="T0" fmla="*/ 11 w 47"/>
                  <a:gd name="T1" fmla="*/ 219 h 219"/>
                  <a:gd name="T2" fmla="*/ 38 w 47"/>
                  <a:gd name="T3" fmla="*/ 218 h 219"/>
                  <a:gd name="T4" fmla="*/ 47 w 47"/>
                  <a:gd name="T5" fmla="*/ 173 h 219"/>
                  <a:gd name="T6" fmla="*/ 18 w 47"/>
                  <a:gd name="T7" fmla="*/ 117 h 219"/>
                  <a:gd name="T8" fmla="*/ 42 w 47"/>
                  <a:gd name="T9" fmla="*/ 62 h 219"/>
                  <a:gd name="T10" fmla="*/ 45 w 47"/>
                  <a:gd name="T11" fmla="*/ 30 h 219"/>
                  <a:gd name="T12" fmla="*/ 32 w 47"/>
                  <a:gd name="T13" fmla="*/ 0 h 219"/>
                  <a:gd name="T14" fmla="*/ 0 w 47"/>
                  <a:gd name="T15" fmla="*/ 0 h 219"/>
                  <a:gd name="T16" fmla="*/ 11 w 47"/>
                  <a:gd name="T17" fmla="*/ 219 h 2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7"/>
                  <a:gd name="T28" fmla="*/ 0 h 219"/>
                  <a:gd name="T29" fmla="*/ 47 w 47"/>
                  <a:gd name="T30" fmla="*/ 219 h 2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7" h="219">
                    <a:moveTo>
                      <a:pt x="11" y="219"/>
                    </a:moveTo>
                    <a:lnTo>
                      <a:pt x="38" y="218"/>
                    </a:lnTo>
                    <a:lnTo>
                      <a:pt x="47" y="173"/>
                    </a:lnTo>
                    <a:lnTo>
                      <a:pt x="18" y="117"/>
                    </a:lnTo>
                    <a:lnTo>
                      <a:pt x="42" y="62"/>
                    </a:lnTo>
                    <a:lnTo>
                      <a:pt x="45" y="30"/>
                    </a:lnTo>
                    <a:lnTo>
                      <a:pt x="32" y="0"/>
                    </a:lnTo>
                    <a:lnTo>
                      <a:pt x="0" y="0"/>
                    </a:lnTo>
                    <a:lnTo>
                      <a:pt x="11" y="219"/>
                    </a:lnTo>
                    <a:close/>
                  </a:path>
                </a:pathLst>
              </a:custGeom>
              <a:solidFill>
                <a:srgbClr val="33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42" name="Rectangle 101"/>
              <p:cNvSpPr>
                <a:spLocks noChangeArrowheads="1"/>
              </p:cNvSpPr>
              <p:nvPr/>
            </p:nvSpPr>
            <p:spPr bwMode="auto">
              <a:xfrm>
                <a:off x="250" y="3334"/>
                <a:ext cx="2352" cy="216"/>
              </a:xfrm>
              <a:prstGeom prst="rect">
                <a:avLst/>
              </a:prstGeom>
              <a:solidFill>
                <a:srgbClr val="33CCFF"/>
              </a:solidFill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5730" name="Rectangle 102"/>
            <p:cNvSpPr>
              <a:spLocks noChangeArrowheads="1"/>
            </p:cNvSpPr>
            <p:nvPr/>
          </p:nvSpPr>
          <p:spPr bwMode="auto">
            <a:xfrm>
              <a:off x="437" y="3701"/>
              <a:ext cx="1782" cy="216"/>
            </a:xfrm>
            <a:prstGeom prst="rect">
              <a:avLst/>
            </a:prstGeom>
            <a:solidFill>
              <a:srgbClr val="33CC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31" name="Line 103"/>
            <p:cNvSpPr>
              <a:spLocks noChangeShapeType="1"/>
            </p:cNvSpPr>
            <p:nvPr/>
          </p:nvSpPr>
          <p:spPr bwMode="auto">
            <a:xfrm>
              <a:off x="665" y="3695"/>
              <a:ext cx="0" cy="4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32" name="Line 104"/>
            <p:cNvSpPr>
              <a:spLocks noChangeShapeType="1"/>
            </p:cNvSpPr>
            <p:nvPr/>
          </p:nvSpPr>
          <p:spPr bwMode="auto">
            <a:xfrm>
              <a:off x="896" y="3638"/>
              <a:ext cx="0" cy="2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33" name="Line 105"/>
            <p:cNvSpPr>
              <a:spLocks noChangeShapeType="1"/>
            </p:cNvSpPr>
            <p:nvPr/>
          </p:nvSpPr>
          <p:spPr bwMode="auto">
            <a:xfrm rot="16200000" flipH="1">
              <a:off x="783" y="4102"/>
              <a:ext cx="22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34" name="Line 106"/>
            <p:cNvSpPr>
              <a:spLocks noChangeShapeType="1"/>
            </p:cNvSpPr>
            <p:nvPr/>
          </p:nvSpPr>
          <p:spPr bwMode="auto">
            <a:xfrm rot="-5400000">
              <a:off x="867" y="3932"/>
              <a:ext cx="5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35" name="Line 107"/>
            <p:cNvSpPr>
              <a:spLocks noChangeShapeType="1"/>
            </p:cNvSpPr>
            <p:nvPr/>
          </p:nvSpPr>
          <p:spPr bwMode="auto">
            <a:xfrm>
              <a:off x="1763" y="3632"/>
              <a:ext cx="0" cy="2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36" name="Line 108"/>
            <p:cNvSpPr>
              <a:spLocks noChangeShapeType="1"/>
            </p:cNvSpPr>
            <p:nvPr/>
          </p:nvSpPr>
          <p:spPr bwMode="auto">
            <a:xfrm rot="16200000" flipH="1">
              <a:off x="1650" y="4096"/>
              <a:ext cx="22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37" name="Line 109"/>
            <p:cNvSpPr>
              <a:spLocks noChangeShapeType="1"/>
            </p:cNvSpPr>
            <p:nvPr/>
          </p:nvSpPr>
          <p:spPr bwMode="auto">
            <a:xfrm rot="-5400000">
              <a:off x="1734" y="3926"/>
              <a:ext cx="5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38" name="Freeform 110"/>
            <p:cNvSpPr>
              <a:spLocks/>
            </p:cNvSpPr>
            <p:nvPr/>
          </p:nvSpPr>
          <p:spPr bwMode="auto">
            <a:xfrm>
              <a:off x="249" y="3917"/>
              <a:ext cx="2379" cy="216"/>
            </a:xfrm>
            <a:custGeom>
              <a:avLst/>
              <a:gdLst>
                <a:gd name="T0" fmla="*/ 2379 w 2379"/>
                <a:gd name="T1" fmla="*/ 216 h 216"/>
                <a:gd name="T2" fmla="*/ 0 w 2379"/>
                <a:gd name="T3" fmla="*/ 216 h 216"/>
                <a:gd name="T4" fmla="*/ 0 w 2379"/>
                <a:gd name="T5" fmla="*/ 0 h 216"/>
                <a:gd name="T6" fmla="*/ 2376 w 2379"/>
                <a:gd name="T7" fmla="*/ 0 h 2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79"/>
                <a:gd name="T13" fmla="*/ 0 h 216"/>
                <a:gd name="T14" fmla="*/ 2379 w 2379"/>
                <a:gd name="T15" fmla="*/ 216 h 2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79" h="216">
                  <a:moveTo>
                    <a:pt x="2379" y="216"/>
                  </a:moveTo>
                  <a:lnTo>
                    <a:pt x="0" y="216"/>
                  </a:lnTo>
                  <a:lnTo>
                    <a:pt x="0" y="0"/>
                  </a:lnTo>
                  <a:lnTo>
                    <a:pt x="2376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39" name="Freeform 111"/>
            <p:cNvSpPr>
              <a:spLocks/>
            </p:cNvSpPr>
            <p:nvPr/>
          </p:nvSpPr>
          <p:spPr bwMode="auto">
            <a:xfrm>
              <a:off x="2605" y="3911"/>
              <a:ext cx="28" cy="224"/>
            </a:xfrm>
            <a:custGeom>
              <a:avLst/>
              <a:gdLst>
                <a:gd name="T0" fmla="*/ 12 w 28"/>
                <a:gd name="T1" fmla="*/ 0 h 224"/>
                <a:gd name="T2" fmla="*/ 25 w 28"/>
                <a:gd name="T3" fmla="*/ 59 h 224"/>
                <a:gd name="T4" fmla="*/ 0 w 28"/>
                <a:gd name="T5" fmla="*/ 120 h 224"/>
                <a:gd name="T6" fmla="*/ 25 w 28"/>
                <a:gd name="T7" fmla="*/ 176 h 224"/>
                <a:gd name="T8" fmla="*/ 17 w 28"/>
                <a:gd name="T9" fmla="*/ 224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24"/>
                <a:gd name="T17" fmla="*/ 28 w 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24">
                  <a:moveTo>
                    <a:pt x="12" y="0"/>
                  </a:moveTo>
                  <a:cubicBezTo>
                    <a:pt x="21" y="20"/>
                    <a:pt x="27" y="39"/>
                    <a:pt x="25" y="59"/>
                  </a:cubicBezTo>
                  <a:cubicBezTo>
                    <a:pt x="23" y="78"/>
                    <a:pt x="0" y="101"/>
                    <a:pt x="0" y="120"/>
                  </a:cubicBezTo>
                  <a:cubicBezTo>
                    <a:pt x="0" y="140"/>
                    <a:pt x="22" y="159"/>
                    <a:pt x="25" y="176"/>
                  </a:cubicBezTo>
                  <a:cubicBezTo>
                    <a:pt x="28" y="193"/>
                    <a:pt x="19" y="214"/>
                    <a:pt x="17" y="224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40" name="Line 112"/>
            <p:cNvSpPr>
              <a:spLocks noChangeShapeType="1"/>
            </p:cNvSpPr>
            <p:nvPr/>
          </p:nvSpPr>
          <p:spPr bwMode="auto">
            <a:xfrm>
              <a:off x="1985" y="3692"/>
              <a:ext cx="0" cy="4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13"/>
          <p:cNvGrpSpPr>
            <a:grpSpLocks/>
          </p:cNvGrpSpPr>
          <p:nvPr/>
        </p:nvGrpSpPr>
        <p:grpSpPr bwMode="auto">
          <a:xfrm>
            <a:off x="2803525" y="4873625"/>
            <a:ext cx="1104900" cy="658813"/>
            <a:chOff x="222" y="3070"/>
            <a:chExt cx="696" cy="415"/>
          </a:xfrm>
        </p:grpSpPr>
        <p:sp>
          <p:nvSpPr>
            <p:cNvPr id="115725" name="Line 114"/>
            <p:cNvSpPr>
              <a:spLocks noChangeShapeType="1"/>
            </p:cNvSpPr>
            <p:nvPr/>
          </p:nvSpPr>
          <p:spPr bwMode="auto">
            <a:xfrm>
              <a:off x="896" y="3070"/>
              <a:ext cx="0" cy="3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26" name="Line 115"/>
            <p:cNvSpPr>
              <a:spLocks noChangeShapeType="1"/>
            </p:cNvSpPr>
            <p:nvPr/>
          </p:nvSpPr>
          <p:spPr bwMode="auto">
            <a:xfrm>
              <a:off x="222" y="3398"/>
              <a:ext cx="69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27" name="Line 116"/>
            <p:cNvSpPr>
              <a:spLocks noChangeShapeType="1"/>
            </p:cNvSpPr>
            <p:nvPr/>
          </p:nvSpPr>
          <p:spPr bwMode="auto">
            <a:xfrm>
              <a:off x="242" y="3097"/>
              <a:ext cx="0" cy="3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28" name="Text Box 117"/>
            <p:cNvSpPr txBox="1">
              <a:spLocks noChangeArrowheads="1"/>
            </p:cNvSpPr>
            <p:nvPr/>
          </p:nvSpPr>
          <p:spPr bwMode="auto">
            <a:xfrm>
              <a:off x="403" y="3186"/>
              <a:ext cx="2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16</a:t>
              </a:r>
              <a:endParaRPr lang="th-TH" sz="20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66" name="Slide Number Placeholder 6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EC64-B2A3-4040-92A2-923F4E37081A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4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4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233" grpId="0" animBg="1"/>
      <p:bldP spid="13423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9"/>
          <p:cNvGrpSpPr>
            <a:grpSpLocks/>
          </p:cNvGrpSpPr>
          <p:nvPr/>
        </p:nvGrpSpPr>
        <p:grpSpPr bwMode="auto">
          <a:xfrm>
            <a:off x="5722938" y="3162300"/>
            <a:ext cx="2811462" cy="1917700"/>
            <a:chOff x="3605" y="1992"/>
            <a:chExt cx="1771" cy="1208"/>
          </a:xfrm>
        </p:grpSpPr>
        <p:sp>
          <p:nvSpPr>
            <p:cNvPr id="116817" name="Freeform 191"/>
            <p:cNvSpPr>
              <a:spLocks/>
            </p:cNvSpPr>
            <p:nvPr/>
          </p:nvSpPr>
          <p:spPr bwMode="auto">
            <a:xfrm>
              <a:off x="3605" y="1992"/>
              <a:ext cx="1770" cy="1208"/>
            </a:xfrm>
            <a:custGeom>
              <a:avLst/>
              <a:gdLst>
                <a:gd name="T0" fmla="*/ 1749 w 1770"/>
                <a:gd name="T1" fmla="*/ 1205 h 1208"/>
                <a:gd name="T2" fmla="*/ 0 w 1770"/>
                <a:gd name="T3" fmla="*/ 1208 h 1208"/>
                <a:gd name="T4" fmla="*/ 0 w 1770"/>
                <a:gd name="T5" fmla="*/ 0 h 1208"/>
                <a:gd name="T6" fmla="*/ 1755 w 1770"/>
                <a:gd name="T7" fmla="*/ 2 h 1208"/>
                <a:gd name="T8" fmla="*/ 1704 w 1770"/>
                <a:gd name="T9" fmla="*/ 191 h 1208"/>
                <a:gd name="T10" fmla="*/ 1770 w 1770"/>
                <a:gd name="T11" fmla="*/ 416 h 1208"/>
                <a:gd name="T12" fmla="*/ 1680 w 1770"/>
                <a:gd name="T13" fmla="*/ 683 h 1208"/>
                <a:gd name="T14" fmla="*/ 1755 w 1770"/>
                <a:gd name="T15" fmla="*/ 872 h 1208"/>
                <a:gd name="T16" fmla="*/ 1701 w 1770"/>
                <a:gd name="T17" fmla="*/ 1109 h 1208"/>
                <a:gd name="T18" fmla="*/ 1749 w 1770"/>
                <a:gd name="T19" fmla="*/ 1205 h 12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70"/>
                <a:gd name="T31" fmla="*/ 0 h 1208"/>
                <a:gd name="T32" fmla="*/ 1770 w 1770"/>
                <a:gd name="T33" fmla="*/ 1208 h 120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70" h="1208">
                  <a:moveTo>
                    <a:pt x="1749" y="1205"/>
                  </a:moveTo>
                  <a:lnTo>
                    <a:pt x="0" y="1208"/>
                  </a:lnTo>
                  <a:lnTo>
                    <a:pt x="0" y="0"/>
                  </a:lnTo>
                  <a:lnTo>
                    <a:pt x="1755" y="2"/>
                  </a:lnTo>
                  <a:lnTo>
                    <a:pt x="1704" y="191"/>
                  </a:lnTo>
                  <a:lnTo>
                    <a:pt x="1770" y="416"/>
                  </a:lnTo>
                  <a:lnTo>
                    <a:pt x="1680" y="683"/>
                  </a:lnTo>
                  <a:lnTo>
                    <a:pt x="1755" y="872"/>
                  </a:lnTo>
                  <a:lnTo>
                    <a:pt x="1701" y="1109"/>
                  </a:lnTo>
                  <a:lnTo>
                    <a:pt x="1749" y="1205"/>
                  </a:lnTo>
                  <a:close/>
                </a:path>
              </a:pathLst>
            </a:custGeom>
            <a:solidFill>
              <a:srgbClr val="33CCFF"/>
            </a:solidFill>
            <a:ln w="2857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818" name="Rectangle 192"/>
            <p:cNvSpPr>
              <a:spLocks noChangeArrowheads="1"/>
            </p:cNvSpPr>
            <p:nvPr/>
          </p:nvSpPr>
          <p:spPr bwMode="auto">
            <a:xfrm>
              <a:off x="3605" y="2136"/>
              <a:ext cx="882" cy="921"/>
            </a:xfrm>
            <a:prstGeom prst="rect">
              <a:avLst/>
            </a:prstGeom>
            <a:solidFill>
              <a:srgbClr val="33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819" name="Arc 193"/>
            <p:cNvSpPr>
              <a:spLocks/>
            </p:cNvSpPr>
            <p:nvPr/>
          </p:nvSpPr>
          <p:spPr bwMode="auto">
            <a:xfrm>
              <a:off x="4470" y="2137"/>
              <a:ext cx="463" cy="922"/>
            </a:xfrm>
            <a:custGeom>
              <a:avLst/>
              <a:gdLst>
                <a:gd name="T0" fmla="*/ 0 w 21695"/>
                <a:gd name="T1" fmla="*/ 0 h 43200"/>
                <a:gd name="T2" fmla="*/ 0 w 21695"/>
                <a:gd name="T3" fmla="*/ 0 h 43200"/>
                <a:gd name="T4" fmla="*/ 0 w 21695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95"/>
                <a:gd name="T10" fmla="*/ 0 h 43200"/>
                <a:gd name="T11" fmla="*/ 21695 w 21695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95" h="43200" fill="none" extrusionOk="0">
                  <a:moveTo>
                    <a:pt x="94" y="0"/>
                  </a:moveTo>
                  <a:cubicBezTo>
                    <a:pt x="12024" y="0"/>
                    <a:pt x="21695" y="9670"/>
                    <a:pt x="21695" y="21600"/>
                  </a:cubicBezTo>
                  <a:cubicBezTo>
                    <a:pt x="21695" y="33529"/>
                    <a:pt x="12024" y="43200"/>
                    <a:pt x="95" y="43200"/>
                  </a:cubicBezTo>
                  <a:cubicBezTo>
                    <a:pt x="63" y="43200"/>
                    <a:pt x="31" y="43199"/>
                    <a:pt x="0" y="43199"/>
                  </a:cubicBezTo>
                </a:path>
                <a:path w="21695" h="43200" stroke="0" extrusionOk="0">
                  <a:moveTo>
                    <a:pt x="94" y="0"/>
                  </a:moveTo>
                  <a:cubicBezTo>
                    <a:pt x="12024" y="0"/>
                    <a:pt x="21695" y="9670"/>
                    <a:pt x="21695" y="21600"/>
                  </a:cubicBezTo>
                  <a:cubicBezTo>
                    <a:pt x="21695" y="33529"/>
                    <a:pt x="12024" y="43200"/>
                    <a:pt x="95" y="43200"/>
                  </a:cubicBezTo>
                  <a:cubicBezTo>
                    <a:pt x="63" y="43200"/>
                    <a:pt x="31" y="43199"/>
                    <a:pt x="0" y="43199"/>
                  </a:cubicBezTo>
                  <a:lnTo>
                    <a:pt x="95" y="21600"/>
                  </a:lnTo>
                  <a:close/>
                </a:path>
              </a:pathLst>
            </a:custGeom>
            <a:solidFill>
              <a:srgbClr val="33CC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820" name="Line 194"/>
            <p:cNvSpPr>
              <a:spLocks noChangeShapeType="1"/>
            </p:cNvSpPr>
            <p:nvPr/>
          </p:nvSpPr>
          <p:spPr bwMode="auto">
            <a:xfrm>
              <a:off x="3609" y="2136"/>
              <a:ext cx="86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821" name="Line 195"/>
            <p:cNvSpPr>
              <a:spLocks noChangeShapeType="1"/>
            </p:cNvSpPr>
            <p:nvPr/>
          </p:nvSpPr>
          <p:spPr bwMode="auto">
            <a:xfrm>
              <a:off x="3612" y="3060"/>
              <a:ext cx="86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822" name="Freeform 207"/>
            <p:cNvSpPr>
              <a:spLocks/>
            </p:cNvSpPr>
            <p:nvPr/>
          </p:nvSpPr>
          <p:spPr bwMode="auto">
            <a:xfrm>
              <a:off x="5288" y="1997"/>
              <a:ext cx="88" cy="1203"/>
            </a:xfrm>
            <a:custGeom>
              <a:avLst/>
              <a:gdLst>
                <a:gd name="T0" fmla="*/ 75 w 88"/>
                <a:gd name="T1" fmla="*/ 0 h 1203"/>
                <a:gd name="T2" fmla="*/ 24 w 88"/>
                <a:gd name="T3" fmla="*/ 195 h 1203"/>
                <a:gd name="T4" fmla="*/ 88 w 88"/>
                <a:gd name="T5" fmla="*/ 417 h 1203"/>
                <a:gd name="T6" fmla="*/ 0 w 88"/>
                <a:gd name="T7" fmla="*/ 679 h 1203"/>
                <a:gd name="T8" fmla="*/ 72 w 88"/>
                <a:gd name="T9" fmla="*/ 862 h 1203"/>
                <a:gd name="T10" fmla="*/ 24 w 88"/>
                <a:gd name="T11" fmla="*/ 1100 h 1203"/>
                <a:gd name="T12" fmla="*/ 72 w 88"/>
                <a:gd name="T13" fmla="*/ 1203 h 12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8"/>
                <a:gd name="T22" fmla="*/ 0 h 1203"/>
                <a:gd name="T23" fmla="*/ 88 w 88"/>
                <a:gd name="T24" fmla="*/ 1203 h 120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8" h="1203">
                  <a:moveTo>
                    <a:pt x="75" y="0"/>
                  </a:moveTo>
                  <a:lnTo>
                    <a:pt x="24" y="195"/>
                  </a:lnTo>
                  <a:lnTo>
                    <a:pt x="88" y="417"/>
                  </a:lnTo>
                  <a:lnTo>
                    <a:pt x="0" y="679"/>
                  </a:lnTo>
                  <a:lnTo>
                    <a:pt x="72" y="862"/>
                  </a:lnTo>
                  <a:lnTo>
                    <a:pt x="24" y="1100"/>
                  </a:lnTo>
                  <a:lnTo>
                    <a:pt x="72" y="1203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823" name="Freeform 208"/>
            <p:cNvSpPr>
              <a:spLocks/>
            </p:cNvSpPr>
            <p:nvPr/>
          </p:nvSpPr>
          <p:spPr bwMode="auto">
            <a:xfrm>
              <a:off x="3608" y="2813"/>
              <a:ext cx="1755" cy="384"/>
            </a:xfrm>
            <a:custGeom>
              <a:avLst/>
              <a:gdLst>
                <a:gd name="T0" fmla="*/ 0 w 1755"/>
                <a:gd name="T1" fmla="*/ 0 h 384"/>
                <a:gd name="T2" fmla="*/ 0 w 1755"/>
                <a:gd name="T3" fmla="*/ 384 h 384"/>
                <a:gd name="T4" fmla="*/ 1755 w 1755"/>
                <a:gd name="T5" fmla="*/ 384 h 384"/>
                <a:gd name="T6" fmla="*/ 0 60000 65536"/>
                <a:gd name="T7" fmla="*/ 0 60000 65536"/>
                <a:gd name="T8" fmla="*/ 0 60000 65536"/>
                <a:gd name="T9" fmla="*/ 0 w 1755"/>
                <a:gd name="T10" fmla="*/ 0 h 384"/>
                <a:gd name="T11" fmla="*/ 1755 w 1755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55" h="384">
                  <a:moveTo>
                    <a:pt x="0" y="0"/>
                  </a:moveTo>
                  <a:lnTo>
                    <a:pt x="0" y="384"/>
                  </a:lnTo>
                  <a:lnTo>
                    <a:pt x="1755" y="384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824" name="Freeform 209"/>
            <p:cNvSpPr>
              <a:spLocks/>
            </p:cNvSpPr>
            <p:nvPr/>
          </p:nvSpPr>
          <p:spPr bwMode="auto">
            <a:xfrm>
              <a:off x="3608" y="1997"/>
              <a:ext cx="1764" cy="384"/>
            </a:xfrm>
            <a:custGeom>
              <a:avLst/>
              <a:gdLst>
                <a:gd name="T0" fmla="*/ 0 w 1764"/>
                <a:gd name="T1" fmla="*/ 384 h 384"/>
                <a:gd name="T2" fmla="*/ 0 w 1764"/>
                <a:gd name="T3" fmla="*/ 0 h 384"/>
                <a:gd name="T4" fmla="*/ 1764 w 1764"/>
                <a:gd name="T5" fmla="*/ 0 h 384"/>
                <a:gd name="T6" fmla="*/ 0 60000 65536"/>
                <a:gd name="T7" fmla="*/ 0 60000 65536"/>
                <a:gd name="T8" fmla="*/ 0 60000 65536"/>
                <a:gd name="T9" fmla="*/ 0 w 1764"/>
                <a:gd name="T10" fmla="*/ 0 h 384"/>
                <a:gd name="T11" fmla="*/ 1764 w 1764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4" h="384">
                  <a:moveTo>
                    <a:pt x="0" y="384"/>
                  </a:moveTo>
                  <a:lnTo>
                    <a:pt x="0" y="0"/>
                  </a:lnTo>
                  <a:lnTo>
                    <a:pt x="1764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825" name="Line 212"/>
            <p:cNvSpPr>
              <a:spLocks noChangeShapeType="1"/>
            </p:cNvSpPr>
            <p:nvPr/>
          </p:nvSpPr>
          <p:spPr bwMode="auto">
            <a:xfrm>
              <a:off x="3608" y="2360"/>
              <a:ext cx="0" cy="46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84"/>
          <p:cNvGrpSpPr>
            <a:grpSpLocks/>
          </p:cNvGrpSpPr>
          <p:nvPr/>
        </p:nvGrpSpPr>
        <p:grpSpPr bwMode="auto">
          <a:xfrm>
            <a:off x="898525" y="2921000"/>
            <a:ext cx="2898775" cy="1917700"/>
            <a:chOff x="3686" y="1840"/>
            <a:chExt cx="1826" cy="1208"/>
          </a:xfrm>
        </p:grpSpPr>
        <p:sp>
          <p:nvSpPr>
            <p:cNvPr id="116797" name="Freeform 116"/>
            <p:cNvSpPr>
              <a:spLocks/>
            </p:cNvSpPr>
            <p:nvPr/>
          </p:nvSpPr>
          <p:spPr bwMode="auto">
            <a:xfrm>
              <a:off x="3741" y="1840"/>
              <a:ext cx="1770" cy="1208"/>
            </a:xfrm>
            <a:custGeom>
              <a:avLst/>
              <a:gdLst>
                <a:gd name="T0" fmla="*/ 1749 w 1770"/>
                <a:gd name="T1" fmla="*/ 1205 h 1208"/>
                <a:gd name="T2" fmla="*/ 0 w 1770"/>
                <a:gd name="T3" fmla="*/ 1208 h 1208"/>
                <a:gd name="T4" fmla="*/ 0 w 1770"/>
                <a:gd name="T5" fmla="*/ 0 h 1208"/>
                <a:gd name="T6" fmla="*/ 1755 w 1770"/>
                <a:gd name="T7" fmla="*/ 2 h 1208"/>
                <a:gd name="T8" fmla="*/ 1704 w 1770"/>
                <a:gd name="T9" fmla="*/ 191 h 1208"/>
                <a:gd name="T10" fmla="*/ 1770 w 1770"/>
                <a:gd name="T11" fmla="*/ 416 h 1208"/>
                <a:gd name="T12" fmla="*/ 1680 w 1770"/>
                <a:gd name="T13" fmla="*/ 683 h 1208"/>
                <a:gd name="T14" fmla="*/ 1755 w 1770"/>
                <a:gd name="T15" fmla="*/ 872 h 1208"/>
                <a:gd name="T16" fmla="*/ 1701 w 1770"/>
                <a:gd name="T17" fmla="*/ 1109 h 1208"/>
                <a:gd name="T18" fmla="*/ 1749 w 1770"/>
                <a:gd name="T19" fmla="*/ 1205 h 12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70"/>
                <a:gd name="T31" fmla="*/ 0 h 1208"/>
                <a:gd name="T32" fmla="*/ 1770 w 1770"/>
                <a:gd name="T33" fmla="*/ 1208 h 120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70" h="1208">
                  <a:moveTo>
                    <a:pt x="1749" y="1205"/>
                  </a:moveTo>
                  <a:lnTo>
                    <a:pt x="0" y="1208"/>
                  </a:lnTo>
                  <a:lnTo>
                    <a:pt x="0" y="0"/>
                  </a:lnTo>
                  <a:lnTo>
                    <a:pt x="1755" y="2"/>
                  </a:lnTo>
                  <a:lnTo>
                    <a:pt x="1704" y="191"/>
                  </a:lnTo>
                  <a:lnTo>
                    <a:pt x="1770" y="416"/>
                  </a:lnTo>
                  <a:lnTo>
                    <a:pt x="1680" y="683"/>
                  </a:lnTo>
                  <a:lnTo>
                    <a:pt x="1755" y="872"/>
                  </a:lnTo>
                  <a:lnTo>
                    <a:pt x="1701" y="1109"/>
                  </a:lnTo>
                  <a:lnTo>
                    <a:pt x="1749" y="1205"/>
                  </a:lnTo>
                  <a:close/>
                </a:path>
              </a:pathLst>
            </a:custGeom>
            <a:solidFill>
              <a:srgbClr val="33CCFF"/>
            </a:solidFill>
            <a:ln w="2857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798" name="Rectangle 118"/>
            <p:cNvSpPr>
              <a:spLocks noChangeArrowheads="1"/>
            </p:cNvSpPr>
            <p:nvPr/>
          </p:nvSpPr>
          <p:spPr bwMode="auto">
            <a:xfrm>
              <a:off x="3741" y="1984"/>
              <a:ext cx="882" cy="921"/>
            </a:xfrm>
            <a:prstGeom prst="rect">
              <a:avLst/>
            </a:prstGeom>
            <a:solidFill>
              <a:srgbClr val="33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99" name="Arc 120"/>
            <p:cNvSpPr>
              <a:spLocks/>
            </p:cNvSpPr>
            <p:nvPr/>
          </p:nvSpPr>
          <p:spPr bwMode="auto">
            <a:xfrm>
              <a:off x="4606" y="1985"/>
              <a:ext cx="463" cy="922"/>
            </a:xfrm>
            <a:custGeom>
              <a:avLst/>
              <a:gdLst>
                <a:gd name="T0" fmla="*/ 0 w 21695"/>
                <a:gd name="T1" fmla="*/ 0 h 43200"/>
                <a:gd name="T2" fmla="*/ 0 w 21695"/>
                <a:gd name="T3" fmla="*/ 0 h 43200"/>
                <a:gd name="T4" fmla="*/ 0 w 21695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95"/>
                <a:gd name="T10" fmla="*/ 0 h 43200"/>
                <a:gd name="T11" fmla="*/ 21695 w 21695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95" h="43200" fill="none" extrusionOk="0">
                  <a:moveTo>
                    <a:pt x="94" y="0"/>
                  </a:moveTo>
                  <a:cubicBezTo>
                    <a:pt x="12024" y="0"/>
                    <a:pt x="21695" y="9670"/>
                    <a:pt x="21695" y="21600"/>
                  </a:cubicBezTo>
                  <a:cubicBezTo>
                    <a:pt x="21695" y="33529"/>
                    <a:pt x="12024" y="43200"/>
                    <a:pt x="95" y="43200"/>
                  </a:cubicBezTo>
                  <a:cubicBezTo>
                    <a:pt x="63" y="43200"/>
                    <a:pt x="31" y="43199"/>
                    <a:pt x="0" y="43199"/>
                  </a:cubicBezTo>
                </a:path>
                <a:path w="21695" h="43200" stroke="0" extrusionOk="0">
                  <a:moveTo>
                    <a:pt x="94" y="0"/>
                  </a:moveTo>
                  <a:cubicBezTo>
                    <a:pt x="12024" y="0"/>
                    <a:pt x="21695" y="9670"/>
                    <a:pt x="21695" y="21600"/>
                  </a:cubicBezTo>
                  <a:cubicBezTo>
                    <a:pt x="21695" y="33529"/>
                    <a:pt x="12024" y="43200"/>
                    <a:pt x="95" y="43200"/>
                  </a:cubicBezTo>
                  <a:cubicBezTo>
                    <a:pt x="63" y="43200"/>
                    <a:pt x="31" y="43199"/>
                    <a:pt x="0" y="43199"/>
                  </a:cubicBezTo>
                  <a:lnTo>
                    <a:pt x="95" y="21600"/>
                  </a:lnTo>
                  <a:close/>
                </a:path>
              </a:pathLst>
            </a:custGeom>
            <a:solidFill>
              <a:srgbClr val="33CC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800" name="Line 121"/>
            <p:cNvSpPr>
              <a:spLocks noChangeShapeType="1"/>
            </p:cNvSpPr>
            <p:nvPr/>
          </p:nvSpPr>
          <p:spPr bwMode="auto">
            <a:xfrm>
              <a:off x="3745" y="1984"/>
              <a:ext cx="86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801" name="Line 122"/>
            <p:cNvSpPr>
              <a:spLocks noChangeShapeType="1"/>
            </p:cNvSpPr>
            <p:nvPr/>
          </p:nvSpPr>
          <p:spPr bwMode="auto">
            <a:xfrm>
              <a:off x="3748" y="2908"/>
              <a:ext cx="86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802" name="Rectangle 123"/>
            <p:cNvSpPr>
              <a:spLocks noChangeArrowheads="1"/>
            </p:cNvSpPr>
            <p:nvPr/>
          </p:nvSpPr>
          <p:spPr bwMode="auto">
            <a:xfrm>
              <a:off x="3732" y="2221"/>
              <a:ext cx="882" cy="45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803" name="Arc 125"/>
            <p:cNvSpPr>
              <a:spLocks/>
            </p:cNvSpPr>
            <p:nvPr/>
          </p:nvSpPr>
          <p:spPr bwMode="auto">
            <a:xfrm>
              <a:off x="4607" y="2214"/>
              <a:ext cx="230" cy="460"/>
            </a:xfrm>
            <a:custGeom>
              <a:avLst/>
              <a:gdLst>
                <a:gd name="T0" fmla="*/ 0 w 21600"/>
                <a:gd name="T1" fmla="*/ 0 h 43199"/>
                <a:gd name="T2" fmla="*/ 0 w 21600"/>
                <a:gd name="T3" fmla="*/ 0 h 43199"/>
                <a:gd name="T4" fmla="*/ 0 w 21600"/>
                <a:gd name="T5" fmla="*/ 0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5"/>
                    <a:pt x="12043" y="43095"/>
                    <a:pt x="188" y="43199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5"/>
                    <a:pt x="12043" y="43095"/>
                    <a:pt x="188" y="43199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804" name="Line 126"/>
            <p:cNvSpPr>
              <a:spLocks noChangeShapeType="1"/>
            </p:cNvSpPr>
            <p:nvPr/>
          </p:nvSpPr>
          <p:spPr bwMode="auto">
            <a:xfrm>
              <a:off x="3686" y="2448"/>
              <a:ext cx="36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805" name="Line 132"/>
            <p:cNvSpPr>
              <a:spLocks noChangeShapeType="1"/>
            </p:cNvSpPr>
            <p:nvPr/>
          </p:nvSpPr>
          <p:spPr bwMode="auto">
            <a:xfrm flipH="1">
              <a:off x="4230" y="2448"/>
              <a:ext cx="30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806" name="Line 133"/>
            <p:cNvSpPr>
              <a:spLocks noChangeShapeType="1"/>
            </p:cNvSpPr>
            <p:nvPr/>
          </p:nvSpPr>
          <p:spPr bwMode="auto">
            <a:xfrm flipH="1" flipV="1">
              <a:off x="4612" y="1873"/>
              <a:ext cx="0" cy="49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807" name="Line 134"/>
            <p:cNvSpPr>
              <a:spLocks noChangeShapeType="1"/>
            </p:cNvSpPr>
            <p:nvPr/>
          </p:nvSpPr>
          <p:spPr bwMode="auto">
            <a:xfrm flipH="1">
              <a:off x="4612" y="2522"/>
              <a:ext cx="0" cy="4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808" name="Line 135"/>
            <p:cNvSpPr>
              <a:spLocks noChangeShapeType="1"/>
            </p:cNvSpPr>
            <p:nvPr/>
          </p:nvSpPr>
          <p:spPr bwMode="auto">
            <a:xfrm>
              <a:off x="4693" y="2448"/>
              <a:ext cx="4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809" name="Line 136"/>
            <p:cNvSpPr>
              <a:spLocks noChangeShapeType="1"/>
            </p:cNvSpPr>
            <p:nvPr/>
          </p:nvSpPr>
          <p:spPr bwMode="auto">
            <a:xfrm flipH="1">
              <a:off x="4571" y="2448"/>
              <a:ext cx="8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810" name="Line 137"/>
            <p:cNvSpPr>
              <a:spLocks noChangeShapeType="1"/>
            </p:cNvSpPr>
            <p:nvPr/>
          </p:nvSpPr>
          <p:spPr bwMode="auto">
            <a:xfrm rot="16200000" flipH="1">
              <a:off x="4569" y="2446"/>
              <a:ext cx="8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811" name="Line 154"/>
            <p:cNvSpPr>
              <a:spLocks noChangeShapeType="1"/>
            </p:cNvSpPr>
            <p:nvPr/>
          </p:nvSpPr>
          <p:spPr bwMode="auto">
            <a:xfrm>
              <a:off x="3741" y="2215"/>
              <a:ext cx="87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812" name="Line 155"/>
            <p:cNvSpPr>
              <a:spLocks noChangeShapeType="1"/>
            </p:cNvSpPr>
            <p:nvPr/>
          </p:nvSpPr>
          <p:spPr bwMode="auto">
            <a:xfrm>
              <a:off x="3741" y="2674"/>
              <a:ext cx="87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813" name="Freeform 159"/>
            <p:cNvSpPr>
              <a:spLocks/>
            </p:cNvSpPr>
            <p:nvPr/>
          </p:nvSpPr>
          <p:spPr bwMode="auto">
            <a:xfrm>
              <a:off x="5424" y="1845"/>
              <a:ext cx="88" cy="1203"/>
            </a:xfrm>
            <a:custGeom>
              <a:avLst/>
              <a:gdLst>
                <a:gd name="T0" fmla="*/ 75 w 88"/>
                <a:gd name="T1" fmla="*/ 0 h 1203"/>
                <a:gd name="T2" fmla="*/ 24 w 88"/>
                <a:gd name="T3" fmla="*/ 195 h 1203"/>
                <a:gd name="T4" fmla="*/ 88 w 88"/>
                <a:gd name="T5" fmla="*/ 417 h 1203"/>
                <a:gd name="T6" fmla="*/ 0 w 88"/>
                <a:gd name="T7" fmla="*/ 679 h 1203"/>
                <a:gd name="T8" fmla="*/ 72 w 88"/>
                <a:gd name="T9" fmla="*/ 862 h 1203"/>
                <a:gd name="T10" fmla="*/ 24 w 88"/>
                <a:gd name="T11" fmla="*/ 1100 h 1203"/>
                <a:gd name="T12" fmla="*/ 72 w 88"/>
                <a:gd name="T13" fmla="*/ 1203 h 12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8"/>
                <a:gd name="T22" fmla="*/ 0 h 1203"/>
                <a:gd name="T23" fmla="*/ 88 w 88"/>
                <a:gd name="T24" fmla="*/ 1203 h 120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8" h="1203">
                  <a:moveTo>
                    <a:pt x="75" y="0"/>
                  </a:moveTo>
                  <a:lnTo>
                    <a:pt x="24" y="195"/>
                  </a:lnTo>
                  <a:lnTo>
                    <a:pt x="88" y="417"/>
                  </a:lnTo>
                  <a:lnTo>
                    <a:pt x="0" y="679"/>
                  </a:lnTo>
                  <a:lnTo>
                    <a:pt x="72" y="862"/>
                  </a:lnTo>
                  <a:lnTo>
                    <a:pt x="24" y="1100"/>
                  </a:lnTo>
                  <a:lnTo>
                    <a:pt x="72" y="1203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814" name="Freeform 163"/>
            <p:cNvSpPr>
              <a:spLocks/>
            </p:cNvSpPr>
            <p:nvPr/>
          </p:nvSpPr>
          <p:spPr bwMode="auto">
            <a:xfrm>
              <a:off x="3744" y="2661"/>
              <a:ext cx="1755" cy="384"/>
            </a:xfrm>
            <a:custGeom>
              <a:avLst/>
              <a:gdLst>
                <a:gd name="T0" fmla="*/ 0 w 1755"/>
                <a:gd name="T1" fmla="*/ 0 h 384"/>
                <a:gd name="T2" fmla="*/ 0 w 1755"/>
                <a:gd name="T3" fmla="*/ 384 h 384"/>
                <a:gd name="T4" fmla="*/ 1755 w 1755"/>
                <a:gd name="T5" fmla="*/ 384 h 384"/>
                <a:gd name="T6" fmla="*/ 0 60000 65536"/>
                <a:gd name="T7" fmla="*/ 0 60000 65536"/>
                <a:gd name="T8" fmla="*/ 0 60000 65536"/>
                <a:gd name="T9" fmla="*/ 0 w 1755"/>
                <a:gd name="T10" fmla="*/ 0 h 384"/>
                <a:gd name="T11" fmla="*/ 1755 w 1755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55" h="384">
                  <a:moveTo>
                    <a:pt x="0" y="0"/>
                  </a:moveTo>
                  <a:lnTo>
                    <a:pt x="0" y="384"/>
                  </a:lnTo>
                  <a:lnTo>
                    <a:pt x="1755" y="384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815" name="Freeform 164"/>
            <p:cNvSpPr>
              <a:spLocks/>
            </p:cNvSpPr>
            <p:nvPr/>
          </p:nvSpPr>
          <p:spPr bwMode="auto">
            <a:xfrm>
              <a:off x="3744" y="1845"/>
              <a:ext cx="1764" cy="384"/>
            </a:xfrm>
            <a:custGeom>
              <a:avLst/>
              <a:gdLst>
                <a:gd name="T0" fmla="*/ 0 w 1764"/>
                <a:gd name="T1" fmla="*/ 384 h 384"/>
                <a:gd name="T2" fmla="*/ 0 w 1764"/>
                <a:gd name="T3" fmla="*/ 0 h 384"/>
                <a:gd name="T4" fmla="*/ 1764 w 1764"/>
                <a:gd name="T5" fmla="*/ 0 h 384"/>
                <a:gd name="T6" fmla="*/ 0 60000 65536"/>
                <a:gd name="T7" fmla="*/ 0 60000 65536"/>
                <a:gd name="T8" fmla="*/ 0 60000 65536"/>
                <a:gd name="T9" fmla="*/ 0 w 1764"/>
                <a:gd name="T10" fmla="*/ 0 h 384"/>
                <a:gd name="T11" fmla="*/ 1764 w 1764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4" h="384">
                  <a:moveTo>
                    <a:pt x="0" y="384"/>
                  </a:moveTo>
                  <a:lnTo>
                    <a:pt x="0" y="0"/>
                  </a:lnTo>
                  <a:lnTo>
                    <a:pt x="1764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816" name="Line 165"/>
            <p:cNvSpPr>
              <a:spLocks noChangeShapeType="1"/>
            </p:cNvSpPr>
            <p:nvPr/>
          </p:nvSpPr>
          <p:spPr bwMode="auto">
            <a:xfrm flipH="1">
              <a:off x="4100" y="2448"/>
              <a:ext cx="8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6740" name="Rectangle 101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>
                <a:solidFill>
                  <a:srgbClr val="CC3300"/>
                </a:solidFill>
                <a:latin typeface="Arial" charset="0"/>
                <a:cs typeface="Arial" charset="0"/>
              </a:rPr>
              <a:t>ROUNDED-END  SHAPES</a:t>
            </a:r>
          </a:p>
        </p:txBody>
      </p:sp>
      <p:grpSp>
        <p:nvGrpSpPr>
          <p:cNvPr id="4" name="Group 188"/>
          <p:cNvGrpSpPr>
            <a:grpSpLocks/>
          </p:cNvGrpSpPr>
          <p:nvPr/>
        </p:nvGrpSpPr>
        <p:grpSpPr bwMode="auto">
          <a:xfrm>
            <a:off x="2292350" y="2736850"/>
            <a:ext cx="838200" cy="1087438"/>
            <a:chOff x="4564" y="1724"/>
            <a:chExt cx="528" cy="685"/>
          </a:xfrm>
        </p:grpSpPr>
        <p:sp>
          <p:nvSpPr>
            <p:cNvPr id="116795" name="Line 146"/>
            <p:cNvSpPr>
              <a:spLocks noChangeShapeType="1"/>
            </p:cNvSpPr>
            <p:nvPr/>
          </p:nvSpPr>
          <p:spPr bwMode="auto">
            <a:xfrm rot="20700000" flipV="1">
              <a:off x="4564" y="2070"/>
              <a:ext cx="339" cy="33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796" name="Line 147"/>
            <p:cNvSpPr>
              <a:spLocks noChangeShapeType="1"/>
            </p:cNvSpPr>
            <p:nvPr/>
          </p:nvSpPr>
          <p:spPr bwMode="auto">
            <a:xfrm rot="20700000" flipV="1">
              <a:off x="4802" y="1724"/>
              <a:ext cx="290" cy="29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none" w="sm" len="lg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7124" name="Line 148"/>
          <p:cNvSpPr>
            <a:spLocks noChangeShapeType="1"/>
          </p:cNvSpPr>
          <p:nvPr/>
        </p:nvSpPr>
        <p:spPr bwMode="auto">
          <a:xfrm>
            <a:off x="3062288" y="2684463"/>
            <a:ext cx="2095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125" name="Text Box 149"/>
          <p:cNvSpPr txBox="1">
            <a:spLocks noChangeArrowheads="1"/>
          </p:cNvSpPr>
          <p:nvPr/>
        </p:nvSpPr>
        <p:spPr bwMode="auto">
          <a:xfrm>
            <a:off x="3013075" y="2328863"/>
            <a:ext cx="650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R12</a:t>
            </a:r>
            <a:endParaRPr lang="th-TH" sz="20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5" name="Group 185"/>
          <p:cNvGrpSpPr>
            <a:grpSpLocks/>
          </p:cNvGrpSpPr>
          <p:nvPr/>
        </p:nvGrpSpPr>
        <p:grpSpPr bwMode="auto">
          <a:xfrm>
            <a:off x="966788" y="4073525"/>
            <a:ext cx="1785937" cy="1416050"/>
            <a:chOff x="3729" y="2566"/>
            <a:chExt cx="1125" cy="892"/>
          </a:xfrm>
        </p:grpSpPr>
        <p:sp>
          <p:nvSpPr>
            <p:cNvPr id="116791" name="Line 150"/>
            <p:cNvSpPr>
              <a:spLocks noChangeShapeType="1"/>
            </p:cNvSpPr>
            <p:nvPr/>
          </p:nvSpPr>
          <p:spPr bwMode="auto">
            <a:xfrm>
              <a:off x="3744" y="3070"/>
              <a:ext cx="0" cy="3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792" name="Line 151"/>
            <p:cNvSpPr>
              <a:spLocks noChangeShapeType="1"/>
            </p:cNvSpPr>
            <p:nvPr/>
          </p:nvSpPr>
          <p:spPr bwMode="auto">
            <a:xfrm>
              <a:off x="4833" y="2566"/>
              <a:ext cx="0" cy="8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793" name="Line 152"/>
            <p:cNvSpPr>
              <a:spLocks noChangeShapeType="1"/>
            </p:cNvSpPr>
            <p:nvPr/>
          </p:nvSpPr>
          <p:spPr bwMode="auto">
            <a:xfrm>
              <a:off x="3729" y="3397"/>
              <a:ext cx="112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794" name="Text Box 153"/>
            <p:cNvSpPr txBox="1">
              <a:spLocks noChangeArrowheads="1"/>
            </p:cNvSpPr>
            <p:nvPr/>
          </p:nvSpPr>
          <p:spPr bwMode="auto">
            <a:xfrm>
              <a:off x="4169" y="3180"/>
              <a:ext cx="2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27</a:t>
              </a:r>
              <a:endParaRPr lang="th-TH" sz="200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6" name="Group 187"/>
          <p:cNvGrpSpPr>
            <a:grpSpLocks/>
          </p:cNvGrpSpPr>
          <p:nvPr/>
        </p:nvGrpSpPr>
        <p:grpSpPr bwMode="auto">
          <a:xfrm>
            <a:off x="974725" y="5765800"/>
            <a:ext cx="2773363" cy="914400"/>
            <a:chOff x="3734" y="3632"/>
            <a:chExt cx="1747" cy="576"/>
          </a:xfrm>
        </p:grpSpPr>
        <p:grpSp>
          <p:nvGrpSpPr>
            <p:cNvPr id="7" name="Group 113"/>
            <p:cNvGrpSpPr>
              <a:grpSpLocks/>
            </p:cNvGrpSpPr>
            <p:nvPr/>
          </p:nvGrpSpPr>
          <p:grpSpPr bwMode="auto">
            <a:xfrm>
              <a:off x="3734" y="3917"/>
              <a:ext cx="1744" cy="219"/>
              <a:chOff x="250" y="3333"/>
              <a:chExt cx="2380" cy="219"/>
            </a:xfrm>
          </p:grpSpPr>
          <p:sp>
            <p:nvSpPr>
              <p:cNvPr id="116789" name="Freeform 114"/>
              <p:cNvSpPr>
                <a:spLocks/>
              </p:cNvSpPr>
              <p:nvPr/>
            </p:nvSpPr>
            <p:spPr bwMode="auto">
              <a:xfrm>
                <a:off x="2583" y="3333"/>
                <a:ext cx="47" cy="219"/>
              </a:xfrm>
              <a:custGeom>
                <a:avLst/>
                <a:gdLst>
                  <a:gd name="T0" fmla="*/ 11 w 47"/>
                  <a:gd name="T1" fmla="*/ 219 h 219"/>
                  <a:gd name="T2" fmla="*/ 38 w 47"/>
                  <a:gd name="T3" fmla="*/ 218 h 219"/>
                  <a:gd name="T4" fmla="*/ 47 w 47"/>
                  <a:gd name="T5" fmla="*/ 173 h 219"/>
                  <a:gd name="T6" fmla="*/ 18 w 47"/>
                  <a:gd name="T7" fmla="*/ 117 h 219"/>
                  <a:gd name="T8" fmla="*/ 42 w 47"/>
                  <a:gd name="T9" fmla="*/ 62 h 219"/>
                  <a:gd name="T10" fmla="*/ 45 w 47"/>
                  <a:gd name="T11" fmla="*/ 30 h 219"/>
                  <a:gd name="T12" fmla="*/ 32 w 47"/>
                  <a:gd name="T13" fmla="*/ 0 h 219"/>
                  <a:gd name="T14" fmla="*/ 0 w 47"/>
                  <a:gd name="T15" fmla="*/ 0 h 219"/>
                  <a:gd name="T16" fmla="*/ 11 w 47"/>
                  <a:gd name="T17" fmla="*/ 219 h 2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7"/>
                  <a:gd name="T28" fmla="*/ 0 h 219"/>
                  <a:gd name="T29" fmla="*/ 47 w 47"/>
                  <a:gd name="T30" fmla="*/ 219 h 2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7" h="219">
                    <a:moveTo>
                      <a:pt x="11" y="219"/>
                    </a:moveTo>
                    <a:lnTo>
                      <a:pt x="38" y="218"/>
                    </a:lnTo>
                    <a:lnTo>
                      <a:pt x="47" y="173"/>
                    </a:lnTo>
                    <a:lnTo>
                      <a:pt x="18" y="117"/>
                    </a:lnTo>
                    <a:lnTo>
                      <a:pt x="42" y="62"/>
                    </a:lnTo>
                    <a:lnTo>
                      <a:pt x="45" y="30"/>
                    </a:lnTo>
                    <a:lnTo>
                      <a:pt x="32" y="0"/>
                    </a:lnTo>
                    <a:lnTo>
                      <a:pt x="0" y="0"/>
                    </a:lnTo>
                    <a:lnTo>
                      <a:pt x="11" y="219"/>
                    </a:lnTo>
                    <a:close/>
                  </a:path>
                </a:pathLst>
              </a:custGeom>
              <a:solidFill>
                <a:srgbClr val="33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90" name="Rectangle 115"/>
              <p:cNvSpPr>
                <a:spLocks noChangeArrowheads="1"/>
              </p:cNvSpPr>
              <p:nvPr/>
            </p:nvSpPr>
            <p:spPr bwMode="auto">
              <a:xfrm>
                <a:off x="250" y="3334"/>
                <a:ext cx="2352" cy="216"/>
              </a:xfrm>
              <a:prstGeom prst="rect">
                <a:avLst/>
              </a:prstGeom>
              <a:solidFill>
                <a:srgbClr val="33CCFF"/>
              </a:solidFill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6782" name="Rectangle 138"/>
            <p:cNvSpPr>
              <a:spLocks noChangeArrowheads="1"/>
            </p:cNvSpPr>
            <p:nvPr/>
          </p:nvSpPr>
          <p:spPr bwMode="auto">
            <a:xfrm>
              <a:off x="3741" y="3701"/>
              <a:ext cx="1326" cy="216"/>
            </a:xfrm>
            <a:prstGeom prst="rect">
              <a:avLst/>
            </a:prstGeom>
            <a:solidFill>
              <a:srgbClr val="33CC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83" name="Line 143"/>
            <p:cNvSpPr>
              <a:spLocks noChangeShapeType="1"/>
            </p:cNvSpPr>
            <p:nvPr/>
          </p:nvSpPr>
          <p:spPr bwMode="auto">
            <a:xfrm>
              <a:off x="4611" y="3632"/>
              <a:ext cx="0" cy="2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784" name="Line 144"/>
            <p:cNvSpPr>
              <a:spLocks noChangeShapeType="1"/>
            </p:cNvSpPr>
            <p:nvPr/>
          </p:nvSpPr>
          <p:spPr bwMode="auto">
            <a:xfrm rot="16200000" flipH="1">
              <a:off x="4498" y="4096"/>
              <a:ext cx="22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785" name="Line 145"/>
            <p:cNvSpPr>
              <a:spLocks noChangeShapeType="1"/>
            </p:cNvSpPr>
            <p:nvPr/>
          </p:nvSpPr>
          <p:spPr bwMode="auto">
            <a:xfrm rot="-5400000">
              <a:off x="4582" y="3926"/>
              <a:ext cx="5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786" name="Freeform 160"/>
            <p:cNvSpPr>
              <a:spLocks/>
            </p:cNvSpPr>
            <p:nvPr/>
          </p:nvSpPr>
          <p:spPr bwMode="auto">
            <a:xfrm>
              <a:off x="3741" y="3917"/>
              <a:ext cx="1735" cy="216"/>
            </a:xfrm>
            <a:custGeom>
              <a:avLst/>
              <a:gdLst>
                <a:gd name="T0" fmla="*/ 15 w 2379"/>
                <a:gd name="T1" fmla="*/ 216 h 216"/>
                <a:gd name="T2" fmla="*/ 0 w 2379"/>
                <a:gd name="T3" fmla="*/ 216 h 216"/>
                <a:gd name="T4" fmla="*/ 0 w 2379"/>
                <a:gd name="T5" fmla="*/ 0 h 216"/>
                <a:gd name="T6" fmla="*/ 15 w 2379"/>
                <a:gd name="T7" fmla="*/ 0 h 2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79"/>
                <a:gd name="T13" fmla="*/ 0 h 216"/>
                <a:gd name="T14" fmla="*/ 2379 w 2379"/>
                <a:gd name="T15" fmla="*/ 216 h 2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79" h="216">
                  <a:moveTo>
                    <a:pt x="2379" y="216"/>
                  </a:moveTo>
                  <a:lnTo>
                    <a:pt x="0" y="216"/>
                  </a:lnTo>
                  <a:lnTo>
                    <a:pt x="0" y="0"/>
                  </a:lnTo>
                  <a:lnTo>
                    <a:pt x="2376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787" name="Freeform 161"/>
            <p:cNvSpPr>
              <a:spLocks/>
            </p:cNvSpPr>
            <p:nvPr/>
          </p:nvSpPr>
          <p:spPr bwMode="auto">
            <a:xfrm>
              <a:off x="5453" y="3911"/>
              <a:ext cx="28" cy="224"/>
            </a:xfrm>
            <a:custGeom>
              <a:avLst/>
              <a:gdLst>
                <a:gd name="T0" fmla="*/ 12 w 28"/>
                <a:gd name="T1" fmla="*/ 0 h 224"/>
                <a:gd name="T2" fmla="*/ 25 w 28"/>
                <a:gd name="T3" fmla="*/ 59 h 224"/>
                <a:gd name="T4" fmla="*/ 0 w 28"/>
                <a:gd name="T5" fmla="*/ 120 h 224"/>
                <a:gd name="T6" fmla="*/ 25 w 28"/>
                <a:gd name="T7" fmla="*/ 176 h 224"/>
                <a:gd name="T8" fmla="*/ 17 w 28"/>
                <a:gd name="T9" fmla="*/ 224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24"/>
                <a:gd name="T17" fmla="*/ 28 w 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24">
                  <a:moveTo>
                    <a:pt x="12" y="0"/>
                  </a:moveTo>
                  <a:cubicBezTo>
                    <a:pt x="21" y="20"/>
                    <a:pt x="27" y="39"/>
                    <a:pt x="25" y="59"/>
                  </a:cubicBezTo>
                  <a:cubicBezTo>
                    <a:pt x="23" y="78"/>
                    <a:pt x="0" y="101"/>
                    <a:pt x="0" y="120"/>
                  </a:cubicBezTo>
                  <a:cubicBezTo>
                    <a:pt x="0" y="140"/>
                    <a:pt x="22" y="159"/>
                    <a:pt x="25" y="176"/>
                  </a:cubicBezTo>
                  <a:cubicBezTo>
                    <a:pt x="28" y="193"/>
                    <a:pt x="19" y="214"/>
                    <a:pt x="17" y="224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788" name="Line 162"/>
            <p:cNvSpPr>
              <a:spLocks noChangeShapeType="1"/>
            </p:cNvSpPr>
            <p:nvPr/>
          </p:nvSpPr>
          <p:spPr bwMode="auto">
            <a:xfrm>
              <a:off x="4833" y="3692"/>
              <a:ext cx="0" cy="4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186"/>
          <p:cNvGrpSpPr>
            <a:grpSpLocks/>
          </p:cNvGrpSpPr>
          <p:nvPr/>
        </p:nvGrpSpPr>
        <p:grpSpPr bwMode="auto">
          <a:xfrm>
            <a:off x="277813" y="3487738"/>
            <a:ext cx="646112" cy="785812"/>
            <a:chOff x="3295" y="2197"/>
            <a:chExt cx="407" cy="495"/>
          </a:xfrm>
        </p:grpSpPr>
        <p:sp>
          <p:nvSpPr>
            <p:cNvPr id="116777" name="Line 156"/>
            <p:cNvSpPr>
              <a:spLocks noChangeShapeType="1"/>
            </p:cNvSpPr>
            <p:nvPr/>
          </p:nvSpPr>
          <p:spPr bwMode="auto">
            <a:xfrm flipV="1">
              <a:off x="3525" y="2197"/>
              <a:ext cx="0" cy="49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778" name="Text Box 157"/>
            <p:cNvSpPr txBox="1">
              <a:spLocks noChangeArrowheads="1"/>
            </p:cNvSpPr>
            <p:nvPr/>
          </p:nvSpPr>
          <p:spPr bwMode="auto">
            <a:xfrm rot="-5400000">
              <a:off x="3273" y="2328"/>
              <a:ext cx="2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12</a:t>
              </a:r>
              <a:endParaRPr lang="th-TH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6779" name="Line 166"/>
            <p:cNvSpPr>
              <a:spLocks noChangeShapeType="1"/>
            </p:cNvSpPr>
            <p:nvPr/>
          </p:nvSpPr>
          <p:spPr bwMode="auto">
            <a:xfrm flipH="1">
              <a:off x="3435" y="2214"/>
              <a:ext cx="26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780" name="Line 167"/>
            <p:cNvSpPr>
              <a:spLocks noChangeShapeType="1"/>
            </p:cNvSpPr>
            <p:nvPr/>
          </p:nvSpPr>
          <p:spPr bwMode="auto">
            <a:xfrm flipH="1">
              <a:off x="3432" y="2676"/>
              <a:ext cx="26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6747" name="Rectangle 174"/>
          <p:cNvSpPr>
            <a:spLocks noChangeArrowheads="1"/>
          </p:cNvSpPr>
          <p:nvPr/>
        </p:nvSpPr>
        <p:spPr bwMode="auto">
          <a:xfrm>
            <a:off x="444500" y="952500"/>
            <a:ext cx="8293100" cy="12890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grpSp>
        <p:nvGrpSpPr>
          <p:cNvPr id="9" name="Group 175"/>
          <p:cNvGrpSpPr>
            <a:grpSpLocks/>
          </p:cNvGrpSpPr>
          <p:nvPr/>
        </p:nvGrpSpPr>
        <p:grpSpPr bwMode="auto">
          <a:xfrm>
            <a:off x="600075" y="965200"/>
            <a:ext cx="7788275" cy="1154113"/>
            <a:chOff x="378" y="608"/>
            <a:chExt cx="4906" cy="727"/>
          </a:xfrm>
        </p:grpSpPr>
        <p:sp>
          <p:nvSpPr>
            <p:cNvPr id="116775" name="Text Box 176"/>
            <p:cNvSpPr txBox="1">
              <a:spLocks noChangeArrowheads="1"/>
            </p:cNvSpPr>
            <p:nvPr/>
          </p:nvSpPr>
          <p:spPr bwMode="auto">
            <a:xfrm>
              <a:off x="607" y="608"/>
              <a:ext cx="4677" cy="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cs typeface="Arial" charset="0"/>
                </a:rPr>
                <a:t>Dimensioned according to the manufacturing </a:t>
              </a:r>
            </a:p>
            <a:p>
              <a:pPr>
                <a:lnSpc>
                  <a:spcPct val="130000"/>
                </a:lnSpc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cs typeface="Arial" charset="0"/>
                </a:rPr>
                <a:t>method used.</a:t>
              </a:r>
            </a:p>
          </p:txBody>
        </p:sp>
        <p:sp>
          <p:nvSpPr>
            <p:cNvPr id="127153" name="Rectangle 177"/>
            <p:cNvSpPr>
              <a:spLocks noChangeArrowheads="1"/>
            </p:cNvSpPr>
            <p:nvPr/>
          </p:nvSpPr>
          <p:spPr bwMode="auto">
            <a:xfrm>
              <a:off x="378" y="748"/>
              <a:ext cx="156" cy="15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800"/>
            </a:p>
          </p:txBody>
        </p:sp>
      </p:grpSp>
      <p:sp>
        <p:nvSpPr>
          <p:cNvPr id="127165" name="AutoShape 189"/>
          <p:cNvSpPr>
            <a:spLocks noChangeArrowheads="1"/>
          </p:cNvSpPr>
          <p:nvPr/>
        </p:nvSpPr>
        <p:spPr bwMode="auto">
          <a:xfrm>
            <a:off x="4356100" y="2730500"/>
            <a:ext cx="4368800" cy="3746500"/>
          </a:xfrm>
          <a:prstGeom prst="roundRect">
            <a:avLst>
              <a:gd name="adj" fmla="val 7972"/>
            </a:avLst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224"/>
          <p:cNvGrpSpPr>
            <a:grpSpLocks/>
          </p:cNvGrpSpPr>
          <p:nvPr/>
        </p:nvGrpSpPr>
        <p:grpSpPr bwMode="auto">
          <a:xfrm>
            <a:off x="5707063" y="3749675"/>
            <a:ext cx="1749425" cy="730250"/>
            <a:chOff x="3595" y="2362"/>
            <a:chExt cx="1102" cy="460"/>
          </a:xfrm>
        </p:grpSpPr>
        <p:sp>
          <p:nvSpPr>
            <p:cNvPr id="116770" name="Arc 197"/>
            <p:cNvSpPr>
              <a:spLocks/>
            </p:cNvSpPr>
            <p:nvPr/>
          </p:nvSpPr>
          <p:spPr bwMode="auto">
            <a:xfrm>
              <a:off x="4467" y="2362"/>
              <a:ext cx="230" cy="460"/>
            </a:xfrm>
            <a:custGeom>
              <a:avLst/>
              <a:gdLst>
                <a:gd name="T0" fmla="*/ 0 w 21600"/>
                <a:gd name="T1" fmla="*/ 0 h 43199"/>
                <a:gd name="T2" fmla="*/ 0 w 21600"/>
                <a:gd name="T3" fmla="*/ 0 h 43199"/>
                <a:gd name="T4" fmla="*/ 0 w 21600"/>
                <a:gd name="T5" fmla="*/ 0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5"/>
                    <a:pt x="12043" y="43095"/>
                    <a:pt x="188" y="43199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5"/>
                    <a:pt x="12043" y="43095"/>
                    <a:pt x="188" y="43199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" name="Group 221"/>
            <p:cNvGrpSpPr>
              <a:grpSpLocks/>
            </p:cNvGrpSpPr>
            <p:nvPr/>
          </p:nvGrpSpPr>
          <p:grpSpPr bwMode="auto">
            <a:xfrm>
              <a:off x="3595" y="2363"/>
              <a:ext cx="882" cy="459"/>
              <a:chOff x="3180" y="1111"/>
              <a:chExt cx="882" cy="459"/>
            </a:xfrm>
          </p:grpSpPr>
          <p:sp>
            <p:nvSpPr>
              <p:cNvPr id="116772" name="Rectangle 196"/>
              <p:cNvSpPr>
                <a:spLocks noChangeArrowheads="1"/>
              </p:cNvSpPr>
              <p:nvPr/>
            </p:nvSpPr>
            <p:spPr bwMode="auto">
              <a:xfrm>
                <a:off x="3180" y="1117"/>
                <a:ext cx="882" cy="45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773" name="Line 205"/>
              <p:cNvSpPr>
                <a:spLocks noChangeShapeType="1"/>
              </p:cNvSpPr>
              <p:nvPr/>
            </p:nvSpPr>
            <p:spPr bwMode="auto">
              <a:xfrm>
                <a:off x="3189" y="1111"/>
                <a:ext cx="87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74" name="Line 206"/>
              <p:cNvSpPr>
                <a:spLocks noChangeShapeType="1"/>
              </p:cNvSpPr>
              <p:nvPr/>
            </p:nvSpPr>
            <p:spPr bwMode="auto">
              <a:xfrm>
                <a:off x="3189" y="1570"/>
                <a:ext cx="87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2" name="Group 211"/>
          <p:cNvGrpSpPr>
            <a:grpSpLocks/>
          </p:cNvGrpSpPr>
          <p:nvPr/>
        </p:nvGrpSpPr>
        <p:grpSpPr bwMode="auto">
          <a:xfrm>
            <a:off x="5635625" y="3214688"/>
            <a:ext cx="2370138" cy="1803400"/>
            <a:chOff x="3134" y="2025"/>
            <a:chExt cx="1493" cy="1136"/>
          </a:xfrm>
        </p:grpSpPr>
        <p:sp>
          <p:nvSpPr>
            <p:cNvPr id="116762" name="Line 198"/>
            <p:cNvSpPr>
              <a:spLocks noChangeShapeType="1"/>
            </p:cNvSpPr>
            <p:nvPr/>
          </p:nvSpPr>
          <p:spPr bwMode="auto">
            <a:xfrm>
              <a:off x="3134" y="2600"/>
              <a:ext cx="36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763" name="Line 199"/>
            <p:cNvSpPr>
              <a:spLocks noChangeShapeType="1"/>
            </p:cNvSpPr>
            <p:nvPr/>
          </p:nvSpPr>
          <p:spPr bwMode="auto">
            <a:xfrm flipH="1">
              <a:off x="3678" y="2600"/>
              <a:ext cx="30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764" name="Line 200"/>
            <p:cNvSpPr>
              <a:spLocks noChangeShapeType="1"/>
            </p:cNvSpPr>
            <p:nvPr/>
          </p:nvSpPr>
          <p:spPr bwMode="auto">
            <a:xfrm flipH="1" flipV="1">
              <a:off x="4060" y="2025"/>
              <a:ext cx="0" cy="49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765" name="Line 201"/>
            <p:cNvSpPr>
              <a:spLocks noChangeShapeType="1"/>
            </p:cNvSpPr>
            <p:nvPr/>
          </p:nvSpPr>
          <p:spPr bwMode="auto">
            <a:xfrm flipH="1">
              <a:off x="4060" y="2674"/>
              <a:ext cx="0" cy="4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766" name="Line 202"/>
            <p:cNvSpPr>
              <a:spLocks noChangeShapeType="1"/>
            </p:cNvSpPr>
            <p:nvPr/>
          </p:nvSpPr>
          <p:spPr bwMode="auto">
            <a:xfrm>
              <a:off x="4141" y="2600"/>
              <a:ext cx="4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767" name="Line 203"/>
            <p:cNvSpPr>
              <a:spLocks noChangeShapeType="1"/>
            </p:cNvSpPr>
            <p:nvPr/>
          </p:nvSpPr>
          <p:spPr bwMode="auto">
            <a:xfrm flipH="1">
              <a:off x="4019" y="2600"/>
              <a:ext cx="8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768" name="Line 204"/>
            <p:cNvSpPr>
              <a:spLocks noChangeShapeType="1"/>
            </p:cNvSpPr>
            <p:nvPr/>
          </p:nvSpPr>
          <p:spPr bwMode="auto">
            <a:xfrm rot="16200000" flipH="1">
              <a:off x="4017" y="2598"/>
              <a:ext cx="8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769" name="Line 210"/>
            <p:cNvSpPr>
              <a:spLocks noChangeShapeType="1"/>
            </p:cNvSpPr>
            <p:nvPr/>
          </p:nvSpPr>
          <p:spPr bwMode="auto">
            <a:xfrm flipH="1">
              <a:off x="3548" y="2600"/>
              <a:ext cx="8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213"/>
          <p:cNvGrpSpPr>
            <a:grpSpLocks/>
          </p:cNvGrpSpPr>
          <p:nvPr/>
        </p:nvGrpSpPr>
        <p:grpSpPr bwMode="auto">
          <a:xfrm>
            <a:off x="4533900" y="5051425"/>
            <a:ext cx="736600" cy="739775"/>
            <a:chOff x="3552" y="3302"/>
            <a:chExt cx="464" cy="466"/>
          </a:xfrm>
        </p:grpSpPr>
        <p:grpSp>
          <p:nvGrpSpPr>
            <p:cNvPr id="14" name="Group 214"/>
            <p:cNvGrpSpPr>
              <a:grpSpLocks/>
            </p:cNvGrpSpPr>
            <p:nvPr/>
          </p:nvGrpSpPr>
          <p:grpSpPr bwMode="auto">
            <a:xfrm>
              <a:off x="3552" y="3302"/>
              <a:ext cx="461" cy="463"/>
              <a:chOff x="3552" y="2182"/>
              <a:chExt cx="461" cy="463"/>
            </a:xfrm>
          </p:grpSpPr>
          <p:sp>
            <p:nvSpPr>
              <p:cNvPr id="116760" name="Oval 215"/>
              <p:cNvSpPr>
                <a:spLocks noChangeArrowheads="1"/>
              </p:cNvSpPr>
              <p:nvPr/>
            </p:nvSpPr>
            <p:spPr bwMode="auto">
              <a:xfrm>
                <a:off x="3552" y="2184"/>
                <a:ext cx="461" cy="461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761" name="Arc 216"/>
              <p:cNvSpPr>
                <a:spLocks/>
              </p:cNvSpPr>
              <p:nvPr/>
            </p:nvSpPr>
            <p:spPr bwMode="auto">
              <a:xfrm flipH="1">
                <a:off x="3552" y="2182"/>
                <a:ext cx="460" cy="460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21881" y="1"/>
                    </a:moveTo>
                    <a:cubicBezTo>
                      <a:pt x="33699" y="155"/>
                      <a:pt x="43200" y="978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9707"/>
                      <a:pt x="9613" y="51"/>
                      <a:pt x="21506" y="0"/>
                    </a:cubicBezTo>
                  </a:path>
                  <a:path w="43200" h="43200" stroke="0" extrusionOk="0">
                    <a:moveTo>
                      <a:pt x="21881" y="1"/>
                    </a:moveTo>
                    <a:cubicBezTo>
                      <a:pt x="33699" y="155"/>
                      <a:pt x="43200" y="978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9707"/>
                      <a:pt x="9613" y="51"/>
                      <a:pt x="21506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6758" name="Line 217"/>
            <p:cNvSpPr>
              <a:spLocks noChangeShapeType="1"/>
            </p:cNvSpPr>
            <p:nvPr/>
          </p:nvSpPr>
          <p:spPr bwMode="auto">
            <a:xfrm>
              <a:off x="3784" y="3304"/>
              <a:ext cx="0" cy="4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759" name="Line 218"/>
            <p:cNvSpPr>
              <a:spLocks noChangeShapeType="1"/>
            </p:cNvSpPr>
            <p:nvPr/>
          </p:nvSpPr>
          <p:spPr bwMode="auto">
            <a:xfrm rot="-5400000">
              <a:off x="3784" y="3304"/>
              <a:ext cx="0" cy="46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7201" name="Line 225"/>
          <p:cNvSpPr>
            <a:spLocks noChangeShapeType="1"/>
          </p:cNvSpPr>
          <p:nvPr/>
        </p:nvSpPr>
        <p:spPr bwMode="auto">
          <a:xfrm>
            <a:off x="5359400" y="4514850"/>
            <a:ext cx="0" cy="13620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202" name="Line 226"/>
          <p:cNvSpPr>
            <a:spLocks noChangeShapeType="1"/>
          </p:cNvSpPr>
          <p:nvPr/>
        </p:nvSpPr>
        <p:spPr bwMode="auto">
          <a:xfrm>
            <a:off x="7105650" y="5143500"/>
            <a:ext cx="0" cy="7239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203" name="Line 227"/>
          <p:cNvSpPr>
            <a:spLocks noChangeShapeType="1"/>
          </p:cNvSpPr>
          <p:nvPr/>
        </p:nvSpPr>
        <p:spPr bwMode="auto">
          <a:xfrm>
            <a:off x="5353050" y="5724525"/>
            <a:ext cx="1743075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7204" name="Text Box 228"/>
          <p:cNvSpPr txBox="1">
            <a:spLocks noChangeArrowheads="1"/>
          </p:cNvSpPr>
          <p:nvPr/>
        </p:nvSpPr>
        <p:spPr bwMode="auto">
          <a:xfrm>
            <a:off x="5089525" y="5929313"/>
            <a:ext cx="2513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Tool cutting distance</a:t>
            </a:r>
            <a:endParaRPr lang="th-TH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0" name="Slide Number Placeholder 8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EC64-B2A3-4040-92A2-923F4E37081A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7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7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7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40741E-7 L 0.05 7.40741E-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64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7.40741E-7 L 0.05 -0.35139 " pathEditMode="relative" rAng="0" ptsTypes="AA">
                                      <p:cBhvr>
                                        <p:cTn id="5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-0.35139 L 0.04983 -0.18958 " pathEditMode="relative" rAng="0" ptsTypes="AA">
                                      <p:cBhvr>
                                        <p:cTn id="5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12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83 -0.18958 L 0.24046 -0.18958 " pathEditMode="relative" rAng="0" ptsTypes="AA">
                                      <p:cBhvr>
                                        <p:cTn id="6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3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3000"/>
                                        <p:tgtEl>
                                          <p:spTgt spid="12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000"/>
                                        <p:tgtEl>
                                          <p:spTgt spid="12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27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7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7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0375 -2.22222E-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27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40741E-7 L 0.04063 7.40741E-7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27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0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0375 2.22222E-6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27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124" grpId="0" animBg="1"/>
      <p:bldP spid="127125" grpId="0"/>
      <p:bldP spid="127165" grpId="0" animBg="1"/>
      <p:bldP spid="127201" grpId="0" animBg="1"/>
      <p:bldP spid="127201" grpId="1" animBg="1"/>
      <p:bldP spid="127202" grpId="0" animBg="1"/>
      <p:bldP spid="127202" grpId="1" animBg="1"/>
      <p:bldP spid="127203" grpId="0" animBg="1"/>
      <p:bldP spid="127203" grpId="1" animBg="1"/>
      <p:bldP spid="12720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258763" y="190500"/>
            <a:ext cx="860266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>
                <a:solidFill>
                  <a:schemeClr val="accent2"/>
                </a:solidFill>
                <a:latin typeface="Arial" charset="0"/>
                <a:cs typeface="Arial" charset="0"/>
              </a:rPr>
              <a:t>Basic  Line  Types </a:t>
            </a:r>
          </a:p>
        </p:txBody>
      </p:sp>
      <p:sp>
        <p:nvSpPr>
          <p:cNvPr id="71683" name="Text Box 48"/>
          <p:cNvSpPr txBox="1">
            <a:spLocks noChangeArrowheads="1"/>
          </p:cNvSpPr>
          <p:nvPr/>
        </p:nvSpPr>
        <p:spPr bwMode="auto">
          <a:xfrm>
            <a:off x="546100" y="1322388"/>
            <a:ext cx="2316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Arial" charset="0"/>
                <a:cs typeface="Arial" charset="0"/>
              </a:rPr>
              <a:t>Types of Lines</a:t>
            </a:r>
          </a:p>
        </p:txBody>
      </p:sp>
      <p:sp>
        <p:nvSpPr>
          <p:cNvPr id="71684" name="Text Box 55"/>
          <p:cNvSpPr txBox="1">
            <a:spLocks noChangeArrowheads="1"/>
          </p:cNvSpPr>
          <p:nvPr/>
        </p:nvSpPr>
        <p:spPr bwMode="auto">
          <a:xfrm>
            <a:off x="3683000" y="1322388"/>
            <a:ext cx="193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Arial" charset="0"/>
                <a:cs typeface="Arial" charset="0"/>
              </a:rPr>
              <a:t>Appearance</a:t>
            </a:r>
          </a:p>
        </p:txBody>
      </p:sp>
      <p:sp>
        <p:nvSpPr>
          <p:cNvPr id="71685" name="Line 70"/>
          <p:cNvSpPr>
            <a:spLocks noChangeShapeType="1"/>
          </p:cNvSpPr>
          <p:nvPr/>
        </p:nvSpPr>
        <p:spPr bwMode="auto">
          <a:xfrm>
            <a:off x="419100" y="1993900"/>
            <a:ext cx="81026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86" name="Line 72"/>
          <p:cNvSpPr>
            <a:spLocks noChangeShapeType="1"/>
          </p:cNvSpPr>
          <p:nvPr/>
        </p:nvSpPr>
        <p:spPr bwMode="auto">
          <a:xfrm>
            <a:off x="406400" y="1143000"/>
            <a:ext cx="8128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87" name="Text Box 73"/>
          <p:cNvSpPr txBox="1">
            <a:spLocks noChangeArrowheads="1"/>
          </p:cNvSpPr>
          <p:nvPr/>
        </p:nvSpPr>
        <p:spPr bwMode="auto">
          <a:xfrm>
            <a:off x="5905500" y="1144588"/>
            <a:ext cx="25558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latin typeface="Arial" charset="0"/>
                <a:cs typeface="Arial" charset="0"/>
              </a:rPr>
              <a:t>Name according</a:t>
            </a:r>
          </a:p>
          <a:p>
            <a:pPr algn="ctr"/>
            <a:r>
              <a:rPr lang="en-US" sz="2400" b="1">
                <a:latin typeface="Arial" charset="0"/>
                <a:cs typeface="Arial" charset="0"/>
              </a:rPr>
              <a:t>to application</a:t>
            </a:r>
          </a:p>
        </p:txBody>
      </p:sp>
      <p:grpSp>
        <p:nvGrpSpPr>
          <p:cNvPr id="2" name="Group 82"/>
          <p:cNvGrpSpPr>
            <a:grpSpLocks/>
          </p:cNvGrpSpPr>
          <p:nvPr/>
        </p:nvGrpSpPr>
        <p:grpSpPr bwMode="auto">
          <a:xfrm>
            <a:off x="393700" y="2211388"/>
            <a:ext cx="7356475" cy="457200"/>
            <a:chOff x="248" y="1393"/>
            <a:chExt cx="4634" cy="288"/>
          </a:xfrm>
        </p:grpSpPr>
        <p:sp>
          <p:nvSpPr>
            <p:cNvPr id="71707" name="Text Box 49"/>
            <p:cNvSpPr txBox="1">
              <a:spLocks noChangeArrowheads="1"/>
            </p:cNvSpPr>
            <p:nvPr/>
          </p:nvSpPr>
          <p:spPr bwMode="auto">
            <a:xfrm>
              <a:off x="248" y="1393"/>
              <a:ext cx="18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Arial" charset="0"/>
                  <a:cs typeface="Arial" charset="0"/>
                </a:rPr>
                <a:t>Continuous thick line</a:t>
              </a:r>
            </a:p>
          </p:txBody>
        </p:sp>
        <p:sp>
          <p:nvSpPr>
            <p:cNvPr id="71708" name="Line 50"/>
            <p:cNvSpPr>
              <a:spLocks noChangeShapeType="1"/>
            </p:cNvSpPr>
            <p:nvPr/>
          </p:nvSpPr>
          <p:spPr bwMode="auto">
            <a:xfrm>
              <a:off x="2314" y="1576"/>
              <a:ext cx="11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09" name="Text Box 74"/>
            <p:cNvSpPr txBox="1">
              <a:spLocks noChangeArrowheads="1"/>
            </p:cNvSpPr>
            <p:nvPr/>
          </p:nvSpPr>
          <p:spPr bwMode="auto">
            <a:xfrm>
              <a:off x="3846" y="1393"/>
              <a:ext cx="10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Arial" charset="0"/>
                </a:rPr>
                <a:t>Visible line</a:t>
              </a:r>
            </a:p>
          </p:txBody>
        </p:sp>
      </p:grpSp>
      <p:grpSp>
        <p:nvGrpSpPr>
          <p:cNvPr id="3" name="Group 83"/>
          <p:cNvGrpSpPr>
            <a:grpSpLocks/>
          </p:cNvGrpSpPr>
          <p:nvPr/>
        </p:nvGrpSpPr>
        <p:grpSpPr bwMode="auto">
          <a:xfrm>
            <a:off x="406400" y="2833688"/>
            <a:ext cx="7874000" cy="1516062"/>
            <a:chOff x="256" y="1785"/>
            <a:chExt cx="4960" cy="955"/>
          </a:xfrm>
        </p:grpSpPr>
        <p:sp>
          <p:nvSpPr>
            <p:cNvPr id="71704" name="Text Box 51"/>
            <p:cNvSpPr txBox="1">
              <a:spLocks noChangeArrowheads="1"/>
            </p:cNvSpPr>
            <p:nvPr/>
          </p:nvSpPr>
          <p:spPr bwMode="auto">
            <a:xfrm>
              <a:off x="256" y="1841"/>
              <a:ext cx="180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Arial" charset="0"/>
                  <a:cs typeface="Arial" charset="0"/>
                </a:rPr>
                <a:t>Continuous thin line</a:t>
              </a:r>
            </a:p>
          </p:txBody>
        </p:sp>
        <p:sp>
          <p:nvSpPr>
            <p:cNvPr id="71705" name="Line 52"/>
            <p:cNvSpPr>
              <a:spLocks noChangeShapeType="1"/>
            </p:cNvSpPr>
            <p:nvPr/>
          </p:nvSpPr>
          <p:spPr bwMode="auto">
            <a:xfrm>
              <a:off x="2314" y="2024"/>
              <a:ext cx="11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06" name="Text Box 75"/>
            <p:cNvSpPr txBox="1">
              <a:spLocks noChangeArrowheads="1"/>
            </p:cNvSpPr>
            <p:nvPr/>
          </p:nvSpPr>
          <p:spPr bwMode="auto">
            <a:xfrm>
              <a:off x="3838" y="1785"/>
              <a:ext cx="1378" cy="9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400">
                  <a:latin typeface="Arial" charset="0"/>
                </a:rPr>
                <a:t>Dimension line</a:t>
              </a:r>
            </a:p>
            <a:p>
              <a:pPr>
                <a:lnSpc>
                  <a:spcPct val="130000"/>
                </a:lnSpc>
              </a:pPr>
              <a:r>
                <a:rPr lang="en-US" sz="2400">
                  <a:latin typeface="Arial" charset="0"/>
                </a:rPr>
                <a:t>Extension line</a:t>
              </a:r>
            </a:p>
            <a:p>
              <a:pPr>
                <a:lnSpc>
                  <a:spcPct val="130000"/>
                </a:lnSpc>
              </a:pPr>
              <a:r>
                <a:rPr lang="en-US" sz="2400">
                  <a:latin typeface="Arial" charset="0"/>
                </a:rPr>
                <a:t>Leader line</a:t>
              </a:r>
            </a:p>
          </p:txBody>
        </p:sp>
      </p:grpSp>
      <p:grpSp>
        <p:nvGrpSpPr>
          <p:cNvPr id="4" name="Group 84"/>
          <p:cNvGrpSpPr>
            <a:grpSpLocks/>
          </p:cNvGrpSpPr>
          <p:nvPr/>
        </p:nvGrpSpPr>
        <p:grpSpPr bwMode="auto">
          <a:xfrm>
            <a:off x="457200" y="4560888"/>
            <a:ext cx="7348538" cy="457200"/>
            <a:chOff x="288" y="2873"/>
            <a:chExt cx="4629" cy="288"/>
          </a:xfrm>
        </p:grpSpPr>
        <p:sp>
          <p:nvSpPr>
            <p:cNvPr id="71701" name="Text Box 53"/>
            <p:cNvSpPr txBox="1">
              <a:spLocks noChangeArrowheads="1"/>
            </p:cNvSpPr>
            <p:nvPr/>
          </p:nvSpPr>
          <p:spPr bwMode="auto">
            <a:xfrm>
              <a:off x="288" y="2873"/>
              <a:ext cx="136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Arial" charset="0"/>
                  <a:cs typeface="Arial" charset="0"/>
                </a:rPr>
                <a:t>Dash thick line</a:t>
              </a:r>
            </a:p>
          </p:txBody>
        </p:sp>
        <p:sp>
          <p:nvSpPr>
            <p:cNvPr id="71702" name="Line 54"/>
            <p:cNvSpPr>
              <a:spLocks noChangeShapeType="1"/>
            </p:cNvSpPr>
            <p:nvPr/>
          </p:nvSpPr>
          <p:spPr bwMode="auto">
            <a:xfrm>
              <a:off x="2314" y="3040"/>
              <a:ext cx="11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03" name="Text Box 76"/>
            <p:cNvSpPr txBox="1">
              <a:spLocks noChangeArrowheads="1"/>
            </p:cNvSpPr>
            <p:nvPr/>
          </p:nvSpPr>
          <p:spPr bwMode="auto">
            <a:xfrm>
              <a:off x="3838" y="2873"/>
              <a:ext cx="10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Arial" charset="0"/>
                </a:rPr>
                <a:t>Hidden line</a:t>
              </a:r>
            </a:p>
          </p:txBody>
        </p:sp>
      </p:grpSp>
      <p:grpSp>
        <p:nvGrpSpPr>
          <p:cNvPr id="5" name="Group 86"/>
          <p:cNvGrpSpPr>
            <a:grpSpLocks/>
          </p:cNvGrpSpPr>
          <p:nvPr/>
        </p:nvGrpSpPr>
        <p:grpSpPr bwMode="auto">
          <a:xfrm>
            <a:off x="469900" y="5284788"/>
            <a:ext cx="7296150" cy="457200"/>
            <a:chOff x="296" y="3329"/>
            <a:chExt cx="4596" cy="288"/>
          </a:xfrm>
        </p:grpSpPr>
        <p:sp>
          <p:nvSpPr>
            <p:cNvPr id="71693" name="Line 57"/>
            <p:cNvSpPr>
              <a:spLocks noChangeShapeType="1"/>
            </p:cNvSpPr>
            <p:nvPr/>
          </p:nvSpPr>
          <p:spPr bwMode="auto">
            <a:xfrm>
              <a:off x="2314" y="3496"/>
              <a:ext cx="2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694" name="Line 59"/>
            <p:cNvSpPr>
              <a:spLocks noChangeShapeType="1"/>
            </p:cNvSpPr>
            <p:nvPr/>
          </p:nvSpPr>
          <p:spPr bwMode="auto">
            <a:xfrm>
              <a:off x="2642" y="3496"/>
              <a:ext cx="7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695" name="Line 60"/>
            <p:cNvSpPr>
              <a:spLocks noChangeShapeType="1"/>
            </p:cNvSpPr>
            <p:nvPr/>
          </p:nvSpPr>
          <p:spPr bwMode="auto">
            <a:xfrm>
              <a:off x="3190" y="3496"/>
              <a:ext cx="2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696" name="Line 61"/>
            <p:cNvSpPr>
              <a:spLocks noChangeShapeType="1"/>
            </p:cNvSpPr>
            <p:nvPr/>
          </p:nvSpPr>
          <p:spPr bwMode="auto">
            <a:xfrm>
              <a:off x="3080" y="3496"/>
              <a:ext cx="7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85"/>
            <p:cNvGrpSpPr>
              <a:grpSpLocks/>
            </p:cNvGrpSpPr>
            <p:nvPr/>
          </p:nvGrpSpPr>
          <p:grpSpPr bwMode="auto">
            <a:xfrm>
              <a:off x="296" y="3329"/>
              <a:ext cx="4596" cy="288"/>
              <a:chOff x="296" y="3329"/>
              <a:chExt cx="4596" cy="288"/>
            </a:xfrm>
          </p:grpSpPr>
          <p:sp>
            <p:nvSpPr>
              <p:cNvPr id="71698" name="Text Box 56"/>
              <p:cNvSpPr txBox="1">
                <a:spLocks noChangeArrowheads="1"/>
              </p:cNvSpPr>
              <p:nvPr/>
            </p:nvSpPr>
            <p:spPr bwMode="auto">
              <a:xfrm>
                <a:off x="296" y="3329"/>
                <a:ext cx="133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latin typeface="Arial" charset="0"/>
                    <a:cs typeface="Arial" charset="0"/>
                  </a:rPr>
                  <a:t>Chain thin line</a:t>
                </a:r>
              </a:p>
            </p:txBody>
          </p:sp>
          <p:sp>
            <p:nvSpPr>
              <p:cNvPr id="71699" name="Line 58"/>
              <p:cNvSpPr>
                <a:spLocks noChangeShapeType="1"/>
              </p:cNvSpPr>
              <p:nvPr/>
            </p:nvSpPr>
            <p:spPr bwMode="auto">
              <a:xfrm>
                <a:off x="2752" y="3496"/>
                <a:ext cx="2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00" name="Text Box 77"/>
              <p:cNvSpPr txBox="1">
                <a:spLocks noChangeArrowheads="1"/>
              </p:cNvSpPr>
              <p:nvPr/>
            </p:nvSpPr>
            <p:spPr bwMode="auto">
              <a:xfrm>
                <a:off x="3846" y="3329"/>
                <a:ext cx="104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latin typeface="Arial" charset="0"/>
                  </a:rPr>
                  <a:t>Center line</a:t>
                </a:r>
              </a:p>
            </p:txBody>
          </p:sp>
        </p:grpSp>
      </p:grpSp>
      <p:sp>
        <p:nvSpPr>
          <p:cNvPr id="141391" name="Line 79"/>
          <p:cNvSpPr>
            <a:spLocks noChangeShapeType="1"/>
          </p:cNvSpPr>
          <p:nvPr/>
        </p:nvSpPr>
        <p:spPr bwMode="auto">
          <a:xfrm>
            <a:off x="419100" y="5867400"/>
            <a:ext cx="81026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EC64-B2A3-4040-92A2-923F4E37081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9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276" name="Picture 276" descr="assem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94400" y="2705100"/>
            <a:ext cx="2595563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3" name="Rectangle 4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>
                <a:solidFill>
                  <a:srgbClr val="CC3300"/>
                </a:solidFill>
                <a:latin typeface="Arial" charset="0"/>
                <a:cs typeface="Arial" charset="0"/>
              </a:rPr>
              <a:t>ROUNDED-END  SHAPES</a:t>
            </a:r>
          </a:p>
        </p:txBody>
      </p:sp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444500" y="990600"/>
            <a:ext cx="8407400" cy="15557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91"/>
          <p:cNvGrpSpPr>
            <a:grpSpLocks/>
          </p:cNvGrpSpPr>
          <p:nvPr/>
        </p:nvGrpSpPr>
        <p:grpSpPr bwMode="auto">
          <a:xfrm>
            <a:off x="600075" y="1003300"/>
            <a:ext cx="8307388" cy="1514475"/>
            <a:chOff x="378" y="632"/>
            <a:chExt cx="5233" cy="954"/>
          </a:xfrm>
        </p:grpSpPr>
        <p:sp>
          <p:nvSpPr>
            <p:cNvPr id="117821" name="Text Box 6"/>
            <p:cNvSpPr txBox="1">
              <a:spLocks noChangeArrowheads="1"/>
            </p:cNvSpPr>
            <p:nvPr/>
          </p:nvSpPr>
          <p:spPr bwMode="auto">
            <a:xfrm>
              <a:off x="607" y="632"/>
              <a:ext cx="5004" cy="9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cs typeface="Arial" charset="0"/>
                </a:rPr>
                <a:t>Dimensioned according to the </a:t>
              </a:r>
              <a:r>
                <a:rPr lang="en-US" sz="2800" b="1">
                  <a:solidFill>
                    <a:schemeClr val="accent2"/>
                  </a:solidFill>
                  <a:latin typeface="Arial" charset="0"/>
                  <a:cs typeface="Arial" charset="0"/>
                </a:rPr>
                <a:t>standard sizes</a:t>
              </a:r>
              <a:r>
                <a:rPr lang="en-US" sz="2800">
                  <a:solidFill>
                    <a:srgbClr val="000000"/>
                  </a:solidFill>
                  <a:latin typeface="Arial" charset="0"/>
                  <a:cs typeface="Arial" charset="0"/>
                </a:rPr>
                <a:t> of</a:t>
              </a:r>
            </a:p>
            <a:p>
              <a:r>
                <a:rPr lang="en-US" sz="2800">
                  <a:solidFill>
                    <a:srgbClr val="000000"/>
                  </a:solidFill>
                  <a:latin typeface="Arial" charset="0"/>
                  <a:cs typeface="Arial" charset="0"/>
                </a:rPr>
                <a:t>another part to be assembled or manufacturing </a:t>
              </a:r>
            </a:p>
            <a:p>
              <a:r>
                <a:rPr lang="en-US" sz="2800">
                  <a:solidFill>
                    <a:srgbClr val="000000"/>
                  </a:solidFill>
                  <a:latin typeface="Arial" charset="0"/>
                  <a:cs typeface="Arial" charset="0"/>
                </a:rPr>
                <a:t>method used.</a:t>
              </a:r>
            </a:p>
          </p:txBody>
        </p:sp>
        <p:sp>
          <p:nvSpPr>
            <p:cNvPr id="128007" name="Rectangle 7"/>
            <p:cNvSpPr>
              <a:spLocks noChangeArrowheads="1"/>
            </p:cNvSpPr>
            <p:nvPr/>
          </p:nvSpPr>
          <p:spPr bwMode="auto">
            <a:xfrm>
              <a:off x="378" y="748"/>
              <a:ext cx="156" cy="15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90"/>
          <p:cNvGrpSpPr>
            <a:grpSpLocks/>
          </p:cNvGrpSpPr>
          <p:nvPr/>
        </p:nvGrpSpPr>
        <p:grpSpPr bwMode="auto">
          <a:xfrm>
            <a:off x="1385888" y="3448050"/>
            <a:ext cx="1438275" cy="1295400"/>
            <a:chOff x="2052" y="2088"/>
            <a:chExt cx="906" cy="816"/>
          </a:xfrm>
        </p:grpSpPr>
        <p:sp>
          <p:nvSpPr>
            <p:cNvPr id="117817" name="Line 84"/>
            <p:cNvSpPr>
              <a:spLocks noChangeShapeType="1"/>
            </p:cNvSpPr>
            <p:nvPr/>
          </p:nvSpPr>
          <p:spPr bwMode="auto">
            <a:xfrm>
              <a:off x="2070" y="2088"/>
              <a:ext cx="0" cy="81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818" name="Line 85"/>
            <p:cNvSpPr>
              <a:spLocks noChangeShapeType="1"/>
            </p:cNvSpPr>
            <p:nvPr/>
          </p:nvSpPr>
          <p:spPr bwMode="auto">
            <a:xfrm>
              <a:off x="2940" y="2088"/>
              <a:ext cx="0" cy="808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819" name="Line 86"/>
            <p:cNvSpPr>
              <a:spLocks noChangeShapeType="1"/>
            </p:cNvSpPr>
            <p:nvPr/>
          </p:nvSpPr>
          <p:spPr bwMode="auto">
            <a:xfrm>
              <a:off x="2052" y="2829"/>
              <a:ext cx="906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arrow" w="sm" len="lg"/>
              <a:tailEnd type="arrow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820" name="Rectangle 87"/>
            <p:cNvSpPr>
              <a:spLocks noChangeArrowheads="1"/>
            </p:cNvSpPr>
            <p:nvPr/>
          </p:nvSpPr>
          <p:spPr bwMode="auto">
            <a:xfrm>
              <a:off x="2350" y="2602"/>
              <a:ext cx="2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25</a:t>
              </a:r>
              <a:endParaRPr lang="th-TH" sz="200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4" name="Group 223"/>
          <p:cNvGrpSpPr>
            <a:grpSpLocks/>
          </p:cNvGrpSpPr>
          <p:nvPr/>
        </p:nvGrpSpPr>
        <p:grpSpPr bwMode="auto">
          <a:xfrm>
            <a:off x="612775" y="2603500"/>
            <a:ext cx="3008313" cy="4002088"/>
            <a:chOff x="1977" y="1640"/>
            <a:chExt cx="1895" cy="2521"/>
          </a:xfrm>
        </p:grpSpPr>
        <p:grpSp>
          <p:nvGrpSpPr>
            <p:cNvPr id="5" name="Group 224"/>
            <p:cNvGrpSpPr>
              <a:grpSpLocks/>
            </p:cNvGrpSpPr>
            <p:nvPr/>
          </p:nvGrpSpPr>
          <p:grpSpPr bwMode="auto">
            <a:xfrm>
              <a:off x="1977" y="1640"/>
              <a:ext cx="1889" cy="901"/>
              <a:chOff x="1977" y="1640"/>
              <a:chExt cx="1889" cy="901"/>
            </a:xfrm>
          </p:grpSpPr>
          <p:sp>
            <p:nvSpPr>
              <p:cNvPr id="117796" name="Freeform 225"/>
              <p:cNvSpPr>
                <a:spLocks/>
              </p:cNvSpPr>
              <p:nvPr/>
            </p:nvSpPr>
            <p:spPr bwMode="auto">
              <a:xfrm flipH="1">
                <a:off x="2135" y="1646"/>
                <a:ext cx="753" cy="889"/>
              </a:xfrm>
              <a:custGeom>
                <a:avLst/>
                <a:gdLst>
                  <a:gd name="T0" fmla="*/ 99935 w 536"/>
                  <a:gd name="T1" fmla="*/ 0 h 636"/>
                  <a:gd name="T2" fmla="*/ 123364 w 536"/>
                  <a:gd name="T3" fmla="*/ 20320 h 636"/>
                  <a:gd name="T4" fmla="*/ 123364 w 536"/>
                  <a:gd name="T5" fmla="*/ 114692 h 636"/>
                  <a:gd name="T6" fmla="*/ 101246 w 536"/>
                  <a:gd name="T7" fmla="*/ 135079 h 636"/>
                  <a:gd name="T8" fmla="*/ 0 w 536"/>
                  <a:gd name="T9" fmla="*/ 134534 h 6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6"/>
                  <a:gd name="T16" fmla="*/ 0 h 636"/>
                  <a:gd name="T17" fmla="*/ 536 w 536"/>
                  <a:gd name="T18" fmla="*/ 636 h 6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6" h="636">
                    <a:moveTo>
                      <a:pt x="434" y="0"/>
                    </a:moveTo>
                    <a:lnTo>
                      <a:pt x="536" y="96"/>
                    </a:lnTo>
                    <a:lnTo>
                      <a:pt x="536" y="540"/>
                    </a:lnTo>
                    <a:lnTo>
                      <a:pt x="440" y="636"/>
                    </a:lnTo>
                    <a:lnTo>
                      <a:pt x="0" y="634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97" name="Line 226"/>
              <p:cNvSpPr>
                <a:spLocks noChangeShapeType="1"/>
              </p:cNvSpPr>
              <p:nvPr/>
            </p:nvSpPr>
            <p:spPr bwMode="auto">
              <a:xfrm flipH="1">
                <a:off x="2270" y="1646"/>
                <a:ext cx="13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98" name="Line 227"/>
              <p:cNvSpPr>
                <a:spLocks noChangeShapeType="1"/>
              </p:cNvSpPr>
              <p:nvPr/>
            </p:nvSpPr>
            <p:spPr bwMode="auto">
              <a:xfrm flipH="1" flipV="1">
                <a:off x="2278" y="1646"/>
                <a:ext cx="0" cy="89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99" name="Line 228"/>
              <p:cNvSpPr>
                <a:spLocks noChangeShapeType="1"/>
              </p:cNvSpPr>
              <p:nvPr/>
            </p:nvSpPr>
            <p:spPr bwMode="auto">
              <a:xfrm flipH="1">
                <a:off x="1977" y="2089"/>
                <a:ext cx="529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800" name="Oval 229" descr="Light upward diagonal"/>
              <p:cNvSpPr>
                <a:spLocks noChangeArrowheads="1"/>
              </p:cNvSpPr>
              <p:nvPr/>
            </p:nvSpPr>
            <p:spPr bwMode="auto">
              <a:xfrm flipH="1">
                <a:off x="3505" y="2086"/>
                <a:ext cx="204" cy="444"/>
              </a:xfrm>
              <a:prstGeom prst="ellipse">
                <a:avLst/>
              </a:prstGeom>
              <a:pattFill prst="ltUpDiag">
                <a:fgClr>
                  <a:srgbClr val="000000"/>
                </a:fgClr>
                <a:bgClr>
                  <a:schemeClr val="bg1"/>
                </a:bgClr>
              </a:patt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801" name="Freeform 230"/>
              <p:cNvSpPr>
                <a:spLocks/>
              </p:cNvSpPr>
              <p:nvPr/>
            </p:nvSpPr>
            <p:spPr bwMode="auto">
              <a:xfrm flipH="1">
                <a:off x="3503" y="1640"/>
                <a:ext cx="209" cy="894"/>
              </a:xfrm>
              <a:custGeom>
                <a:avLst/>
                <a:gdLst>
                  <a:gd name="T0" fmla="*/ 110 w 209"/>
                  <a:gd name="T1" fmla="*/ 388 h 902"/>
                  <a:gd name="T2" fmla="*/ 58 w 209"/>
                  <a:gd name="T3" fmla="*/ 414 h 902"/>
                  <a:gd name="T4" fmla="*/ 9 w 209"/>
                  <a:gd name="T5" fmla="*/ 514 h 902"/>
                  <a:gd name="T6" fmla="*/ 3 w 209"/>
                  <a:gd name="T7" fmla="*/ 615 h 902"/>
                  <a:gd name="T8" fmla="*/ 28 w 209"/>
                  <a:gd name="T9" fmla="*/ 716 h 902"/>
                  <a:gd name="T10" fmla="*/ 63 w 209"/>
                  <a:gd name="T11" fmla="*/ 765 h 902"/>
                  <a:gd name="T12" fmla="*/ 114 w 209"/>
                  <a:gd name="T13" fmla="*/ 781 h 902"/>
                  <a:gd name="T14" fmla="*/ 162 w 209"/>
                  <a:gd name="T15" fmla="*/ 752 h 902"/>
                  <a:gd name="T16" fmla="*/ 202 w 209"/>
                  <a:gd name="T17" fmla="*/ 673 h 902"/>
                  <a:gd name="T18" fmla="*/ 204 w 209"/>
                  <a:gd name="T19" fmla="*/ 558 h 902"/>
                  <a:gd name="T20" fmla="*/ 180 w 209"/>
                  <a:gd name="T21" fmla="*/ 464 h 902"/>
                  <a:gd name="T22" fmla="*/ 144 w 209"/>
                  <a:gd name="T23" fmla="*/ 408 h 902"/>
                  <a:gd name="T24" fmla="*/ 78 w 209"/>
                  <a:gd name="T25" fmla="*/ 365 h 902"/>
                  <a:gd name="T26" fmla="*/ 32 w 209"/>
                  <a:gd name="T27" fmla="*/ 298 h 902"/>
                  <a:gd name="T28" fmla="*/ 12 w 209"/>
                  <a:gd name="T29" fmla="*/ 232 h 902"/>
                  <a:gd name="T30" fmla="*/ 12 w 209"/>
                  <a:gd name="T31" fmla="*/ 154 h 902"/>
                  <a:gd name="T32" fmla="*/ 39 w 209"/>
                  <a:gd name="T33" fmla="*/ 59 h 902"/>
                  <a:gd name="T34" fmla="*/ 102 w 209"/>
                  <a:gd name="T35" fmla="*/ 0 h 90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09"/>
                  <a:gd name="T55" fmla="*/ 0 h 902"/>
                  <a:gd name="T56" fmla="*/ 209 w 209"/>
                  <a:gd name="T57" fmla="*/ 902 h 90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09" h="902">
                    <a:moveTo>
                      <a:pt x="110" y="450"/>
                    </a:moveTo>
                    <a:cubicBezTo>
                      <a:pt x="101" y="455"/>
                      <a:pt x="75" y="454"/>
                      <a:pt x="58" y="478"/>
                    </a:cubicBezTo>
                    <a:cubicBezTo>
                      <a:pt x="41" y="502"/>
                      <a:pt x="18" y="555"/>
                      <a:pt x="9" y="594"/>
                    </a:cubicBezTo>
                    <a:cubicBezTo>
                      <a:pt x="0" y="633"/>
                      <a:pt x="0" y="672"/>
                      <a:pt x="3" y="711"/>
                    </a:cubicBezTo>
                    <a:cubicBezTo>
                      <a:pt x="6" y="750"/>
                      <a:pt x="18" y="798"/>
                      <a:pt x="28" y="826"/>
                    </a:cubicBezTo>
                    <a:cubicBezTo>
                      <a:pt x="38" y="854"/>
                      <a:pt x="49" y="870"/>
                      <a:pt x="63" y="882"/>
                    </a:cubicBezTo>
                    <a:cubicBezTo>
                      <a:pt x="77" y="894"/>
                      <a:pt x="98" y="902"/>
                      <a:pt x="114" y="900"/>
                    </a:cubicBezTo>
                    <a:cubicBezTo>
                      <a:pt x="130" y="898"/>
                      <a:pt x="147" y="888"/>
                      <a:pt x="162" y="867"/>
                    </a:cubicBezTo>
                    <a:cubicBezTo>
                      <a:pt x="177" y="846"/>
                      <a:pt x="195" y="813"/>
                      <a:pt x="202" y="776"/>
                    </a:cubicBezTo>
                    <a:cubicBezTo>
                      <a:pt x="209" y="739"/>
                      <a:pt x="208" y="682"/>
                      <a:pt x="204" y="642"/>
                    </a:cubicBezTo>
                    <a:cubicBezTo>
                      <a:pt x="200" y="602"/>
                      <a:pt x="190" y="562"/>
                      <a:pt x="180" y="534"/>
                    </a:cubicBezTo>
                    <a:cubicBezTo>
                      <a:pt x="170" y="506"/>
                      <a:pt x="161" y="491"/>
                      <a:pt x="144" y="472"/>
                    </a:cubicBezTo>
                    <a:cubicBezTo>
                      <a:pt x="127" y="453"/>
                      <a:pt x="97" y="441"/>
                      <a:pt x="78" y="420"/>
                    </a:cubicBezTo>
                    <a:cubicBezTo>
                      <a:pt x="59" y="399"/>
                      <a:pt x="43" y="372"/>
                      <a:pt x="32" y="346"/>
                    </a:cubicBezTo>
                    <a:cubicBezTo>
                      <a:pt x="21" y="320"/>
                      <a:pt x="15" y="293"/>
                      <a:pt x="12" y="264"/>
                    </a:cubicBezTo>
                    <a:cubicBezTo>
                      <a:pt x="9" y="235"/>
                      <a:pt x="8" y="202"/>
                      <a:pt x="12" y="171"/>
                    </a:cubicBezTo>
                    <a:cubicBezTo>
                      <a:pt x="16" y="140"/>
                      <a:pt x="24" y="104"/>
                      <a:pt x="39" y="75"/>
                    </a:cubicBezTo>
                    <a:cubicBezTo>
                      <a:pt x="54" y="46"/>
                      <a:pt x="78" y="23"/>
                      <a:pt x="102" y="0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802" name="Line 231"/>
              <p:cNvSpPr>
                <a:spLocks noChangeShapeType="1"/>
              </p:cNvSpPr>
              <p:nvPr/>
            </p:nvSpPr>
            <p:spPr bwMode="auto">
              <a:xfrm flipH="1">
                <a:off x="2887" y="2531"/>
                <a:ext cx="722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803" name="Line 232"/>
              <p:cNvSpPr>
                <a:spLocks noChangeShapeType="1"/>
              </p:cNvSpPr>
              <p:nvPr/>
            </p:nvSpPr>
            <p:spPr bwMode="auto">
              <a:xfrm flipH="1">
                <a:off x="2705" y="2089"/>
                <a:ext cx="41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804" name="Line 233"/>
              <p:cNvSpPr>
                <a:spLocks noChangeShapeType="1"/>
              </p:cNvSpPr>
              <p:nvPr/>
            </p:nvSpPr>
            <p:spPr bwMode="auto">
              <a:xfrm flipH="1">
                <a:off x="2560" y="2089"/>
                <a:ext cx="8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805" name="Line 234"/>
              <p:cNvSpPr>
                <a:spLocks noChangeShapeType="1"/>
              </p:cNvSpPr>
              <p:nvPr/>
            </p:nvSpPr>
            <p:spPr bwMode="auto">
              <a:xfrm flipH="1">
                <a:off x="3317" y="2089"/>
                <a:ext cx="549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806" name="Line 235"/>
              <p:cNvSpPr>
                <a:spLocks noChangeShapeType="1"/>
              </p:cNvSpPr>
              <p:nvPr/>
            </p:nvSpPr>
            <p:spPr bwMode="auto">
              <a:xfrm flipH="1">
                <a:off x="3187" y="2089"/>
                <a:ext cx="8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807" name="Arc 236"/>
              <p:cNvSpPr>
                <a:spLocks/>
              </p:cNvSpPr>
              <p:nvPr/>
            </p:nvSpPr>
            <p:spPr bwMode="auto">
              <a:xfrm flipH="1">
                <a:off x="2477" y="1962"/>
                <a:ext cx="124" cy="248"/>
              </a:xfrm>
              <a:custGeom>
                <a:avLst/>
                <a:gdLst>
                  <a:gd name="T0" fmla="*/ 0 w 21600"/>
                  <a:gd name="T1" fmla="*/ 0 h 43199"/>
                  <a:gd name="T2" fmla="*/ 0 w 21600"/>
                  <a:gd name="T3" fmla="*/ 0 h 43199"/>
                  <a:gd name="T4" fmla="*/ 0 w 21600"/>
                  <a:gd name="T5" fmla="*/ 0 h 431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9"/>
                  <a:gd name="T11" fmla="*/ 21600 w 21600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5"/>
                      <a:pt x="12043" y="43095"/>
                      <a:pt x="188" y="43199"/>
                    </a:cubicBezTo>
                  </a:path>
                  <a:path w="21600" h="4319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5"/>
                      <a:pt x="12043" y="43095"/>
                      <a:pt x="188" y="4319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808" name="Arc 237"/>
              <p:cNvSpPr>
                <a:spLocks/>
              </p:cNvSpPr>
              <p:nvPr/>
            </p:nvSpPr>
            <p:spPr bwMode="auto">
              <a:xfrm>
                <a:off x="3226" y="1962"/>
                <a:ext cx="124" cy="248"/>
              </a:xfrm>
              <a:custGeom>
                <a:avLst/>
                <a:gdLst>
                  <a:gd name="T0" fmla="*/ 0 w 21600"/>
                  <a:gd name="T1" fmla="*/ 0 h 43199"/>
                  <a:gd name="T2" fmla="*/ 0 w 21600"/>
                  <a:gd name="T3" fmla="*/ 0 h 43199"/>
                  <a:gd name="T4" fmla="*/ 0 w 21600"/>
                  <a:gd name="T5" fmla="*/ 0 h 431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9"/>
                  <a:gd name="T11" fmla="*/ 21600 w 21600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5"/>
                      <a:pt x="12043" y="43095"/>
                      <a:pt x="188" y="43199"/>
                    </a:cubicBezTo>
                  </a:path>
                  <a:path w="21600" h="4319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5"/>
                      <a:pt x="12043" y="43095"/>
                      <a:pt x="188" y="4319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809" name="Line 238"/>
              <p:cNvSpPr>
                <a:spLocks noChangeShapeType="1"/>
              </p:cNvSpPr>
              <p:nvPr/>
            </p:nvSpPr>
            <p:spPr bwMode="auto">
              <a:xfrm>
                <a:off x="2600" y="1963"/>
                <a:ext cx="632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810" name="Line 239"/>
              <p:cNvSpPr>
                <a:spLocks noChangeShapeType="1"/>
              </p:cNvSpPr>
              <p:nvPr/>
            </p:nvSpPr>
            <p:spPr bwMode="auto">
              <a:xfrm>
                <a:off x="2600" y="2210"/>
                <a:ext cx="628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811" name="Line 240"/>
              <p:cNvSpPr>
                <a:spLocks noChangeShapeType="1"/>
              </p:cNvSpPr>
              <p:nvPr/>
            </p:nvSpPr>
            <p:spPr bwMode="auto">
              <a:xfrm flipV="1">
                <a:off x="3231" y="1752"/>
                <a:ext cx="0" cy="2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812" name="Line 241"/>
              <p:cNvSpPr>
                <a:spLocks noChangeShapeType="1"/>
              </p:cNvSpPr>
              <p:nvPr/>
            </p:nvSpPr>
            <p:spPr bwMode="auto">
              <a:xfrm>
                <a:off x="3231" y="2159"/>
                <a:ext cx="0" cy="23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813" name="Line 242"/>
              <p:cNvSpPr>
                <a:spLocks noChangeShapeType="1"/>
              </p:cNvSpPr>
              <p:nvPr/>
            </p:nvSpPr>
            <p:spPr bwMode="auto">
              <a:xfrm rot="5400000">
                <a:off x="3191" y="2087"/>
                <a:ext cx="7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814" name="Line 243"/>
              <p:cNvSpPr>
                <a:spLocks noChangeShapeType="1"/>
              </p:cNvSpPr>
              <p:nvPr/>
            </p:nvSpPr>
            <p:spPr bwMode="auto">
              <a:xfrm flipV="1">
                <a:off x="2604" y="1752"/>
                <a:ext cx="0" cy="2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815" name="Line 244"/>
              <p:cNvSpPr>
                <a:spLocks noChangeShapeType="1"/>
              </p:cNvSpPr>
              <p:nvPr/>
            </p:nvSpPr>
            <p:spPr bwMode="auto">
              <a:xfrm>
                <a:off x="2604" y="2159"/>
                <a:ext cx="0" cy="23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816" name="Line 245"/>
              <p:cNvSpPr>
                <a:spLocks noChangeShapeType="1"/>
              </p:cNvSpPr>
              <p:nvPr/>
            </p:nvSpPr>
            <p:spPr bwMode="auto">
              <a:xfrm rot="5400000">
                <a:off x="2564" y="2087"/>
                <a:ext cx="7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246"/>
            <p:cNvGrpSpPr>
              <a:grpSpLocks/>
            </p:cNvGrpSpPr>
            <p:nvPr/>
          </p:nvGrpSpPr>
          <p:grpSpPr bwMode="auto">
            <a:xfrm>
              <a:off x="1983" y="3098"/>
              <a:ext cx="1889" cy="1063"/>
              <a:chOff x="1983" y="3098"/>
              <a:chExt cx="1889" cy="1063"/>
            </a:xfrm>
          </p:grpSpPr>
          <p:sp>
            <p:nvSpPr>
              <p:cNvPr id="117774" name="Line 247"/>
              <p:cNvSpPr>
                <a:spLocks noChangeShapeType="1"/>
              </p:cNvSpPr>
              <p:nvPr/>
            </p:nvSpPr>
            <p:spPr bwMode="auto">
              <a:xfrm>
                <a:off x="2881" y="4153"/>
                <a:ext cx="72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75" name="Freeform 248"/>
              <p:cNvSpPr>
                <a:spLocks/>
              </p:cNvSpPr>
              <p:nvPr/>
            </p:nvSpPr>
            <p:spPr bwMode="auto">
              <a:xfrm flipH="1">
                <a:off x="2135" y="3266"/>
                <a:ext cx="753" cy="889"/>
              </a:xfrm>
              <a:custGeom>
                <a:avLst/>
                <a:gdLst>
                  <a:gd name="T0" fmla="*/ 99935 w 536"/>
                  <a:gd name="T1" fmla="*/ 0 h 636"/>
                  <a:gd name="T2" fmla="*/ 123364 w 536"/>
                  <a:gd name="T3" fmla="*/ 20320 h 636"/>
                  <a:gd name="T4" fmla="*/ 123364 w 536"/>
                  <a:gd name="T5" fmla="*/ 114692 h 636"/>
                  <a:gd name="T6" fmla="*/ 101246 w 536"/>
                  <a:gd name="T7" fmla="*/ 135079 h 636"/>
                  <a:gd name="T8" fmla="*/ 0 w 536"/>
                  <a:gd name="T9" fmla="*/ 134534 h 6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6"/>
                  <a:gd name="T16" fmla="*/ 0 h 636"/>
                  <a:gd name="T17" fmla="*/ 536 w 536"/>
                  <a:gd name="T18" fmla="*/ 636 h 6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6" h="636">
                    <a:moveTo>
                      <a:pt x="434" y="0"/>
                    </a:moveTo>
                    <a:lnTo>
                      <a:pt x="536" y="96"/>
                    </a:lnTo>
                    <a:lnTo>
                      <a:pt x="536" y="540"/>
                    </a:lnTo>
                    <a:lnTo>
                      <a:pt x="440" y="636"/>
                    </a:lnTo>
                    <a:lnTo>
                      <a:pt x="0" y="634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76" name="Line 249"/>
              <p:cNvSpPr>
                <a:spLocks noChangeShapeType="1"/>
              </p:cNvSpPr>
              <p:nvPr/>
            </p:nvSpPr>
            <p:spPr bwMode="auto">
              <a:xfrm flipH="1" flipV="1">
                <a:off x="2278" y="3266"/>
                <a:ext cx="0" cy="89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77" name="Line 250"/>
              <p:cNvSpPr>
                <a:spLocks noChangeShapeType="1"/>
              </p:cNvSpPr>
              <p:nvPr/>
            </p:nvSpPr>
            <p:spPr bwMode="auto">
              <a:xfrm flipH="1">
                <a:off x="3187" y="3271"/>
                <a:ext cx="8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78" name="Freeform 251"/>
              <p:cNvSpPr>
                <a:spLocks/>
              </p:cNvSpPr>
              <p:nvPr/>
            </p:nvSpPr>
            <p:spPr bwMode="auto">
              <a:xfrm>
                <a:off x="2470" y="3268"/>
                <a:ext cx="876" cy="124"/>
              </a:xfrm>
              <a:custGeom>
                <a:avLst/>
                <a:gdLst>
                  <a:gd name="T0" fmla="*/ 0 w 868"/>
                  <a:gd name="T1" fmla="*/ 0 h 124"/>
                  <a:gd name="T2" fmla="*/ 0 w 868"/>
                  <a:gd name="T3" fmla="*/ 124 h 124"/>
                  <a:gd name="T4" fmla="*/ 1005 w 868"/>
                  <a:gd name="T5" fmla="*/ 124 h 124"/>
                  <a:gd name="T6" fmla="*/ 1005 w 868"/>
                  <a:gd name="T7" fmla="*/ 0 h 1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8"/>
                  <a:gd name="T13" fmla="*/ 0 h 124"/>
                  <a:gd name="T14" fmla="*/ 868 w 868"/>
                  <a:gd name="T15" fmla="*/ 124 h 1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8" h="124">
                    <a:moveTo>
                      <a:pt x="0" y="0"/>
                    </a:moveTo>
                    <a:lnTo>
                      <a:pt x="0" y="124"/>
                    </a:lnTo>
                    <a:lnTo>
                      <a:pt x="868" y="124"/>
                    </a:lnTo>
                    <a:lnTo>
                      <a:pt x="868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79" name="Line 252"/>
              <p:cNvSpPr>
                <a:spLocks noChangeShapeType="1"/>
              </p:cNvSpPr>
              <p:nvPr/>
            </p:nvSpPr>
            <p:spPr bwMode="auto">
              <a:xfrm flipH="1">
                <a:off x="2471" y="3392"/>
                <a:ext cx="2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80" name="Line 253"/>
              <p:cNvSpPr>
                <a:spLocks noChangeShapeType="1"/>
              </p:cNvSpPr>
              <p:nvPr/>
            </p:nvSpPr>
            <p:spPr bwMode="auto">
              <a:xfrm flipV="1">
                <a:off x="2604" y="3098"/>
                <a:ext cx="0" cy="15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81" name="Line 254"/>
              <p:cNvSpPr>
                <a:spLocks noChangeShapeType="1"/>
              </p:cNvSpPr>
              <p:nvPr/>
            </p:nvSpPr>
            <p:spPr bwMode="auto">
              <a:xfrm>
                <a:off x="2604" y="3376"/>
                <a:ext cx="0" cy="17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82" name="Line 255"/>
              <p:cNvSpPr>
                <a:spLocks noChangeShapeType="1"/>
              </p:cNvSpPr>
              <p:nvPr/>
            </p:nvSpPr>
            <p:spPr bwMode="auto">
              <a:xfrm rot="5400000">
                <a:off x="2574" y="3327"/>
                <a:ext cx="57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83" name="Line 256"/>
              <p:cNvSpPr>
                <a:spLocks noChangeShapeType="1"/>
              </p:cNvSpPr>
              <p:nvPr/>
            </p:nvSpPr>
            <p:spPr bwMode="auto">
              <a:xfrm flipV="1">
                <a:off x="3231" y="3101"/>
                <a:ext cx="0" cy="15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84" name="Line 257"/>
              <p:cNvSpPr>
                <a:spLocks noChangeShapeType="1"/>
              </p:cNvSpPr>
              <p:nvPr/>
            </p:nvSpPr>
            <p:spPr bwMode="auto">
              <a:xfrm>
                <a:off x="3231" y="3379"/>
                <a:ext cx="0" cy="17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85" name="Line 258"/>
              <p:cNvSpPr>
                <a:spLocks noChangeShapeType="1"/>
              </p:cNvSpPr>
              <p:nvPr/>
            </p:nvSpPr>
            <p:spPr bwMode="auto">
              <a:xfrm rot="5400000">
                <a:off x="3201" y="3330"/>
                <a:ext cx="57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86" name="Line 259"/>
              <p:cNvSpPr>
                <a:spLocks noChangeShapeType="1"/>
              </p:cNvSpPr>
              <p:nvPr/>
            </p:nvSpPr>
            <p:spPr bwMode="auto">
              <a:xfrm flipH="1">
                <a:off x="2276" y="3272"/>
                <a:ext cx="13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87" name="Oval 260" descr="Light upward diagonal"/>
              <p:cNvSpPr>
                <a:spLocks noChangeArrowheads="1"/>
              </p:cNvSpPr>
              <p:nvPr/>
            </p:nvSpPr>
            <p:spPr bwMode="auto">
              <a:xfrm flipH="1">
                <a:off x="3511" y="3712"/>
                <a:ext cx="204" cy="444"/>
              </a:xfrm>
              <a:prstGeom prst="ellipse">
                <a:avLst/>
              </a:prstGeom>
              <a:pattFill prst="ltUpDiag">
                <a:fgClr>
                  <a:srgbClr val="000000"/>
                </a:fgClr>
                <a:bgClr>
                  <a:schemeClr val="bg1"/>
                </a:bgClr>
              </a:patt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788" name="Freeform 261"/>
              <p:cNvSpPr>
                <a:spLocks/>
              </p:cNvSpPr>
              <p:nvPr/>
            </p:nvSpPr>
            <p:spPr bwMode="auto">
              <a:xfrm flipH="1">
                <a:off x="3509" y="3266"/>
                <a:ext cx="209" cy="894"/>
              </a:xfrm>
              <a:custGeom>
                <a:avLst/>
                <a:gdLst>
                  <a:gd name="T0" fmla="*/ 110 w 209"/>
                  <a:gd name="T1" fmla="*/ 388 h 902"/>
                  <a:gd name="T2" fmla="*/ 58 w 209"/>
                  <a:gd name="T3" fmla="*/ 414 h 902"/>
                  <a:gd name="T4" fmla="*/ 9 w 209"/>
                  <a:gd name="T5" fmla="*/ 514 h 902"/>
                  <a:gd name="T6" fmla="*/ 3 w 209"/>
                  <a:gd name="T7" fmla="*/ 615 h 902"/>
                  <a:gd name="T8" fmla="*/ 28 w 209"/>
                  <a:gd name="T9" fmla="*/ 716 h 902"/>
                  <a:gd name="T10" fmla="*/ 63 w 209"/>
                  <a:gd name="T11" fmla="*/ 765 h 902"/>
                  <a:gd name="T12" fmla="*/ 114 w 209"/>
                  <a:gd name="T13" fmla="*/ 781 h 902"/>
                  <a:gd name="T14" fmla="*/ 162 w 209"/>
                  <a:gd name="T15" fmla="*/ 752 h 902"/>
                  <a:gd name="T16" fmla="*/ 202 w 209"/>
                  <a:gd name="T17" fmla="*/ 673 h 902"/>
                  <a:gd name="T18" fmla="*/ 204 w 209"/>
                  <a:gd name="T19" fmla="*/ 558 h 902"/>
                  <a:gd name="T20" fmla="*/ 180 w 209"/>
                  <a:gd name="T21" fmla="*/ 464 h 902"/>
                  <a:gd name="T22" fmla="*/ 144 w 209"/>
                  <a:gd name="T23" fmla="*/ 408 h 902"/>
                  <a:gd name="T24" fmla="*/ 78 w 209"/>
                  <a:gd name="T25" fmla="*/ 365 h 902"/>
                  <a:gd name="T26" fmla="*/ 32 w 209"/>
                  <a:gd name="T27" fmla="*/ 298 h 902"/>
                  <a:gd name="T28" fmla="*/ 12 w 209"/>
                  <a:gd name="T29" fmla="*/ 232 h 902"/>
                  <a:gd name="T30" fmla="*/ 12 w 209"/>
                  <a:gd name="T31" fmla="*/ 154 h 902"/>
                  <a:gd name="T32" fmla="*/ 39 w 209"/>
                  <a:gd name="T33" fmla="*/ 59 h 902"/>
                  <a:gd name="T34" fmla="*/ 102 w 209"/>
                  <a:gd name="T35" fmla="*/ 0 h 90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09"/>
                  <a:gd name="T55" fmla="*/ 0 h 902"/>
                  <a:gd name="T56" fmla="*/ 209 w 209"/>
                  <a:gd name="T57" fmla="*/ 902 h 90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09" h="902">
                    <a:moveTo>
                      <a:pt x="110" y="450"/>
                    </a:moveTo>
                    <a:cubicBezTo>
                      <a:pt x="101" y="455"/>
                      <a:pt x="75" y="454"/>
                      <a:pt x="58" y="478"/>
                    </a:cubicBezTo>
                    <a:cubicBezTo>
                      <a:pt x="41" y="502"/>
                      <a:pt x="18" y="555"/>
                      <a:pt x="9" y="594"/>
                    </a:cubicBezTo>
                    <a:cubicBezTo>
                      <a:pt x="0" y="633"/>
                      <a:pt x="0" y="672"/>
                      <a:pt x="3" y="711"/>
                    </a:cubicBezTo>
                    <a:cubicBezTo>
                      <a:pt x="6" y="750"/>
                      <a:pt x="18" y="798"/>
                      <a:pt x="28" y="826"/>
                    </a:cubicBezTo>
                    <a:cubicBezTo>
                      <a:pt x="38" y="854"/>
                      <a:pt x="49" y="870"/>
                      <a:pt x="63" y="882"/>
                    </a:cubicBezTo>
                    <a:cubicBezTo>
                      <a:pt x="77" y="894"/>
                      <a:pt x="98" y="902"/>
                      <a:pt x="114" y="900"/>
                    </a:cubicBezTo>
                    <a:cubicBezTo>
                      <a:pt x="130" y="898"/>
                      <a:pt x="147" y="888"/>
                      <a:pt x="162" y="867"/>
                    </a:cubicBezTo>
                    <a:cubicBezTo>
                      <a:pt x="177" y="846"/>
                      <a:pt x="195" y="813"/>
                      <a:pt x="202" y="776"/>
                    </a:cubicBezTo>
                    <a:cubicBezTo>
                      <a:pt x="209" y="739"/>
                      <a:pt x="208" y="682"/>
                      <a:pt x="204" y="642"/>
                    </a:cubicBezTo>
                    <a:cubicBezTo>
                      <a:pt x="200" y="602"/>
                      <a:pt x="190" y="562"/>
                      <a:pt x="180" y="534"/>
                    </a:cubicBezTo>
                    <a:cubicBezTo>
                      <a:pt x="170" y="506"/>
                      <a:pt x="161" y="491"/>
                      <a:pt x="144" y="472"/>
                    </a:cubicBezTo>
                    <a:cubicBezTo>
                      <a:pt x="127" y="453"/>
                      <a:pt x="97" y="441"/>
                      <a:pt x="78" y="420"/>
                    </a:cubicBezTo>
                    <a:cubicBezTo>
                      <a:pt x="59" y="399"/>
                      <a:pt x="43" y="372"/>
                      <a:pt x="32" y="346"/>
                    </a:cubicBezTo>
                    <a:cubicBezTo>
                      <a:pt x="21" y="320"/>
                      <a:pt x="15" y="293"/>
                      <a:pt x="12" y="264"/>
                    </a:cubicBezTo>
                    <a:cubicBezTo>
                      <a:pt x="9" y="235"/>
                      <a:pt x="8" y="202"/>
                      <a:pt x="12" y="171"/>
                    </a:cubicBezTo>
                    <a:cubicBezTo>
                      <a:pt x="16" y="140"/>
                      <a:pt x="24" y="104"/>
                      <a:pt x="39" y="75"/>
                    </a:cubicBezTo>
                    <a:cubicBezTo>
                      <a:pt x="54" y="46"/>
                      <a:pt x="78" y="23"/>
                      <a:pt x="102" y="0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89" name="Line 262"/>
              <p:cNvSpPr>
                <a:spLocks noChangeShapeType="1"/>
              </p:cNvSpPr>
              <p:nvPr/>
            </p:nvSpPr>
            <p:spPr bwMode="auto">
              <a:xfrm>
                <a:off x="2470" y="3358"/>
                <a:ext cx="0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90" name="Rectangle 263"/>
              <p:cNvSpPr>
                <a:spLocks noChangeArrowheads="1"/>
              </p:cNvSpPr>
              <p:nvPr/>
            </p:nvSpPr>
            <p:spPr bwMode="auto">
              <a:xfrm>
                <a:off x="2443" y="3331"/>
                <a:ext cx="56" cy="2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791" name="Line 264"/>
              <p:cNvSpPr>
                <a:spLocks noChangeShapeType="1"/>
              </p:cNvSpPr>
              <p:nvPr/>
            </p:nvSpPr>
            <p:spPr bwMode="auto">
              <a:xfrm flipH="1">
                <a:off x="1983" y="3709"/>
                <a:ext cx="529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92" name="Line 265"/>
              <p:cNvSpPr>
                <a:spLocks noChangeShapeType="1"/>
              </p:cNvSpPr>
              <p:nvPr/>
            </p:nvSpPr>
            <p:spPr bwMode="auto">
              <a:xfrm flipH="1">
                <a:off x="2711" y="3709"/>
                <a:ext cx="41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93" name="Line 266"/>
              <p:cNvSpPr>
                <a:spLocks noChangeShapeType="1"/>
              </p:cNvSpPr>
              <p:nvPr/>
            </p:nvSpPr>
            <p:spPr bwMode="auto">
              <a:xfrm flipH="1">
                <a:off x="2566" y="3709"/>
                <a:ext cx="8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94" name="Line 267"/>
              <p:cNvSpPr>
                <a:spLocks noChangeShapeType="1"/>
              </p:cNvSpPr>
              <p:nvPr/>
            </p:nvSpPr>
            <p:spPr bwMode="auto">
              <a:xfrm flipH="1">
                <a:off x="3323" y="3709"/>
                <a:ext cx="549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95" name="Line 268"/>
              <p:cNvSpPr>
                <a:spLocks noChangeShapeType="1"/>
              </p:cNvSpPr>
              <p:nvPr/>
            </p:nvSpPr>
            <p:spPr bwMode="auto">
              <a:xfrm flipH="1">
                <a:off x="3193" y="3709"/>
                <a:ext cx="8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" name="Group 274"/>
          <p:cNvGrpSpPr>
            <a:grpSpLocks/>
          </p:cNvGrpSpPr>
          <p:nvPr/>
        </p:nvGrpSpPr>
        <p:grpSpPr bwMode="auto">
          <a:xfrm>
            <a:off x="4098925" y="2741613"/>
            <a:ext cx="2124075" cy="992187"/>
            <a:chOff x="2638" y="1655"/>
            <a:chExt cx="1338" cy="625"/>
          </a:xfrm>
        </p:grpSpPr>
        <p:sp>
          <p:nvSpPr>
            <p:cNvPr id="117770" name="Text Box 272"/>
            <p:cNvSpPr txBox="1">
              <a:spLocks noChangeArrowheads="1"/>
            </p:cNvSpPr>
            <p:nvPr/>
          </p:nvSpPr>
          <p:spPr bwMode="auto">
            <a:xfrm>
              <a:off x="2638" y="1655"/>
              <a:ext cx="116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Arial" charset="0"/>
                  <a:cs typeface="Arial" charset="0"/>
                </a:rPr>
                <a:t>Key</a:t>
              </a:r>
            </a:p>
            <a:p>
              <a:pPr algn="ctr"/>
              <a:r>
                <a:rPr lang="en-US" sz="2000">
                  <a:solidFill>
                    <a:srgbClr val="000000"/>
                  </a:solidFill>
                  <a:latin typeface="Arial" charset="0"/>
                  <a:cs typeface="Arial" charset="0"/>
                </a:rPr>
                <a:t>(standard part)</a:t>
              </a:r>
              <a:endParaRPr lang="th-TH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771" name="Line 273"/>
            <p:cNvSpPr>
              <a:spLocks noChangeShapeType="1"/>
            </p:cNvSpPr>
            <p:nvPr/>
          </p:nvSpPr>
          <p:spPr bwMode="auto">
            <a:xfrm>
              <a:off x="3520" y="2096"/>
              <a:ext cx="456" cy="18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8275" name="Picture 275" descr="assem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4400" y="4584700"/>
            <a:ext cx="2595563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Slide Number Placeholder 6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EC64-B2A3-4040-92A2-923F4E37081A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8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8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8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>
                <a:solidFill>
                  <a:srgbClr val="CC3300"/>
                </a:solidFill>
                <a:latin typeface="Arial" charset="0"/>
                <a:cs typeface="Arial" charset="0"/>
              </a:rPr>
              <a:t>ROUNDED-END  SHAPES</a:t>
            </a:r>
          </a:p>
        </p:txBody>
      </p:sp>
      <p:sp>
        <p:nvSpPr>
          <p:cNvPr id="136195" name="Rectangle 3"/>
          <p:cNvSpPr>
            <a:spLocks noChangeArrowheads="1"/>
          </p:cNvSpPr>
          <p:nvPr/>
        </p:nvSpPr>
        <p:spPr bwMode="auto">
          <a:xfrm>
            <a:off x="444500" y="990600"/>
            <a:ext cx="8407400" cy="15557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0075" y="965200"/>
            <a:ext cx="8307388" cy="1514475"/>
            <a:chOff x="378" y="608"/>
            <a:chExt cx="5233" cy="954"/>
          </a:xfrm>
        </p:grpSpPr>
        <p:sp>
          <p:nvSpPr>
            <p:cNvPr id="118841" name="Text Box 5"/>
            <p:cNvSpPr txBox="1">
              <a:spLocks noChangeArrowheads="1"/>
            </p:cNvSpPr>
            <p:nvPr/>
          </p:nvSpPr>
          <p:spPr bwMode="auto">
            <a:xfrm>
              <a:off x="607" y="608"/>
              <a:ext cx="5004" cy="9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cs typeface="Arial" charset="0"/>
                </a:rPr>
                <a:t>Dimensioned according to the </a:t>
              </a:r>
              <a:r>
                <a:rPr lang="en-US" sz="2800" b="1">
                  <a:solidFill>
                    <a:schemeClr val="accent2"/>
                  </a:solidFill>
                  <a:latin typeface="Arial" charset="0"/>
                  <a:cs typeface="Arial" charset="0"/>
                </a:rPr>
                <a:t>standard sizes</a:t>
              </a:r>
              <a:r>
                <a:rPr lang="en-US" sz="2800">
                  <a:solidFill>
                    <a:srgbClr val="000000"/>
                  </a:solidFill>
                  <a:latin typeface="Arial" charset="0"/>
                  <a:cs typeface="Arial" charset="0"/>
                </a:rPr>
                <a:t> of</a:t>
              </a:r>
            </a:p>
            <a:p>
              <a:r>
                <a:rPr lang="en-US" sz="2800">
                  <a:solidFill>
                    <a:srgbClr val="000000"/>
                  </a:solidFill>
                  <a:latin typeface="Arial" charset="0"/>
                  <a:cs typeface="Arial" charset="0"/>
                </a:rPr>
                <a:t>another part to be assembled or manufacturing </a:t>
              </a:r>
            </a:p>
            <a:p>
              <a:r>
                <a:rPr lang="en-US" sz="2800">
                  <a:solidFill>
                    <a:srgbClr val="000000"/>
                  </a:solidFill>
                  <a:latin typeface="Arial" charset="0"/>
                  <a:cs typeface="Arial" charset="0"/>
                </a:rPr>
                <a:t>method used.</a:t>
              </a:r>
            </a:p>
          </p:txBody>
        </p:sp>
        <p:sp>
          <p:nvSpPr>
            <p:cNvPr id="136198" name="Rectangle 6"/>
            <p:cNvSpPr>
              <a:spLocks noChangeArrowheads="1"/>
            </p:cNvSpPr>
            <p:nvPr/>
          </p:nvSpPr>
          <p:spPr bwMode="auto">
            <a:xfrm>
              <a:off x="378" y="748"/>
              <a:ext cx="156" cy="15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1568450" y="3886200"/>
            <a:ext cx="1066800" cy="857250"/>
            <a:chOff x="3090" y="2485"/>
            <a:chExt cx="672" cy="540"/>
          </a:xfrm>
        </p:grpSpPr>
        <p:sp>
          <p:nvSpPr>
            <p:cNvPr id="118837" name="Line 59"/>
            <p:cNvSpPr>
              <a:spLocks noChangeShapeType="1"/>
            </p:cNvSpPr>
            <p:nvPr/>
          </p:nvSpPr>
          <p:spPr bwMode="auto">
            <a:xfrm>
              <a:off x="3114" y="2485"/>
              <a:ext cx="0" cy="54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38" name="Line 60"/>
            <p:cNvSpPr>
              <a:spLocks noChangeShapeType="1"/>
            </p:cNvSpPr>
            <p:nvPr/>
          </p:nvSpPr>
          <p:spPr bwMode="auto">
            <a:xfrm>
              <a:off x="3744" y="2485"/>
              <a:ext cx="0" cy="53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39" name="Line 61"/>
            <p:cNvSpPr>
              <a:spLocks noChangeShapeType="1"/>
            </p:cNvSpPr>
            <p:nvPr/>
          </p:nvSpPr>
          <p:spPr bwMode="auto">
            <a:xfrm>
              <a:off x="3090" y="2950"/>
              <a:ext cx="672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arrow" w="sm" len="lg"/>
              <a:tailEnd type="arrow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40" name="Rectangle 62"/>
            <p:cNvSpPr>
              <a:spLocks noChangeArrowheads="1"/>
            </p:cNvSpPr>
            <p:nvPr/>
          </p:nvSpPr>
          <p:spPr bwMode="auto">
            <a:xfrm>
              <a:off x="3268" y="2723"/>
              <a:ext cx="2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20</a:t>
              </a:r>
              <a:endParaRPr lang="th-TH" sz="200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4" name="Group 63"/>
          <p:cNvGrpSpPr>
            <a:grpSpLocks/>
          </p:cNvGrpSpPr>
          <p:nvPr/>
        </p:nvGrpSpPr>
        <p:grpSpPr bwMode="auto">
          <a:xfrm>
            <a:off x="612775" y="2603500"/>
            <a:ext cx="3008313" cy="4002088"/>
            <a:chOff x="1977" y="1640"/>
            <a:chExt cx="1895" cy="2521"/>
          </a:xfrm>
        </p:grpSpPr>
        <p:grpSp>
          <p:nvGrpSpPr>
            <p:cNvPr id="5" name="Group 64"/>
            <p:cNvGrpSpPr>
              <a:grpSpLocks/>
            </p:cNvGrpSpPr>
            <p:nvPr/>
          </p:nvGrpSpPr>
          <p:grpSpPr bwMode="auto">
            <a:xfrm>
              <a:off x="1977" y="1640"/>
              <a:ext cx="1889" cy="901"/>
              <a:chOff x="1977" y="1640"/>
              <a:chExt cx="1889" cy="901"/>
            </a:xfrm>
          </p:grpSpPr>
          <p:sp>
            <p:nvSpPr>
              <p:cNvPr id="118816" name="Freeform 65"/>
              <p:cNvSpPr>
                <a:spLocks/>
              </p:cNvSpPr>
              <p:nvPr/>
            </p:nvSpPr>
            <p:spPr bwMode="auto">
              <a:xfrm flipH="1">
                <a:off x="2135" y="1646"/>
                <a:ext cx="753" cy="889"/>
              </a:xfrm>
              <a:custGeom>
                <a:avLst/>
                <a:gdLst>
                  <a:gd name="T0" fmla="*/ 99935 w 536"/>
                  <a:gd name="T1" fmla="*/ 0 h 636"/>
                  <a:gd name="T2" fmla="*/ 123364 w 536"/>
                  <a:gd name="T3" fmla="*/ 20320 h 636"/>
                  <a:gd name="T4" fmla="*/ 123364 w 536"/>
                  <a:gd name="T5" fmla="*/ 114692 h 636"/>
                  <a:gd name="T6" fmla="*/ 101246 w 536"/>
                  <a:gd name="T7" fmla="*/ 135079 h 636"/>
                  <a:gd name="T8" fmla="*/ 0 w 536"/>
                  <a:gd name="T9" fmla="*/ 134534 h 6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6"/>
                  <a:gd name="T16" fmla="*/ 0 h 636"/>
                  <a:gd name="T17" fmla="*/ 536 w 536"/>
                  <a:gd name="T18" fmla="*/ 636 h 6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6" h="636">
                    <a:moveTo>
                      <a:pt x="434" y="0"/>
                    </a:moveTo>
                    <a:lnTo>
                      <a:pt x="536" y="96"/>
                    </a:lnTo>
                    <a:lnTo>
                      <a:pt x="536" y="540"/>
                    </a:lnTo>
                    <a:lnTo>
                      <a:pt x="440" y="636"/>
                    </a:lnTo>
                    <a:lnTo>
                      <a:pt x="0" y="634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817" name="Line 66"/>
              <p:cNvSpPr>
                <a:spLocks noChangeShapeType="1"/>
              </p:cNvSpPr>
              <p:nvPr/>
            </p:nvSpPr>
            <p:spPr bwMode="auto">
              <a:xfrm flipH="1">
                <a:off x="2270" y="1646"/>
                <a:ext cx="13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818" name="Line 67"/>
              <p:cNvSpPr>
                <a:spLocks noChangeShapeType="1"/>
              </p:cNvSpPr>
              <p:nvPr/>
            </p:nvSpPr>
            <p:spPr bwMode="auto">
              <a:xfrm flipH="1" flipV="1">
                <a:off x="2278" y="1646"/>
                <a:ext cx="0" cy="89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819" name="Line 68"/>
              <p:cNvSpPr>
                <a:spLocks noChangeShapeType="1"/>
              </p:cNvSpPr>
              <p:nvPr/>
            </p:nvSpPr>
            <p:spPr bwMode="auto">
              <a:xfrm flipH="1">
                <a:off x="1977" y="2089"/>
                <a:ext cx="529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820" name="Oval 69" descr="Light upward diagonal"/>
              <p:cNvSpPr>
                <a:spLocks noChangeArrowheads="1"/>
              </p:cNvSpPr>
              <p:nvPr/>
            </p:nvSpPr>
            <p:spPr bwMode="auto">
              <a:xfrm flipH="1">
                <a:off x="3505" y="2086"/>
                <a:ext cx="204" cy="444"/>
              </a:xfrm>
              <a:prstGeom prst="ellipse">
                <a:avLst/>
              </a:prstGeom>
              <a:pattFill prst="ltUpDiag">
                <a:fgClr>
                  <a:srgbClr val="000000"/>
                </a:fgClr>
                <a:bgClr>
                  <a:schemeClr val="bg1"/>
                </a:bgClr>
              </a:patt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821" name="Freeform 70"/>
              <p:cNvSpPr>
                <a:spLocks/>
              </p:cNvSpPr>
              <p:nvPr/>
            </p:nvSpPr>
            <p:spPr bwMode="auto">
              <a:xfrm flipH="1">
                <a:off x="3503" y="1640"/>
                <a:ext cx="209" cy="894"/>
              </a:xfrm>
              <a:custGeom>
                <a:avLst/>
                <a:gdLst>
                  <a:gd name="T0" fmla="*/ 110 w 209"/>
                  <a:gd name="T1" fmla="*/ 388 h 902"/>
                  <a:gd name="T2" fmla="*/ 58 w 209"/>
                  <a:gd name="T3" fmla="*/ 414 h 902"/>
                  <a:gd name="T4" fmla="*/ 9 w 209"/>
                  <a:gd name="T5" fmla="*/ 514 h 902"/>
                  <a:gd name="T6" fmla="*/ 3 w 209"/>
                  <a:gd name="T7" fmla="*/ 615 h 902"/>
                  <a:gd name="T8" fmla="*/ 28 w 209"/>
                  <a:gd name="T9" fmla="*/ 716 h 902"/>
                  <a:gd name="T10" fmla="*/ 63 w 209"/>
                  <a:gd name="T11" fmla="*/ 765 h 902"/>
                  <a:gd name="T12" fmla="*/ 114 w 209"/>
                  <a:gd name="T13" fmla="*/ 781 h 902"/>
                  <a:gd name="T14" fmla="*/ 162 w 209"/>
                  <a:gd name="T15" fmla="*/ 752 h 902"/>
                  <a:gd name="T16" fmla="*/ 202 w 209"/>
                  <a:gd name="T17" fmla="*/ 673 h 902"/>
                  <a:gd name="T18" fmla="*/ 204 w 209"/>
                  <a:gd name="T19" fmla="*/ 558 h 902"/>
                  <a:gd name="T20" fmla="*/ 180 w 209"/>
                  <a:gd name="T21" fmla="*/ 464 h 902"/>
                  <a:gd name="T22" fmla="*/ 144 w 209"/>
                  <a:gd name="T23" fmla="*/ 408 h 902"/>
                  <a:gd name="T24" fmla="*/ 78 w 209"/>
                  <a:gd name="T25" fmla="*/ 365 h 902"/>
                  <a:gd name="T26" fmla="*/ 32 w 209"/>
                  <a:gd name="T27" fmla="*/ 298 h 902"/>
                  <a:gd name="T28" fmla="*/ 12 w 209"/>
                  <a:gd name="T29" fmla="*/ 232 h 902"/>
                  <a:gd name="T30" fmla="*/ 12 w 209"/>
                  <a:gd name="T31" fmla="*/ 154 h 902"/>
                  <a:gd name="T32" fmla="*/ 39 w 209"/>
                  <a:gd name="T33" fmla="*/ 59 h 902"/>
                  <a:gd name="T34" fmla="*/ 102 w 209"/>
                  <a:gd name="T35" fmla="*/ 0 h 90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09"/>
                  <a:gd name="T55" fmla="*/ 0 h 902"/>
                  <a:gd name="T56" fmla="*/ 209 w 209"/>
                  <a:gd name="T57" fmla="*/ 902 h 90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09" h="902">
                    <a:moveTo>
                      <a:pt x="110" y="450"/>
                    </a:moveTo>
                    <a:cubicBezTo>
                      <a:pt x="101" y="455"/>
                      <a:pt x="75" y="454"/>
                      <a:pt x="58" y="478"/>
                    </a:cubicBezTo>
                    <a:cubicBezTo>
                      <a:pt x="41" y="502"/>
                      <a:pt x="18" y="555"/>
                      <a:pt x="9" y="594"/>
                    </a:cubicBezTo>
                    <a:cubicBezTo>
                      <a:pt x="0" y="633"/>
                      <a:pt x="0" y="672"/>
                      <a:pt x="3" y="711"/>
                    </a:cubicBezTo>
                    <a:cubicBezTo>
                      <a:pt x="6" y="750"/>
                      <a:pt x="18" y="798"/>
                      <a:pt x="28" y="826"/>
                    </a:cubicBezTo>
                    <a:cubicBezTo>
                      <a:pt x="38" y="854"/>
                      <a:pt x="49" y="870"/>
                      <a:pt x="63" y="882"/>
                    </a:cubicBezTo>
                    <a:cubicBezTo>
                      <a:pt x="77" y="894"/>
                      <a:pt x="98" y="902"/>
                      <a:pt x="114" y="900"/>
                    </a:cubicBezTo>
                    <a:cubicBezTo>
                      <a:pt x="130" y="898"/>
                      <a:pt x="147" y="888"/>
                      <a:pt x="162" y="867"/>
                    </a:cubicBezTo>
                    <a:cubicBezTo>
                      <a:pt x="177" y="846"/>
                      <a:pt x="195" y="813"/>
                      <a:pt x="202" y="776"/>
                    </a:cubicBezTo>
                    <a:cubicBezTo>
                      <a:pt x="209" y="739"/>
                      <a:pt x="208" y="682"/>
                      <a:pt x="204" y="642"/>
                    </a:cubicBezTo>
                    <a:cubicBezTo>
                      <a:pt x="200" y="602"/>
                      <a:pt x="190" y="562"/>
                      <a:pt x="180" y="534"/>
                    </a:cubicBezTo>
                    <a:cubicBezTo>
                      <a:pt x="170" y="506"/>
                      <a:pt x="161" y="491"/>
                      <a:pt x="144" y="472"/>
                    </a:cubicBezTo>
                    <a:cubicBezTo>
                      <a:pt x="127" y="453"/>
                      <a:pt x="97" y="441"/>
                      <a:pt x="78" y="420"/>
                    </a:cubicBezTo>
                    <a:cubicBezTo>
                      <a:pt x="59" y="399"/>
                      <a:pt x="43" y="372"/>
                      <a:pt x="32" y="346"/>
                    </a:cubicBezTo>
                    <a:cubicBezTo>
                      <a:pt x="21" y="320"/>
                      <a:pt x="15" y="293"/>
                      <a:pt x="12" y="264"/>
                    </a:cubicBezTo>
                    <a:cubicBezTo>
                      <a:pt x="9" y="235"/>
                      <a:pt x="8" y="202"/>
                      <a:pt x="12" y="171"/>
                    </a:cubicBezTo>
                    <a:cubicBezTo>
                      <a:pt x="16" y="140"/>
                      <a:pt x="24" y="104"/>
                      <a:pt x="39" y="75"/>
                    </a:cubicBezTo>
                    <a:cubicBezTo>
                      <a:pt x="54" y="46"/>
                      <a:pt x="78" y="23"/>
                      <a:pt x="102" y="0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822" name="Line 71"/>
              <p:cNvSpPr>
                <a:spLocks noChangeShapeType="1"/>
              </p:cNvSpPr>
              <p:nvPr/>
            </p:nvSpPr>
            <p:spPr bwMode="auto">
              <a:xfrm flipH="1">
                <a:off x="2887" y="2531"/>
                <a:ext cx="722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823" name="Line 72"/>
              <p:cNvSpPr>
                <a:spLocks noChangeShapeType="1"/>
              </p:cNvSpPr>
              <p:nvPr/>
            </p:nvSpPr>
            <p:spPr bwMode="auto">
              <a:xfrm flipH="1">
                <a:off x="2705" y="2089"/>
                <a:ext cx="41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824" name="Line 73"/>
              <p:cNvSpPr>
                <a:spLocks noChangeShapeType="1"/>
              </p:cNvSpPr>
              <p:nvPr/>
            </p:nvSpPr>
            <p:spPr bwMode="auto">
              <a:xfrm flipH="1">
                <a:off x="2560" y="2089"/>
                <a:ext cx="8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825" name="Line 74"/>
              <p:cNvSpPr>
                <a:spLocks noChangeShapeType="1"/>
              </p:cNvSpPr>
              <p:nvPr/>
            </p:nvSpPr>
            <p:spPr bwMode="auto">
              <a:xfrm flipH="1">
                <a:off x="3317" y="2089"/>
                <a:ext cx="549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826" name="Line 75"/>
              <p:cNvSpPr>
                <a:spLocks noChangeShapeType="1"/>
              </p:cNvSpPr>
              <p:nvPr/>
            </p:nvSpPr>
            <p:spPr bwMode="auto">
              <a:xfrm flipH="1">
                <a:off x="3187" y="2089"/>
                <a:ext cx="8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827" name="Arc 76"/>
              <p:cNvSpPr>
                <a:spLocks/>
              </p:cNvSpPr>
              <p:nvPr/>
            </p:nvSpPr>
            <p:spPr bwMode="auto">
              <a:xfrm flipH="1">
                <a:off x="2477" y="1962"/>
                <a:ext cx="124" cy="248"/>
              </a:xfrm>
              <a:custGeom>
                <a:avLst/>
                <a:gdLst>
                  <a:gd name="T0" fmla="*/ 0 w 21600"/>
                  <a:gd name="T1" fmla="*/ 0 h 43199"/>
                  <a:gd name="T2" fmla="*/ 0 w 21600"/>
                  <a:gd name="T3" fmla="*/ 0 h 43199"/>
                  <a:gd name="T4" fmla="*/ 0 w 21600"/>
                  <a:gd name="T5" fmla="*/ 0 h 431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9"/>
                  <a:gd name="T11" fmla="*/ 21600 w 21600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5"/>
                      <a:pt x="12043" y="43095"/>
                      <a:pt x="188" y="43199"/>
                    </a:cubicBezTo>
                  </a:path>
                  <a:path w="21600" h="4319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5"/>
                      <a:pt x="12043" y="43095"/>
                      <a:pt x="188" y="4319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828" name="Arc 77"/>
              <p:cNvSpPr>
                <a:spLocks/>
              </p:cNvSpPr>
              <p:nvPr/>
            </p:nvSpPr>
            <p:spPr bwMode="auto">
              <a:xfrm>
                <a:off x="3226" y="1962"/>
                <a:ext cx="124" cy="248"/>
              </a:xfrm>
              <a:custGeom>
                <a:avLst/>
                <a:gdLst>
                  <a:gd name="T0" fmla="*/ 0 w 21600"/>
                  <a:gd name="T1" fmla="*/ 0 h 43199"/>
                  <a:gd name="T2" fmla="*/ 0 w 21600"/>
                  <a:gd name="T3" fmla="*/ 0 h 43199"/>
                  <a:gd name="T4" fmla="*/ 0 w 21600"/>
                  <a:gd name="T5" fmla="*/ 0 h 431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9"/>
                  <a:gd name="T11" fmla="*/ 21600 w 21600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5"/>
                      <a:pt x="12043" y="43095"/>
                      <a:pt x="188" y="43199"/>
                    </a:cubicBezTo>
                  </a:path>
                  <a:path w="21600" h="4319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5"/>
                      <a:pt x="12043" y="43095"/>
                      <a:pt x="188" y="4319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829" name="Line 78"/>
              <p:cNvSpPr>
                <a:spLocks noChangeShapeType="1"/>
              </p:cNvSpPr>
              <p:nvPr/>
            </p:nvSpPr>
            <p:spPr bwMode="auto">
              <a:xfrm>
                <a:off x="2600" y="1963"/>
                <a:ext cx="632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830" name="Line 79"/>
              <p:cNvSpPr>
                <a:spLocks noChangeShapeType="1"/>
              </p:cNvSpPr>
              <p:nvPr/>
            </p:nvSpPr>
            <p:spPr bwMode="auto">
              <a:xfrm>
                <a:off x="2600" y="2210"/>
                <a:ext cx="628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831" name="Line 80"/>
              <p:cNvSpPr>
                <a:spLocks noChangeShapeType="1"/>
              </p:cNvSpPr>
              <p:nvPr/>
            </p:nvSpPr>
            <p:spPr bwMode="auto">
              <a:xfrm flipV="1">
                <a:off x="3231" y="1752"/>
                <a:ext cx="0" cy="2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832" name="Line 81"/>
              <p:cNvSpPr>
                <a:spLocks noChangeShapeType="1"/>
              </p:cNvSpPr>
              <p:nvPr/>
            </p:nvSpPr>
            <p:spPr bwMode="auto">
              <a:xfrm>
                <a:off x="3231" y="2159"/>
                <a:ext cx="0" cy="23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833" name="Line 82"/>
              <p:cNvSpPr>
                <a:spLocks noChangeShapeType="1"/>
              </p:cNvSpPr>
              <p:nvPr/>
            </p:nvSpPr>
            <p:spPr bwMode="auto">
              <a:xfrm rot="5400000">
                <a:off x="3191" y="2087"/>
                <a:ext cx="7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834" name="Line 83"/>
              <p:cNvSpPr>
                <a:spLocks noChangeShapeType="1"/>
              </p:cNvSpPr>
              <p:nvPr/>
            </p:nvSpPr>
            <p:spPr bwMode="auto">
              <a:xfrm flipV="1">
                <a:off x="2604" y="1752"/>
                <a:ext cx="0" cy="2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835" name="Line 84"/>
              <p:cNvSpPr>
                <a:spLocks noChangeShapeType="1"/>
              </p:cNvSpPr>
              <p:nvPr/>
            </p:nvSpPr>
            <p:spPr bwMode="auto">
              <a:xfrm>
                <a:off x="2604" y="2159"/>
                <a:ext cx="0" cy="23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836" name="Line 85"/>
              <p:cNvSpPr>
                <a:spLocks noChangeShapeType="1"/>
              </p:cNvSpPr>
              <p:nvPr/>
            </p:nvSpPr>
            <p:spPr bwMode="auto">
              <a:xfrm rot="5400000">
                <a:off x="2564" y="2087"/>
                <a:ext cx="7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86"/>
            <p:cNvGrpSpPr>
              <a:grpSpLocks/>
            </p:cNvGrpSpPr>
            <p:nvPr/>
          </p:nvGrpSpPr>
          <p:grpSpPr bwMode="auto">
            <a:xfrm>
              <a:off x="1983" y="3098"/>
              <a:ext cx="1889" cy="1063"/>
              <a:chOff x="1983" y="3098"/>
              <a:chExt cx="1889" cy="1063"/>
            </a:xfrm>
          </p:grpSpPr>
          <p:sp>
            <p:nvSpPr>
              <p:cNvPr id="118794" name="Line 87"/>
              <p:cNvSpPr>
                <a:spLocks noChangeShapeType="1"/>
              </p:cNvSpPr>
              <p:nvPr/>
            </p:nvSpPr>
            <p:spPr bwMode="auto">
              <a:xfrm>
                <a:off x="2881" y="4153"/>
                <a:ext cx="72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795" name="Freeform 88"/>
              <p:cNvSpPr>
                <a:spLocks/>
              </p:cNvSpPr>
              <p:nvPr/>
            </p:nvSpPr>
            <p:spPr bwMode="auto">
              <a:xfrm flipH="1">
                <a:off x="2135" y="3266"/>
                <a:ext cx="753" cy="889"/>
              </a:xfrm>
              <a:custGeom>
                <a:avLst/>
                <a:gdLst>
                  <a:gd name="T0" fmla="*/ 99935 w 536"/>
                  <a:gd name="T1" fmla="*/ 0 h 636"/>
                  <a:gd name="T2" fmla="*/ 123364 w 536"/>
                  <a:gd name="T3" fmla="*/ 20320 h 636"/>
                  <a:gd name="T4" fmla="*/ 123364 w 536"/>
                  <a:gd name="T5" fmla="*/ 114692 h 636"/>
                  <a:gd name="T6" fmla="*/ 101246 w 536"/>
                  <a:gd name="T7" fmla="*/ 135079 h 636"/>
                  <a:gd name="T8" fmla="*/ 0 w 536"/>
                  <a:gd name="T9" fmla="*/ 134534 h 6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6"/>
                  <a:gd name="T16" fmla="*/ 0 h 636"/>
                  <a:gd name="T17" fmla="*/ 536 w 536"/>
                  <a:gd name="T18" fmla="*/ 636 h 6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6" h="636">
                    <a:moveTo>
                      <a:pt x="434" y="0"/>
                    </a:moveTo>
                    <a:lnTo>
                      <a:pt x="536" y="96"/>
                    </a:lnTo>
                    <a:lnTo>
                      <a:pt x="536" y="540"/>
                    </a:lnTo>
                    <a:lnTo>
                      <a:pt x="440" y="636"/>
                    </a:lnTo>
                    <a:lnTo>
                      <a:pt x="0" y="634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796" name="Line 89"/>
              <p:cNvSpPr>
                <a:spLocks noChangeShapeType="1"/>
              </p:cNvSpPr>
              <p:nvPr/>
            </p:nvSpPr>
            <p:spPr bwMode="auto">
              <a:xfrm flipH="1" flipV="1">
                <a:off x="2278" y="3266"/>
                <a:ext cx="0" cy="89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797" name="Line 90"/>
              <p:cNvSpPr>
                <a:spLocks noChangeShapeType="1"/>
              </p:cNvSpPr>
              <p:nvPr/>
            </p:nvSpPr>
            <p:spPr bwMode="auto">
              <a:xfrm flipH="1">
                <a:off x="3187" y="3271"/>
                <a:ext cx="8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798" name="Freeform 91"/>
              <p:cNvSpPr>
                <a:spLocks/>
              </p:cNvSpPr>
              <p:nvPr/>
            </p:nvSpPr>
            <p:spPr bwMode="auto">
              <a:xfrm>
                <a:off x="2470" y="3268"/>
                <a:ext cx="876" cy="124"/>
              </a:xfrm>
              <a:custGeom>
                <a:avLst/>
                <a:gdLst>
                  <a:gd name="T0" fmla="*/ 0 w 868"/>
                  <a:gd name="T1" fmla="*/ 0 h 124"/>
                  <a:gd name="T2" fmla="*/ 0 w 868"/>
                  <a:gd name="T3" fmla="*/ 124 h 124"/>
                  <a:gd name="T4" fmla="*/ 1005 w 868"/>
                  <a:gd name="T5" fmla="*/ 124 h 124"/>
                  <a:gd name="T6" fmla="*/ 1005 w 868"/>
                  <a:gd name="T7" fmla="*/ 0 h 1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8"/>
                  <a:gd name="T13" fmla="*/ 0 h 124"/>
                  <a:gd name="T14" fmla="*/ 868 w 868"/>
                  <a:gd name="T15" fmla="*/ 124 h 1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8" h="124">
                    <a:moveTo>
                      <a:pt x="0" y="0"/>
                    </a:moveTo>
                    <a:lnTo>
                      <a:pt x="0" y="124"/>
                    </a:lnTo>
                    <a:lnTo>
                      <a:pt x="868" y="124"/>
                    </a:lnTo>
                    <a:lnTo>
                      <a:pt x="868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799" name="Line 92"/>
              <p:cNvSpPr>
                <a:spLocks noChangeShapeType="1"/>
              </p:cNvSpPr>
              <p:nvPr/>
            </p:nvSpPr>
            <p:spPr bwMode="auto">
              <a:xfrm flipH="1">
                <a:off x="2471" y="3392"/>
                <a:ext cx="2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800" name="Line 93"/>
              <p:cNvSpPr>
                <a:spLocks noChangeShapeType="1"/>
              </p:cNvSpPr>
              <p:nvPr/>
            </p:nvSpPr>
            <p:spPr bwMode="auto">
              <a:xfrm flipV="1">
                <a:off x="2604" y="3098"/>
                <a:ext cx="0" cy="15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801" name="Line 94"/>
              <p:cNvSpPr>
                <a:spLocks noChangeShapeType="1"/>
              </p:cNvSpPr>
              <p:nvPr/>
            </p:nvSpPr>
            <p:spPr bwMode="auto">
              <a:xfrm>
                <a:off x="2604" y="3376"/>
                <a:ext cx="0" cy="17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802" name="Line 95"/>
              <p:cNvSpPr>
                <a:spLocks noChangeShapeType="1"/>
              </p:cNvSpPr>
              <p:nvPr/>
            </p:nvSpPr>
            <p:spPr bwMode="auto">
              <a:xfrm rot="5400000">
                <a:off x="2574" y="3327"/>
                <a:ext cx="57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803" name="Line 96"/>
              <p:cNvSpPr>
                <a:spLocks noChangeShapeType="1"/>
              </p:cNvSpPr>
              <p:nvPr/>
            </p:nvSpPr>
            <p:spPr bwMode="auto">
              <a:xfrm flipV="1">
                <a:off x="3231" y="3101"/>
                <a:ext cx="0" cy="15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804" name="Line 97"/>
              <p:cNvSpPr>
                <a:spLocks noChangeShapeType="1"/>
              </p:cNvSpPr>
              <p:nvPr/>
            </p:nvSpPr>
            <p:spPr bwMode="auto">
              <a:xfrm>
                <a:off x="3231" y="3379"/>
                <a:ext cx="0" cy="17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805" name="Line 98"/>
              <p:cNvSpPr>
                <a:spLocks noChangeShapeType="1"/>
              </p:cNvSpPr>
              <p:nvPr/>
            </p:nvSpPr>
            <p:spPr bwMode="auto">
              <a:xfrm rot="5400000">
                <a:off x="3201" y="3330"/>
                <a:ext cx="57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806" name="Line 99"/>
              <p:cNvSpPr>
                <a:spLocks noChangeShapeType="1"/>
              </p:cNvSpPr>
              <p:nvPr/>
            </p:nvSpPr>
            <p:spPr bwMode="auto">
              <a:xfrm flipH="1">
                <a:off x="2276" y="3272"/>
                <a:ext cx="13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807" name="Oval 100" descr="Light upward diagonal"/>
              <p:cNvSpPr>
                <a:spLocks noChangeArrowheads="1"/>
              </p:cNvSpPr>
              <p:nvPr/>
            </p:nvSpPr>
            <p:spPr bwMode="auto">
              <a:xfrm flipH="1">
                <a:off x="3511" y="3712"/>
                <a:ext cx="204" cy="444"/>
              </a:xfrm>
              <a:prstGeom prst="ellipse">
                <a:avLst/>
              </a:prstGeom>
              <a:pattFill prst="ltUpDiag">
                <a:fgClr>
                  <a:srgbClr val="000000"/>
                </a:fgClr>
                <a:bgClr>
                  <a:schemeClr val="bg1"/>
                </a:bgClr>
              </a:patt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808" name="Freeform 101"/>
              <p:cNvSpPr>
                <a:spLocks/>
              </p:cNvSpPr>
              <p:nvPr/>
            </p:nvSpPr>
            <p:spPr bwMode="auto">
              <a:xfrm flipH="1">
                <a:off x="3509" y="3266"/>
                <a:ext cx="209" cy="894"/>
              </a:xfrm>
              <a:custGeom>
                <a:avLst/>
                <a:gdLst>
                  <a:gd name="T0" fmla="*/ 110 w 209"/>
                  <a:gd name="T1" fmla="*/ 388 h 902"/>
                  <a:gd name="T2" fmla="*/ 58 w 209"/>
                  <a:gd name="T3" fmla="*/ 414 h 902"/>
                  <a:gd name="T4" fmla="*/ 9 w 209"/>
                  <a:gd name="T5" fmla="*/ 514 h 902"/>
                  <a:gd name="T6" fmla="*/ 3 w 209"/>
                  <a:gd name="T7" fmla="*/ 615 h 902"/>
                  <a:gd name="T8" fmla="*/ 28 w 209"/>
                  <a:gd name="T9" fmla="*/ 716 h 902"/>
                  <a:gd name="T10" fmla="*/ 63 w 209"/>
                  <a:gd name="T11" fmla="*/ 765 h 902"/>
                  <a:gd name="T12" fmla="*/ 114 w 209"/>
                  <a:gd name="T13" fmla="*/ 781 h 902"/>
                  <a:gd name="T14" fmla="*/ 162 w 209"/>
                  <a:gd name="T15" fmla="*/ 752 h 902"/>
                  <a:gd name="T16" fmla="*/ 202 w 209"/>
                  <a:gd name="T17" fmla="*/ 673 h 902"/>
                  <a:gd name="T18" fmla="*/ 204 w 209"/>
                  <a:gd name="T19" fmla="*/ 558 h 902"/>
                  <a:gd name="T20" fmla="*/ 180 w 209"/>
                  <a:gd name="T21" fmla="*/ 464 h 902"/>
                  <a:gd name="T22" fmla="*/ 144 w 209"/>
                  <a:gd name="T23" fmla="*/ 408 h 902"/>
                  <a:gd name="T24" fmla="*/ 78 w 209"/>
                  <a:gd name="T25" fmla="*/ 365 h 902"/>
                  <a:gd name="T26" fmla="*/ 32 w 209"/>
                  <a:gd name="T27" fmla="*/ 298 h 902"/>
                  <a:gd name="T28" fmla="*/ 12 w 209"/>
                  <a:gd name="T29" fmla="*/ 232 h 902"/>
                  <a:gd name="T30" fmla="*/ 12 w 209"/>
                  <a:gd name="T31" fmla="*/ 154 h 902"/>
                  <a:gd name="T32" fmla="*/ 39 w 209"/>
                  <a:gd name="T33" fmla="*/ 59 h 902"/>
                  <a:gd name="T34" fmla="*/ 102 w 209"/>
                  <a:gd name="T35" fmla="*/ 0 h 90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09"/>
                  <a:gd name="T55" fmla="*/ 0 h 902"/>
                  <a:gd name="T56" fmla="*/ 209 w 209"/>
                  <a:gd name="T57" fmla="*/ 902 h 90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09" h="902">
                    <a:moveTo>
                      <a:pt x="110" y="450"/>
                    </a:moveTo>
                    <a:cubicBezTo>
                      <a:pt x="101" y="455"/>
                      <a:pt x="75" y="454"/>
                      <a:pt x="58" y="478"/>
                    </a:cubicBezTo>
                    <a:cubicBezTo>
                      <a:pt x="41" y="502"/>
                      <a:pt x="18" y="555"/>
                      <a:pt x="9" y="594"/>
                    </a:cubicBezTo>
                    <a:cubicBezTo>
                      <a:pt x="0" y="633"/>
                      <a:pt x="0" y="672"/>
                      <a:pt x="3" y="711"/>
                    </a:cubicBezTo>
                    <a:cubicBezTo>
                      <a:pt x="6" y="750"/>
                      <a:pt x="18" y="798"/>
                      <a:pt x="28" y="826"/>
                    </a:cubicBezTo>
                    <a:cubicBezTo>
                      <a:pt x="38" y="854"/>
                      <a:pt x="49" y="870"/>
                      <a:pt x="63" y="882"/>
                    </a:cubicBezTo>
                    <a:cubicBezTo>
                      <a:pt x="77" y="894"/>
                      <a:pt x="98" y="902"/>
                      <a:pt x="114" y="900"/>
                    </a:cubicBezTo>
                    <a:cubicBezTo>
                      <a:pt x="130" y="898"/>
                      <a:pt x="147" y="888"/>
                      <a:pt x="162" y="867"/>
                    </a:cubicBezTo>
                    <a:cubicBezTo>
                      <a:pt x="177" y="846"/>
                      <a:pt x="195" y="813"/>
                      <a:pt x="202" y="776"/>
                    </a:cubicBezTo>
                    <a:cubicBezTo>
                      <a:pt x="209" y="739"/>
                      <a:pt x="208" y="682"/>
                      <a:pt x="204" y="642"/>
                    </a:cubicBezTo>
                    <a:cubicBezTo>
                      <a:pt x="200" y="602"/>
                      <a:pt x="190" y="562"/>
                      <a:pt x="180" y="534"/>
                    </a:cubicBezTo>
                    <a:cubicBezTo>
                      <a:pt x="170" y="506"/>
                      <a:pt x="161" y="491"/>
                      <a:pt x="144" y="472"/>
                    </a:cubicBezTo>
                    <a:cubicBezTo>
                      <a:pt x="127" y="453"/>
                      <a:pt x="97" y="441"/>
                      <a:pt x="78" y="420"/>
                    </a:cubicBezTo>
                    <a:cubicBezTo>
                      <a:pt x="59" y="399"/>
                      <a:pt x="43" y="372"/>
                      <a:pt x="32" y="346"/>
                    </a:cubicBezTo>
                    <a:cubicBezTo>
                      <a:pt x="21" y="320"/>
                      <a:pt x="15" y="293"/>
                      <a:pt x="12" y="264"/>
                    </a:cubicBezTo>
                    <a:cubicBezTo>
                      <a:pt x="9" y="235"/>
                      <a:pt x="8" y="202"/>
                      <a:pt x="12" y="171"/>
                    </a:cubicBezTo>
                    <a:cubicBezTo>
                      <a:pt x="16" y="140"/>
                      <a:pt x="24" y="104"/>
                      <a:pt x="39" y="75"/>
                    </a:cubicBezTo>
                    <a:cubicBezTo>
                      <a:pt x="54" y="46"/>
                      <a:pt x="78" y="23"/>
                      <a:pt x="102" y="0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809" name="Line 102"/>
              <p:cNvSpPr>
                <a:spLocks noChangeShapeType="1"/>
              </p:cNvSpPr>
              <p:nvPr/>
            </p:nvSpPr>
            <p:spPr bwMode="auto">
              <a:xfrm>
                <a:off x="2470" y="3358"/>
                <a:ext cx="0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810" name="Rectangle 103"/>
              <p:cNvSpPr>
                <a:spLocks noChangeArrowheads="1"/>
              </p:cNvSpPr>
              <p:nvPr/>
            </p:nvSpPr>
            <p:spPr bwMode="auto">
              <a:xfrm>
                <a:off x="2443" y="3331"/>
                <a:ext cx="56" cy="2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811" name="Line 104"/>
              <p:cNvSpPr>
                <a:spLocks noChangeShapeType="1"/>
              </p:cNvSpPr>
              <p:nvPr/>
            </p:nvSpPr>
            <p:spPr bwMode="auto">
              <a:xfrm flipH="1">
                <a:off x="1983" y="3709"/>
                <a:ext cx="529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812" name="Line 105"/>
              <p:cNvSpPr>
                <a:spLocks noChangeShapeType="1"/>
              </p:cNvSpPr>
              <p:nvPr/>
            </p:nvSpPr>
            <p:spPr bwMode="auto">
              <a:xfrm flipH="1">
                <a:off x="2711" y="3709"/>
                <a:ext cx="41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813" name="Line 106"/>
              <p:cNvSpPr>
                <a:spLocks noChangeShapeType="1"/>
              </p:cNvSpPr>
              <p:nvPr/>
            </p:nvSpPr>
            <p:spPr bwMode="auto">
              <a:xfrm flipH="1">
                <a:off x="2566" y="3709"/>
                <a:ext cx="8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814" name="Line 107"/>
              <p:cNvSpPr>
                <a:spLocks noChangeShapeType="1"/>
              </p:cNvSpPr>
              <p:nvPr/>
            </p:nvSpPr>
            <p:spPr bwMode="auto">
              <a:xfrm flipH="1">
                <a:off x="3323" y="3709"/>
                <a:ext cx="549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815" name="Line 108"/>
              <p:cNvSpPr>
                <a:spLocks noChangeShapeType="1"/>
              </p:cNvSpPr>
              <p:nvPr/>
            </p:nvSpPr>
            <p:spPr bwMode="auto">
              <a:xfrm flipH="1">
                <a:off x="3193" y="3709"/>
                <a:ext cx="8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136301" name="Picture 109" descr="Dowel4we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7938" y="2716213"/>
            <a:ext cx="5013325" cy="376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Slide Number Placeholder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EC64-B2A3-4040-92A2-923F4E37081A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6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EC64-B2A3-4040-92A2-923F4E37081A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3"/>
          <p:cNvSpPr>
            <a:spLocks noChangeArrowheads="1"/>
          </p:cNvSpPr>
          <p:nvPr/>
        </p:nvSpPr>
        <p:spPr bwMode="auto">
          <a:xfrm>
            <a:off x="685800" y="612775"/>
            <a:ext cx="7772400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6600" b="1" i="1">
                <a:solidFill>
                  <a:schemeClr val="accent2"/>
                </a:solidFill>
                <a:latin typeface="Arial" charset="0"/>
                <a:cs typeface="Arial" charset="0"/>
              </a:rPr>
              <a:t>Placement of</a:t>
            </a:r>
            <a:br>
              <a:rPr lang="en-US" sz="6600" b="1" i="1">
                <a:solidFill>
                  <a:schemeClr val="accent2"/>
                </a:solidFill>
                <a:latin typeface="Arial" charset="0"/>
                <a:cs typeface="Arial" charset="0"/>
              </a:rPr>
            </a:br>
            <a:r>
              <a:rPr lang="en-US" sz="6600" b="1" i="1">
                <a:solidFill>
                  <a:schemeClr val="accent2"/>
                </a:solidFill>
                <a:latin typeface="Arial" charset="0"/>
                <a:cs typeface="Arial" charset="0"/>
              </a:rPr>
              <a:t>Dimensions</a:t>
            </a:r>
          </a:p>
        </p:txBody>
      </p:sp>
      <p:pic>
        <p:nvPicPr>
          <p:cNvPr id="119811" name="Picture 4"/>
          <p:cNvPicPr>
            <a:picLocks noChangeAspect="1" noChangeArrowheads="1"/>
          </p:cNvPicPr>
          <p:nvPr/>
        </p:nvPicPr>
        <p:blipFill>
          <a:blip r:embed="rId2"/>
          <a:srcRect t="14885" b="50000"/>
          <a:stretch>
            <a:fillRect/>
          </a:stretch>
        </p:blipFill>
        <p:spPr bwMode="auto">
          <a:xfrm>
            <a:off x="0" y="4464050"/>
            <a:ext cx="9144000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EC64-B2A3-4040-92A2-923F4E37081A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1"/>
          <p:cNvGrpSpPr>
            <a:grpSpLocks/>
          </p:cNvGrpSpPr>
          <p:nvPr/>
        </p:nvGrpSpPr>
        <p:grpSpPr bwMode="auto">
          <a:xfrm>
            <a:off x="365125" y="1028700"/>
            <a:ext cx="8461375" cy="1282700"/>
            <a:chOff x="230" y="648"/>
            <a:chExt cx="5330" cy="808"/>
          </a:xfrm>
        </p:grpSpPr>
        <p:sp>
          <p:nvSpPr>
            <p:cNvPr id="120873" name="Rectangle 46"/>
            <p:cNvSpPr>
              <a:spLocks noChangeArrowheads="1"/>
            </p:cNvSpPr>
            <p:nvPr/>
          </p:nvSpPr>
          <p:spPr bwMode="auto">
            <a:xfrm>
              <a:off x="240" y="656"/>
              <a:ext cx="5320" cy="800"/>
            </a:xfrm>
            <a:prstGeom prst="rect">
              <a:avLst/>
            </a:prstGeom>
            <a:solidFill>
              <a:srgbClr val="00FF99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120874" name="Text Box 3"/>
            <p:cNvSpPr txBox="1">
              <a:spLocks noChangeArrowheads="1"/>
            </p:cNvSpPr>
            <p:nvPr/>
          </p:nvSpPr>
          <p:spPr bwMode="auto">
            <a:xfrm>
              <a:off x="230" y="648"/>
              <a:ext cx="5088" cy="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533400" indent="-533400">
                <a:lnSpc>
                  <a:spcPct val="130000"/>
                </a:lnSpc>
                <a:buFontTx/>
                <a:buAutoNum type="arabicPeriod"/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cs typeface="Arial" charset="0"/>
                </a:rPr>
                <a:t>Extension lines, leader lines </a:t>
              </a:r>
              <a:r>
                <a:rPr lang="en-US" sz="2800" b="1">
                  <a:solidFill>
                    <a:srgbClr val="FF3300"/>
                  </a:solidFill>
                  <a:latin typeface="Arial" charset="0"/>
                  <a:cs typeface="Arial" charset="0"/>
                </a:rPr>
                <a:t>should</a:t>
              </a:r>
              <a:r>
                <a:rPr lang="en-US" sz="2800">
                  <a:solidFill>
                    <a:schemeClr val="accent2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sz="2800" b="1">
                  <a:solidFill>
                    <a:srgbClr val="FF3300"/>
                  </a:solidFill>
                  <a:latin typeface="Arial" charset="0"/>
                  <a:cs typeface="Arial" charset="0"/>
                </a:rPr>
                <a:t>not</a:t>
              </a:r>
              <a:r>
                <a:rPr lang="en-US" sz="2800">
                  <a:solidFill>
                    <a:schemeClr val="accent2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sz="2800">
                  <a:solidFill>
                    <a:srgbClr val="000000"/>
                  </a:solidFill>
                  <a:latin typeface="Arial" charset="0"/>
                  <a:cs typeface="Arial" charset="0"/>
                </a:rPr>
                <a:t>cross</a:t>
              </a:r>
              <a:br>
                <a:rPr lang="en-US" sz="2800">
                  <a:solidFill>
                    <a:srgbClr val="000000"/>
                  </a:solidFill>
                  <a:latin typeface="Arial" charset="0"/>
                  <a:cs typeface="Arial" charset="0"/>
                </a:rPr>
              </a:br>
              <a:r>
                <a:rPr lang="en-US" sz="2800">
                  <a:solidFill>
                    <a:srgbClr val="000000"/>
                  </a:solidFill>
                  <a:latin typeface="Arial" charset="0"/>
                  <a:cs typeface="Arial" charset="0"/>
                </a:rPr>
                <a:t>dimension lines.</a:t>
              </a:r>
              <a:endParaRPr lang="en-US" sz="2800" i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7632700" y="3505200"/>
            <a:ext cx="109537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>
            <a:off x="6235700" y="5943600"/>
            <a:ext cx="2506663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8628063" y="3476625"/>
            <a:ext cx="0" cy="250031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arrow" w="sm" len="lg"/>
            <a:tailEnd type="arrow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>
            <a:off x="7620000" y="4787900"/>
            <a:ext cx="674688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8166100" y="4745038"/>
            <a:ext cx="0" cy="12319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arrow" w="sm" len="lg"/>
            <a:tailEnd type="arrow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29751" name="Line 55"/>
          <p:cNvSpPr>
            <a:spLocks noChangeShapeType="1"/>
          </p:cNvSpPr>
          <p:nvPr/>
        </p:nvSpPr>
        <p:spPr bwMode="auto">
          <a:xfrm>
            <a:off x="3263900" y="3479800"/>
            <a:ext cx="6445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52" name="Line 56"/>
          <p:cNvSpPr>
            <a:spLocks noChangeShapeType="1"/>
          </p:cNvSpPr>
          <p:nvPr/>
        </p:nvSpPr>
        <p:spPr bwMode="auto">
          <a:xfrm>
            <a:off x="1866900" y="5918200"/>
            <a:ext cx="2506663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53" name="Line 57"/>
          <p:cNvSpPr>
            <a:spLocks noChangeShapeType="1"/>
          </p:cNvSpPr>
          <p:nvPr/>
        </p:nvSpPr>
        <p:spPr bwMode="auto">
          <a:xfrm>
            <a:off x="3789363" y="3451225"/>
            <a:ext cx="0" cy="25003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arrow" w="sm" len="lg"/>
            <a:tailEnd type="arrow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29754" name="Line 58"/>
          <p:cNvSpPr>
            <a:spLocks noChangeShapeType="1"/>
          </p:cNvSpPr>
          <p:nvPr/>
        </p:nvSpPr>
        <p:spPr bwMode="auto">
          <a:xfrm>
            <a:off x="3251200" y="4762500"/>
            <a:ext cx="11318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55" name="Line 59"/>
          <p:cNvSpPr>
            <a:spLocks noChangeShapeType="1"/>
          </p:cNvSpPr>
          <p:nvPr/>
        </p:nvSpPr>
        <p:spPr bwMode="auto">
          <a:xfrm>
            <a:off x="4273550" y="4719638"/>
            <a:ext cx="0" cy="12319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arrow" w="sm" len="lg"/>
            <a:tailEnd type="arrow" w="sm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103"/>
          <p:cNvGrpSpPr>
            <a:grpSpLocks/>
          </p:cNvGrpSpPr>
          <p:nvPr/>
        </p:nvGrpSpPr>
        <p:grpSpPr bwMode="auto">
          <a:xfrm>
            <a:off x="457200" y="3479800"/>
            <a:ext cx="2847975" cy="2425700"/>
            <a:chOff x="288" y="2192"/>
            <a:chExt cx="1794" cy="1528"/>
          </a:xfrm>
        </p:grpSpPr>
        <p:sp>
          <p:nvSpPr>
            <p:cNvPr id="120864" name="Freeform 49"/>
            <p:cNvSpPr>
              <a:spLocks/>
            </p:cNvSpPr>
            <p:nvPr/>
          </p:nvSpPr>
          <p:spPr bwMode="auto">
            <a:xfrm>
              <a:off x="288" y="2192"/>
              <a:ext cx="1720" cy="1528"/>
            </a:xfrm>
            <a:custGeom>
              <a:avLst/>
              <a:gdLst>
                <a:gd name="T0" fmla="*/ 0 w 1720"/>
                <a:gd name="T1" fmla="*/ 0 h 1528"/>
                <a:gd name="T2" fmla="*/ 1720 w 1720"/>
                <a:gd name="T3" fmla="*/ 0 h 1528"/>
                <a:gd name="T4" fmla="*/ 1720 w 1720"/>
                <a:gd name="T5" fmla="*/ 800 h 1528"/>
                <a:gd name="T6" fmla="*/ 848 w 1720"/>
                <a:gd name="T7" fmla="*/ 800 h 1528"/>
                <a:gd name="T8" fmla="*/ 848 w 1720"/>
                <a:gd name="T9" fmla="*/ 1528 h 1528"/>
                <a:gd name="T10" fmla="*/ 0 w 1720"/>
                <a:gd name="T11" fmla="*/ 1528 h 1528"/>
                <a:gd name="T12" fmla="*/ 0 w 1720"/>
                <a:gd name="T13" fmla="*/ 0 h 15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20"/>
                <a:gd name="T22" fmla="*/ 0 h 1528"/>
                <a:gd name="T23" fmla="*/ 1720 w 1720"/>
                <a:gd name="T24" fmla="*/ 1528 h 15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20" h="1528">
                  <a:moveTo>
                    <a:pt x="0" y="0"/>
                  </a:moveTo>
                  <a:lnTo>
                    <a:pt x="1720" y="0"/>
                  </a:lnTo>
                  <a:lnTo>
                    <a:pt x="1720" y="800"/>
                  </a:lnTo>
                  <a:lnTo>
                    <a:pt x="848" y="800"/>
                  </a:lnTo>
                  <a:lnTo>
                    <a:pt x="848" y="1528"/>
                  </a:lnTo>
                  <a:lnTo>
                    <a:pt x="0" y="15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102"/>
            <p:cNvGrpSpPr>
              <a:grpSpLocks/>
            </p:cNvGrpSpPr>
            <p:nvPr/>
          </p:nvGrpSpPr>
          <p:grpSpPr bwMode="auto">
            <a:xfrm>
              <a:off x="1436" y="2399"/>
              <a:ext cx="646" cy="643"/>
              <a:chOff x="1436" y="2399"/>
              <a:chExt cx="646" cy="643"/>
            </a:xfrm>
          </p:grpSpPr>
          <p:sp>
            <p:nvSpPr>
              <p:cNvPr id="120866" name="Oval 75"/>
              <p:cNvSpPr>
                <a:spLocks noChangeArrowheads="1"/>
              </p:cNvSpPr>
              <p:nvPr/>
            </p:nvSpPr>
            <p:spPr bwMode="auto">
              <a:xfrm>
                <a:off x="1608" y="2571"/>
                <a:ext cx="296" cy="29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867" name="Line 76"/>
              <p:cNvSpPr>
                <a:spLocks noChangeShapeType="1"/>
              </p:cNvSpPr>
              <p:nvPr/>
            </p:nvSpPr>
            <p:spPr bwMode="auto">
              <a:xfrm>
                <a:off x="1759" y="2689"/>
                <a:ext cx="0" cy="6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868" name="Line 77"/>
              <p:cNvSpPr>
                <a:spLocks noChangeShapeType="1"/>
              </p:cNvSpPr>
              <p:nvPr/>
            </p:nvSpPr>
            <p:spPr bwMode="auto">
              <a:xfrm>
                <a:off x="1759" y="2399"/>
                <a:ext cx="0" cy="2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869" name="Line 78"/>
              <p:cNvSpPr>
                <a:spLocks noChangeShapeType="1"/>
              </p:cNvSpPr>
              <p:nvPr/>
            </p:nvSpPr>
            <p:spPr bwMode="auto">
              <a:xfrm flipH="1">
                <a:off x="1830" y="2722"/>
                <a:ext cx="25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870" name="Line 79"/>
              <p:cNvSpPr>
                <a:spLocks noChangeShapeType="1"/>
              </p:cNvSpPr>
              <p:nvPr/>
            </p:nvSpPr>
            <p:spPr bwMode="auto">
              <a:xfrm rot="-5400000">
                <a:off x="1759" y="2689"/>
                <a:ext cx="0" cy="6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871" name="Line 80"/>
              <p:cNvSpPr>
                <a:spLocks noChangeShapeType="1"/>
              </p:cNvSpPr>
              <p:nvPr/>
            </p:nvSpPr>
            <p:spPr bwMode="auto">
              <a:xfrm>
                <a:off x="1759" y="2787"/>
                <a:ext cx="0" cy="2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872" name="Line 81"/>
              <p:cNvSpPr>
                <a:spLocks noChangeShapeType="1"/>
              </p:cNvSpPr>
              <p:nvPr/>
            </p:nvSpPr>
            <p:spPr bwMode="auto">
              <a:xfrm flipH="1">
                <a:off x="1436" y="2722"/>
                <a:ext cx="25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9778" name="Line 82"/>
          <p:cNvSpPr>
            <a:spLocks noChangeShapeType="1"/>
          </p:cNvSpPr>
          <p:nvPr/>
        </p:nvSpPr>
        <p:spPr bwMode="auto">
          <a:xfrm flipV="1">
            <a:off x="2960688" y="3522663"/>
            <a:ext cx="1152525" cy="6921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arrow" w="sm" len="lg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79" name="Line 83"/>
          <p:cNvSpPr>
            <a:spLocks noChangeShapeType="1"/>
          </p:cNvSpPr>
          <p:nvPr/>
        </p:nvSpPr>
        <p:spPr bwMode="auto">
          <a:xfrm>
            <a:off x="4105275" y="3524250"/>
            <a:ext cx="1619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104"/>
          <p:cNvGrpSpPr>
            <a:grpSpLocks/>
          </p:cNvGrpSpPr>
          <p:nvPr/>
        </p:nvGrpSpPr>
        <p:grpSpPr bwMode="auto">
          <a:xfrm>
            <a:off x="4826000" y="3505200"/>
            <a:ext cx="2860675" cy="2425700"/>
            <a:chOff x="3040" y="2208"/>
            <a:chExt cx="1802" cy="1528"/>
          </a:xfrm>
        </p:grpSpPr>
        <p:sp>
          <p:nvSpPr>
            <p:cNvPr id="120856" name="Freeform 4"/>
            <p:cNvSpPr>
              <a:spLocks/>
            </p:cNvSpPr>
            <p:nvPr/>
          </p:nvSpPr>
          <p:spPr bwMode="auto">
            <a:xfrm>
              <a:off x="3040" y="2208"/>
              <a:ext cx="1720" cy="1528"/>
            </a:xfrm>
            <a:custGeom>
              <a:avLst/>
              <a:gdLst>
                <a:gd name="T0" fmla="*/ 0 w 1720"/>
                <a:gd name="T1" fmla="*/ 0 h 1528"/>
                <a:gd name="T2" fmla="*/ 1720 w 1720"/>
                <a:gd name="T3" fmla="*/ 0 h 1528"/>
                <a:gd name="T4" fmla="*/ 1720 w 1720"/>
                <a:gd name="T5" fmla="*/ 800 h 1528"/>
                <a:gd name="T6" fmla="*/ 848 w 1720"/>
                <a:gd name="T7" fmla="*/ 800 h 1528"/>
                <a:gd name="T8" fmla="*/ 848 w 1720"/>
                <a:gd name="T9" fmla="*/ 1528 h 1528"/>
                <a:gd name="T10" fmla="*/ 0 w 1720"/>
                <a:gd name="T11" fmla="*/ 1528 h 1528"/>
                <a:gd name="T12" fmla="*/ 0 w 1720"/>
                <a:gd name="T13" fmla="*/ 0 h 15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20"/>
                <a:gd name="T22" fmla="*/ 0 h 1528"/>
                <a:gd name="T23" fmla="*/ 1720 w 1720"/>
                <a:gd name="T24" fmla="*/ 1528 h 15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20" h="1528">
                  <a:moveTo>
                    <a:pt x="0" y="0"/>
                  </a:moveTo>
                  <a:lnTo>
                    <a:pt x="1720" y="0"/>
                  </a:lnTo>
                  <a:lnTo>
                    <a:pt x="1720" y="800"/>
                  </a:lnTo>
                  <a:lnTo>
                    <a:pt x="848" y="800"/>
                  </a:lnTo>
                  <a:lnTo>
                    <a:pt x="848" y="1528"/>
                  </a:lnTo>
                  <a:lnTo>
                    <a:pt x="0" y="15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CC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857" name="Oval 85"/>
            <p:cNvSpPr>
              <a:spLocks noChangeArrowheads="1"/>
            </p:cNvSpPr>
            <p:nvPr/>
          </p:nvSpPr>
          <p:spPr bwMode="auto">
            <a:xfrm>
              <a:off x="4368" y="2579"/>
              <a:ext cx="296" cy="29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8" name="Line 86"/>
            <p:cNvSpPr>
              <a:spLocks noChangeShapeType="1"/>
            </p:cNvSpPr>
            <p:nvPr/>
          </p:nvSpPr>
          <p:spPr bwMode="auto">
            <a:xfrm>
              <a:off x="4519" y="2697"/>
              <a:ext cx="0" cy="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859" name="Line 87"/>
            <p:cNvSpPr>
              <a:spLocks noChangeShapeType="1"/>
            </p:cNvSpPr>
            <p:nvPr/>
          </p:nvSpPr>
          <p:spPr bwMode="auto">
            <a:xfrm>
              <a:off x="4519" y="2407"/>
              <a:ext cx="0" cy="2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860" name="Line 88"/>
            <p:cNvSpPr>
              <a:spLocks noChangeShapeType="1"/>
            </p:cNvSpPr>
            <p:nvPr/>
          </p:nvSpPr>
          <p:spPr bwMode="auto">
            <a:xfrm flipH="1">
              <a:off x="4590" y="2730"/>
              <a:ext cx="2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861" name="Line 89"/>
            <p:cNvSpPr>
              <a:spLocks noChangeShapeType="1"/>
            </p:cNvSpPr>
            <p:nvPr/>
          </p:nvSpPr>
          <p:spPr bwMode="auto">
            <a:xfrm rot="-5400000">
              <a:off x="4519" y="2697"/>
              <a:ext cx="0" cy="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862" name="Line 90"/>
            <p:cNvSpPr>
              <a:spLocks noChangeShapeType="1"/>
            </p:cNvSpPr>
            <p:nvPr/>
          </p:nvSpPr>
          <p:spPr bwMode="auto">
            <a:xfrm>
              <a:off x="4519" y="2795"/>
              <a:ext cx="0" cy="2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863" name="Line 91"/>
            <p:cNvSpPr>
              <a:spLocks noChangeShapeType="1"/>
            </p:cNvSpPr>
            <p:nvPr/>
          </p:nvSpPr>
          <p:spPr bwMode="auto">
            <a:xfrm flipH="1">
              <a:off x="4196" y="2730"/>
              <a:ext cx="2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88" name="Line 92"/>
          <p:cNvSpPr>
            <a:spLocks noChangeShapeType="1"/>
          </p:cNvSpPr>
          <p:nvPr/>
        </p:nvSpPr>
        <p:spPr bwMode="auto">
          <a:xfrm flipV="1">
            <a:off x="7283450" y="3238500"/>
            <a:ext cx="728663" cy="92551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arrow" w="sm" len="lg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89" name="Line 93"/>
          <p:cNvSpPr>
            <a:spLocks noChangeShapeType="1"/>
          </p:cNvSpPr>
          <p:nvPr/>
        </p:nvSpPr>
        <p:spPr bwMode="auto">
          <a:xfrm>
            <a:off x="8005763" y="3243263"/>
            <a:ext cx="17145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92" name="Text Box 96"/>
          <p:cNvSpPr txBox="1">
            <a:spLocks noChangeArrowheads="1"/>
          </p:cNvSpPr>
          <p:nvPr/>
        </p:nvSpPr>
        <p:spPr bwMode="auto">
          <a:xfrm>
            <a:off x="415925" y="2452688"/>
            <a:ext cx="1241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3300"/>
                </a:solidFill>
                <a:latin typeface="Arial" charset="0"/>
              </a:rPr>
              <a:t>POOR</a:t>
            </a:r>
            <a:endParaRPr lang="th-TH" sz="2800" b="1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29793" name="Text Box 97"/>
          <p:cNvSpPr txBox="1">
            <a:spLocks noChangeArrowheads="1"/>
          </p:cNvSpPr>
          <p:nvPr/>
        </p:nvSpPr>
        <p:spPr bwMode="auto">
          <a:xfrm>
            <a:off x="4721225" y="2452688"/>
            <a:ext cx="12811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  <a:latin typeface="Arial" charset="0"/>
              </a:rPr>
              <a:t>GOOD</a:t>
            </a:r>
            <a:endParaRPr lang="th-TH" sz="2800" b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9794" name="Oval 98"/>
          <p:cNvSpPr>
            <a:spLocks noChangeArrowheads="1"/>
          </p:cNvSpPr>
          <p:nvPr/>
        </p:nvSpPr>
        <p:spPr bwMode="auto">
          <a:xfrm>
            <a:off x="3644900" y="3594100"/>
            <a:ext cx="304800" cy="304800"/>
          </a:xfrm>
          <a:prstGeom prst="ellipse">
            <a:avLst/>
          </a:prstGeom>
          <a:noFill/>
          <a:ln w="19050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95" name="Oval 99"/>
          <p:cNvSpPr>
            <a:spLocks noChangeArrowheads="1"/>
          </p:cNvSpPr>
          <p:nvPr/>
        </p:nvSpPr>
        <p:spPr bwMode="auto">
          <a:xfrm>
            <a:off x="3644900" y="4622800"/>
            <a:ext cx="304800" cy="304800"/>
          </a:xfrm>
          <a:prstGeom prst="ellipse">
            <a:avLst/>
          </a:prstGeom>
          <a:noFill/>
          <a:ln w="19050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5" name="Rectangle 100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>
                <a:solidFill>
                  <a:srgbClr val="CC3300"/>
                </a:solidFill>
                <a:latin typeface="Arial" charset="0"/>
                <a:cs typeface="Arial" charset="0"/>
              </a:rPr>
              <a:t>RECOMMENDED  PRACTICE</a:t>
            </a:r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EC64-B2A3-4040-92A2-923F4E37081A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9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9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29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9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29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9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9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9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7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9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9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97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9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9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7" grpId="0" animBg="1"/>
      <p:bldP spid="29708" grpId="0" animBg="1"/>
      <p:bldP spid="29709" grpId="0" animBg="1"/>
      <p:bldP spid="29710" grpId="0" animBg="1"/>
      <p:bldP spid="29711" grpId="0" animBg="1"/>
      <p:bldP spid="29751" grpId="0" animBg="1"/>
      <p:bldP spid="29752" grpId="0" animBg="1"/>
      <p:bldP spid="29753" grpId="0" animBg="1"/>
      <p:bldP spid="29754" grpId="0" animBg="1"/>
      <p:bldP spid="29755" grpId="0" animBg="1"/>
      <p:bldP spid="29778" grpId="0" animBg="1"/>
      <p:bldP spid="29779" grpId="0" animBg="1"/>
      <p:bldP spid="29788" grpId="0" animBg="1"/>
      <p:bldP spid="29789" grpId="0" animBg="1"/>
      <p:bldP spid="29792" grpId="0"/>
      <p:bldP spid="29793" grpId="0"/>
      <p:bldP spid="29794" grpId="0" animBg="1"/>
      <p:bldP spid="2979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4" name="Freeform 16"/>
          <p:cNvSpPr>
            <a:spLocks/>
          </p:cNvSpPr>
          <p:nvPr/>
        </p:nvSpPr>
        <p:spPr bwMode="auto">
          <a:xfrm>
            <a:off x="1155700" y="3568700"/>
            <a:ext cx="2730500" cy="2425700"/>
          </a:xfrm>
          <a:custGeom>
            <a:avLst/>
            <a:gdLst>
              <a:gd name="T0" fmla="*/ 0 w 1720"/>
              <a:gd name="T1" fmla="*/ 0 h 1528"/>
              <a:gd name="T2" fmla="*/ 2147483647 w 1720"/>
              <a:gd name="T3" fmla="*/ 0 h 1528"/>
              <a:gd name="T4" fmla="*/ 2147483647 w 1720"/>
              <a:gd name="T5" fmla="*/ 2147483647 h 1528"/>
              <a:gd name="T6" fmla="*/ 2147483647 w 1720"/>
              <a:gd name="T7" fmla="*/ 2147483647 h 1528"/>
              <a:gd name="T8" fmla="*/ 2147483647 w 1720"/>
              <a:gd name="T9" fmla="*/ 2147483647 h 1528"/>
              <a:gd name="T10" fmla="*/ 0 w 1720"/>
              <a:gd name="T11" fmla="*/ 2147483647 h 1528"/>
              <a:gd name="T12" fmla="*/ 0 w 1720"/>
              <a:gd name="T13" fmla="*/ 0 h 15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20"/>
              <a:gd name="T22" fmla="*/ 0 h 1528"/>
              <a:gd name="T23" fmla="*/ 1720 w 1720"/>
              <a:gd name="T24" fmla="*/ 1528 h 15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20" h="1528">
                <a:moveTo>
                  <a:pt x="0" y="0"/>
                </a:moveTo>
                <a:lnTo>
                  <a:pt x="1720" y="0"/>
                </a:lnTo>
                <a:lnTo>
                  <a:pt x="1720" y="800"/>
                </a:lnTo>
                <a:lnTo>
                  <a:pt x="848" y="800"/>
                </a:lnTo>
                <a:lnTo>
                  <a:pt x="848" y="1528"/>
                </a:lnTo>
                <a:lnTo>
                  <a:pt x="0" y="152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86"/>
          <p:cNvGrpSpPr>
            <a:grpSpLocks/>
          </p:cNvGrpSpPr>
          <p:nvPr/>
        </p:nvGrpSpPr>
        <p:grpSpPr bwMode="auto">
          <a:xfrm>
            <a:off x="542925" y="4818063"/>
            <a:ext cx="1885950" cy="1217612"/>
            <a:chOff x="342" y="3035"/>
            <a:chExt cx="1188" cy="767"/>
          </a:xfrm>
        </p:grpSpPr>
        <p:sp>
          <p:nvSpPr>
            <p:cNvPr id="121879" name="Line 25"/>
            <p:cNvSpPr>
              <a:spLocks noChangeShapeType="1"/>
            </p:cNvSpPr>
            <p:nvPr/>
          </p:nvSpPr>
          <p:spPr bwMode="auto">
            <a:xfrm>
              <a:off x="346" y="3056"/>
              <a:ext cx="118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880" name="Line 26"/>
            <p:cNvSpPr>
              <a:spLocks noChangeShapeType="1"/>
            </p:cNvSpPr>
            <p:nvPr/>
          </p:nvSpPr>
          <p:spPr bwMode="auto">
            <a:xfrm>
              <a:off x="404" y="3035"/>
              <a:ext cx="0" cy="76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881" name="Line 36"/>
            <p:cNvSpPr>
              <a:spLocks noChangeShapeType="1"/>
            </p:cNvSpPr>
            <p:nvPr/>
          </p:nvSpPr>
          <p:spPr bwMode="auto">
            <a:xfrm flipH="1">
              <a:off x="342" y="3780"/>
              <a:ext cx="34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85"/>
          <p:cNvGrpSpPr>
            <a:grpSpLocks/>
          </p:cNvGrpSpPr>
          <p:nvPr/>
        </p:nvGrpSpPr>
        <p:grpSpPr bwMode="auto">
          <a:xfrm>
            <a:off x="2463800" y="2965450"/>
            <a:ext cx="1452563" cy="1825625"/>
            <a:chOff x="1552" y="1868"/>
            <a:chExt cx="915" cy="1150"/>
          </a:xfrm>
        </p:grpSpPr>
        <p:sp>
          <p:nvSpPr>
            <p:cNvPr id="121876" name="Line 17"/>
            <p:cNvSpPr>
              <a:spLocks noChangeShapeType="1"/>
            </p:cNvSpPr>
            <p:nvPr/>
          </p:nvSpPr>
          <p:spPr bwMode="auto">
            <a:xfrm>
              <a:off x="1576" y="1888"/>
              <a:ext cx="0" cy="113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877" name="Line 20"/>
            <p:cNvSpPr>
              <a:spLocks noChangeShapeType="1"/>
            </p:cNvSpPr>
            <p:nvPr/>
          </p:nvSpPr>
          <p:spPr bwMode="auto">
            <a:xfrm>
              <a:off x="1552" y="1940"/>
              <a:ext cx="91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878" name="Line 37"/>
            <p:cNvSpPr>
              <a:spLocks noChangeShapeType="1"/>
            </p:cNvSpPr>
            <p:nvPr/>
          </p:nvSpPr>
          <p:spPr bwMode="auto">
            <a:xfrm>
              <a:off x="2448" y="1868"/>
              <a:ext cx="0" cy="33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84"/>
          <p:cNvGrpSpPr>
            <a:grpSpLocks/>
          </p:cNvGrpSpPr>
          <p:nvPr/>
        </p:nvGrpSpPr>
        <p:grpSpPr bwMode="auto">
          <a:xfrm>
            <a:off x="292100" y="1028700"/>
            <a:ext cx="8621713" cy="1320800"/>
            <a:chOff x="184" y="648"/>
            <a:chExt cx="5431" cy="832"/>
          </a:xfrm>
        </p:grpSpPr>
        <p:sp>
          <p:nvSpPr>
            <p:cNvPr id="121874" name="Rectangle 48"/>
            <p:cNvSpPr>
              <a:spLocks noChangeArrowheads="1"/>
            </p:cNvSpPr>
            <p:nvPr/>
          </p:nvSpPr>
          <p:spPr bwMode="auto">
            <a:xfrm>
              <a:off x="184" y="656"/>
              <a:ext cx="5376" cy="824"/>
            </a:xfrm>
            <a:prstGeom prst="rect">
              <a:avLst/>
            </a:prstGeom>
            <a:solidFill>
              <a:srgbClr val="00FF99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121875" name="Text Box 4"/>
            <p:cNvSpPr txBox="1">
              <a:spLocks noChangeArrowheads="1"/>
            </p:cNvSpPr>
            <p:nvPr/>
          </p:nvSpPr>
          <p:spPr bwMode="auto">
            <a:xfrm>
              <a:off x="198" y="648"/>
              <a:ext cx="5417" cy="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cs typeface="Arial" charset="0"/>
                </a:rPr>
                <a:t>2. Extension lines </a:t>
              </a:r>
              <a:r>
                <a:rPr lang="en-US" sz="2800" b="1">
                  <a:solidFill>
                    <a:srgbClr val="FF3300"/>
                  </a:solidFill>
                  <a:latin typeface="Arial" charset="0"/>
                  <a:cs typeface="Arial" charset="0"/>
                </a:rPr>
                <a:t>should be</a:t>
              </a:r>
              <a:r>
                <a:rPr lang="en-US" sz="28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sz="2800">
                  <a:solidFill>
                    <a:srgbClr val="000000"/>
                  </a:solidFill>
                  <a:latin typeface="Arial" charset="0"/>
                  <a:cs typeface="Arial" charset="0"/>
                </a:rPr>
                <a:t>drawn from the nearest</a:t>
              </a:r>
              <a:br>
                <a:rPr lang="en-US" sz="2800">
                  <a:solidFill>
                    <a:srgbClr val="000000"/>
                  </a:solidFill>
                  <a:latin typeface="Arial" charset="0"/>
                  <a:cs typeface="Arial" charset="0"/>
                </a:rPr>
              </a:br>
              <a:r>
                <a:rPr lang="en-US" sz="2800">
                  <a:solidFill>
                    <a:srgbClr val="000000"/>
                  </a:solidFill>
                  <a:latin typeface="Arial" charset="0"/>
                  <a:cs typeface="Arial" charset="0"/>
                </a:rPr>
                <a:t>    points to be dimensioned.</a:t>
              </a:r>
            </a:p>
          </p:txBody>
        </p:sp>
      </p:grpSp>
      <p:sp>
        <p:nvSpPr>
          <p:cNvPr id="32829" name="Text Box 61"/>
          <p:cNvSpPr txBox="1">
            <a:spLocks noChangeArrowheads="1"/>
          </p:cNvSpPr>
          <p:nvPr/>
        </p:nvSpPr>
        <p:spPr bwMode="auto">
          <a:xfrm>
            <a:off x="415925" y="2452688"/>
            <a:ext cx="1241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3300"/>
                </a:solidFill>
                <a:latin typeface="Arial" charset="0"/>
              </a:rPr>
              <a:t>POOR</a:t>
            </a:r>
            <a:endParaRPr lang="th-TH" sz="2800" b="1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32832" name="Text Box 64"/>
          <p:cNvSpPr txBox="1">
            <a:spLocks noChangeArrowheads="1"/>
          </p:cNvSpPr>
          <p:nvPr/>
        </p:nvSpPr>
        <p:spPr bwMode="auto">
          <a:xfrm>
            <a:off x="4848225" y="2452688"/>
            <a:ext cx="12811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  <a:latin typeface="Arial" charset="0"/>
              </a:rPr>
              <a:t>GOOD</a:t>
            </a:r>
            <a:endParaRPr lang="th-TH" sz="2800" b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32833" name="Freeform 65"/>
          <p:cNvSpPr>
            <a:spLocks/>
          </p:cNvSpPr>
          <p:nvPr/>
        </p:nvSpPr>
        <p:spPr bwMode="auto">
          <a:xfrm>
            <a:off x="5041900" y="3568700"/>
            <a:ext cx="2730500" cy="2425700"/>
          </a:xfrm>
          <a:custGeom>
            <a:avLst/>
            <a:gdLst>
              <a:gd name="T0" fmla="*/ 0 w 1720"/>
              <a:gd name="T1" fmla="*/ 0 h 1528"/>
              <a:gd name="T2" fmla="*/ 2147483647 w 1720"/>
              <a:gd name="T3" fmla="*/ 0 h 1528"/>
              <a:gd name="T4" fmla="*/ 2147483647 w 1720"/>
              <a:gd name="T5" fmla="*/ 2147483647 h 1528"/>
              <a:gd name="T6" fmla="*/ 2147483647 w 1720"/>
              <a:gd name="T7" fmla="*/ 2147483647 h 1528"/>
              <a:gd name="T8" fmla="*/ 2147483647 w 1720"/>
              <a:gd name="T9" fmla="*/ 2147483647 h 1528"/>
              <a:gd name="T10" fmla="*/ 0 w 1720"/>
              <a:gd name="T11" fmla="*/ 2147483647 h 1528"/>
              <a:gd name="T12" fmla="*/ 0 w 1720"/>
              <a:gd name="T13" fmla="*/ 0 h 15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20"/>
              <a:gd name="T22" fmla="*/ 0 h 1528"/>
              <a:gd name="T23" fmla="*/ 1720 w 1720"/>
              <a:gd name="T24" fmla="*/ 1528 h 15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20" h="1528">
                <a:moveTo>
                  <a:pt x="0" y="0"/>
                </a:moveTo>
                <a:lnTo>
                  <a:pt x="1720" y="0"/>
                </a:lnTo>
                <a:lnTo>
                  <a:pt x="1720" y="800"/>
                </a:lnTo>
                <a:lnTo>
                  <a:pt x="848" y="800"/>
                </a:lnTo>
                <a:lnTo>
                  <a:pt x="848" y="1528"/>
                </a:lnTo>
                <a:lnTo>
                  <a:pt x="0" y="1528"/>
                </a:lnTo>
                <a:lnTo>
                  <a:pt x="0" y="0"/>
                </a:lnTo>
                <a:close/>
              </a:path>
            </a:pathLst>
          </a:custGeom>
          <a:solidFill>
            <a:srgbClr val="33CC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87"/>
          <p:cNvGrpSpPr>
            <a:grpSpLocks/>
          </p:cNvGrpSpPr>
          <p:nvPr/>
        </p:nvGrpSpPr>
        <p:grpSpPr bwMode="auto">
          <a:xfrm>
            <a:off x="6473825" y="4818063"/>
            <a:ext cx="1955800" cy="1217612"/>
            <a:chOff x="4078" y="3035"/>
            <a:chExt cx="1232" cy="767"/>
          </a:xfrm>
        </p:grpSpPr>
        <p:sp>
          <p:nvSpPr>
            <p:cNvPr id="121871" name="Line 68"/>
            <p:cNvSpPr>
              <a:spLocks noChangeShapeType="1"/>
            </p:cNvSpPr>
            <p:nvPr/>
          </p:nvSpPr>
          <p:spPr bwMode="auto">
            <a:xfrm flipH="1">
              <a:off x="4938" y="3056"/>
              <a:ext cx="36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872" name="Line 69"/>
            <p:cNvSpPr>
              <a:spLocks noChangeShapeType="1"/>
            </p:cNvSpPr>
            <p:nvPr/>
          </p:nvSpPr>
          <p:spPr bwMode="auto">
            <a:xfrm>
              <a:off x="5252" y="3035"/>
              <a:ext cx="0" cy="76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873" name="Line 70"/>
            <p:cNvSpPr>
              <a:spLocks noChangeShapeType="1"/>
            </p:cNvSpPr>
            <p:nvPr/>
          </p:nvSpPr>
          <p:spPr bwMode="auto">
            <a:xfrm flipH="1">
              <a:off x="4078" y="3780"/>
              <a:ext cx="123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88"/>
          <p:cNvGrpSpPr>
            <a:grpSpLocks/>
          </p:cNvGrpSpPr>
          <p:nvPr/>
        </p:nvGrpSpPr>
        <p:grpSpPr bwMode="auto">
          <a:xfrm>
            <a:off x="6354763" y="4921250"/>
            <a:ext cx="1455737" cy="1708150"/>
            <a:chOff x="4003" y="3100"/>
            <a:chExt cx="917" cy="1076"/>
          </a:xfrm>
        </p:grpSpPr>
        <p:sp>
          <p:nvSpPr>
            <p:cNvPr id="121868" name="Line 66"/>
            <p:cNvSpPr>
              <a:spLocks noChangeShapeType="1"/>
            </p:cNvSpPr>
            <p:nvPr/>
          </p:nvSpPr>
          <p:spPr bwMode="auto">
            <a:xfrm flipV="1">
              <a:off x="4024" y="3818"/>
              <a:ext cx="0" cy="35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869" name="Line 71"/>
            <p:cNvSpPr>
              <a:spLocks noChangeShapeType="1"/>
            </p:cNvSpPr>
            <p:nvPr/>
          </p:nvSpPr>
          <p:spPr bwMode="auto">
            <a:xfrm>
              <a:off x="4896" y="3100"/>
              <a:ext cx="0" cy="107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870" name="Line 74"/>
            <p:cNvSpPr>
              <a:spLocks noChangeShapeType="1"/>
            </p:cNvSpPr>
            <p:nvPr/>
          </p:nvSpPr>
          <p:spPr bwMode="auto">
            <a:xfrm>
              <a:off x="4003" y="4104"/>
              <a:ext cx="91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1867" name="Rectangle 83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>
                <a:solidFill>
                  <a:srgbClr val="CC3300"/>
                </a:solidFill>
                <a:latin typeface="Arial" charset="0"/>
                <a:cs typeface="Arial" charset="0"/>
              </a:rPr>
              <a:t>RECOMMENDED  PRACTICE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EC64-B2A3-4040-92A2-923F4E37081A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8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8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4" grpId="0" animBg="1"/>
      <p:bldP spid="32829" grpId="0"/>
      <p:bldP spid="32832" grpId="0"/>
      <p:bldP spid="3283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1"/>
          <p:cNvGrpSpPr>
            <a:grpSpLocks/>
          </p:cNvGrpSpPr>
          <p:nvPr/>
        </p:nvGrpSpPr>
        <p:grpSpPr bwMode="auto">
          <a:xfrm>
            <a:off x="212725" y="1028700"/>
            <a:ext cx="8858250" cy="1181100"/>
            <a:chOff x="134" y="648"/>
            <a:chExt cx="5580" cy="744"/>
          </a:xfrm>
        </p:grpSpPr>
        <p:sp>
          <p:nvSpPr>
            <p:cNvPr id="122922" name="Rectangle 80"/>
            <p:cNvSpPr>
              <a:spLocks noChangeArrowheads="1"/>
            </p:cNvSpPr>
            <p:nvPr/>
          </p:nvSpPr>
          <p:spPr bwMode="auto">
            <a:xfrm>
              <a:off x="184" y="656"/>
              <a:ext cx="5376" cy="736"/>
            </a:xfrm>
            <a:prstGeom prst="rect">
              <a:avLst/>
            </a:prstGeom>
            <a:solidFill>
              <a:srgbClr val="00FF99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122923" name="Text Box 4"/>
            <p:cNvSpPr txBox="1">
              <a:spLocks noChangeArrowheads="1"/>
            </p:cNvSpPr>
            <p:nvPr/>
          </p:nvSpPr>
          <p:spPr bwMode="auto">
            <a:xfrm>
              <a:off x="134" y="648"/>
              <a:ext cx="5580" cy="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800" i="1">
                  <a:solidFill>
                    <a:srgbClr val="000000"/>
                  </a:solidFill>
                  <a:latin typeface="Arial" charset="0"/>
                  <a:cs typeface="Arial" charset="0"/>
                </a:rPr>
                <a:t>3. Extension lines of internal feature </a:t>
              </a:r>
              <a:r>
                <a:rPr lang="en-US" sz="2800" b="1" i="1">
                  <a:solidFill>
                    <a:schemeClr val="accent2"/>
                  </a:solidFill>
                  <a:latin typeface="Arial" charset="0"/>
                  <a:cs typeface="Arial" charset="0"/>
                </a:rPr>
                <a:t>can</a:t>
              </a:r>
              <a:r>
                <a:rPr lang="en-US" sz="2800" b="1" i="1">
                  <a:solidFill>
                    <a:srgbClr val="000000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sz="2800" i="1">
                  <a:solidFill>
                    <a:srgbClr val="000000"/>
                  </a:solidFill>
                  <a:latin typeface="Arial" charset="0"/>
                  <a:cs typeface="Arial" charset="0"/>
                </a:rPr>
                <a:t>cross visible</a:t>
              </a:r>
              <a:br>
                <a:rPr lang="en-US" sz="2800" i="1">
                  <a:solidFill>
                    <a:srgbClr val="000000"/>
                  </a:solidFill>
                  <a:latin typeface="Arial" charset="0"/>
                  <a:cs typeface="Arial" charset="0"/>
                </a:rPr>
              </a:br>
              <a:r>
                <a:rPr lang="en-US" sz="2800" i="1">
                  <a:solidFill>
                    <a:srgbClr val="000000"/>
                  </a:solidFill>
                  <a:latin typeface="Arial" charset="0"/>
                  <a:cs typeface="Arial" charset="0"/>
                </a:rPr>
                <a:t>    lines </a:t>
              </a:r>
              <a:r>
                <a:rPr lang="en-US" sz="2800" b="1" i="1">
                  <a:solidFill>
                    <a:srgbClr val="FF3300"/>
                  </a:solidFill>
                  <a:latin typeface="Arial" charset="0"/>
                  <a:cs typeface="Arial" charset="0"/>
                </a:rPr>
                <a:t>without</a:t>
              </a:r>
              <a:r>
                <a:rPr lang="en-US" sz="2800" i="1">
                  <a:solidFill>
                    <a:srgbClr val="000000"/>
                  </a:solidFill>
                  <a:latin typeface="Arial" charset="0"/>
                  <a:cs typeface="Arial" charset="0"/>
                </a:rPr>
                <a:t> leaving a gap at the intersection point.</a:t>
              </a:r>
            </a:p>
          </p:txBody>
        </p:sp>
      </p:grpSp>
      <p:grpSp>
        <p:nvGrpSpPr>
          <p:cNvPr id="3" name="Group 122"/>
          <p:cNvGrpSpPr>
            <a:grpSpLocks/>
          </p:cNvGrpSpPr>
          <p:nvPr/>
        </p:nvGrpSpPr>
        <p:grpSpPr bwMode="auto">
          <a:xfrm>
            <a:off x="528638" y="3562350"/>
            <a:ext cx="2733675" cy="2424113"/>
            <a:chOff x="333" y="2244"/>
            <a:chExt cx="1722" cy="1527"/>
          </a:xfrm>
        </p:grpSpPr>
        <p:sp>
          <p:nvSpPr>
            <p:cNvPr id="122914" name="Freeform 89"/>
            <p:cNvSpPr>
              <a:spLocks/>
            </p:cNvSpPr>
            <p:nvPr/>
          </p:nvSpPr>
          <p:spPr bwMode="auto">
            <a:xfrm flipH="1">
              <a:off x="333" y="2244"/>
              <a:ext cx="1722" cy="1527"/>
            </a:xfrm>
            <a:custGeom>
              <a:avLst/>
              <a:gdLst>
                <a:gd name="T0" fmla="*/ 3 w 1722"/>
                <a:gd name="T1" fmla="*/ 0 h 1527"/>
                <a:gd name="T2" fmla="*/ 327 w 1722"/>
                <a:gd name="T3" fmla="*/ 0 h 1527"/>
                <a:gd name="T4" fmla="*/ 327 w 1722"/>
                <a:gd name="T5" fmla="*/ 423 h 1527"/>
                <a:gd name="T6" fmla="*/ 621 w 1722"/>
                <a:gd name="T7" fmla="*/ 423 h 1527"/>
                <a:gd name="T8" fmla="*/ 621 w 1722"/>
                <a:gd name="T9" fmla="*/ 0 h 1527"/>
                <a:gd name="T10" fmla="*/ 1722 w 1722"/>
                <a:gd name="T11" fmla="*/ 0 h 1527"/>
                <a:gd name="T12" fmla="*/ 1722 w 1722"/>
                <a:gd name="T13" fmla="*/ 804 h 1527"/>
                <a:gd name="T14" fmla="*/ 846 w 1722"/>
                <a:gd name="T15" fmla="*/ 1527 h 1527"/>
                <a:gd name="T16" fmla="*/ 0 w 1722"/>
                <a:gd name="T17" fmla="*/ 1527 h 1527"/>
                <a:gd name="T18" fmla="*/ 3 w 1722"/>
                <a:gd name="T19" fmla="*/ 0 h 15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22"/>
                <a:gd name="T31" fmla="*/ 0 h 1527"/>
                <a:gd name="T32" fmla="*/ 1722 w 1722"/>
                <a:gd name="T33" fmla="*/ 1527 h 15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22" h="1527">
                  <a:moveTo>
                    <a:pt x="3" y="0"/>
                  </a:moveTo>
                  <a:lnTo>
                    <a:pt x="327" y="0"/>
                  </a:lnTo>
                  <a:lnTo>
                    <a:pt x="327" y="423"/>
                  </a:lnTo>
                  <a:lnTo>
                    <a:pt x="621" y="423"/>
                  </a:lnTo>
                  <a:lnTo>
                    <a:pt x="621" y="0"/>
                  </a:lnTo>
                  <a:lnTo>
                    <a:pt x="1722" y="0"/>
                  </a:lnTo>
                  <a:lnTo>
                    <a:pt x="1722" y="804"/>
                  </a:lnTo>
                  <a:lnTo>
                    <a:pt x="846" y="1527"/>
                  </a:lnTo>
                  <a:lnTo>
                    <a:pt x="0" y="152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15" name="Oval 28"/>
            <p:cNvSpPr>
              <a:spLocks noChangeArrowheads="1"/>
            </p:cNvSpPr>
            <p:nvPr/>
          </p:nvSpPr>
          <p:spPr bwMode="auto">
            <a:xfrm>
              <a:off x="800" y="2736"/>
              <a:ext cx="400" cy="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16" name="Line 82"/>
            <p:cNvSpPr>
              <a:spLocks noChangeShapeType="1"/>
            </p:cNvSpPr>
            <p:nvPr/>
          </p:nvSpPr>
          <p:spPr bwMode="auto">
            <a:xfrm>
              <a:off x="1007" y="2905"/>
              <a:ext cx="0" cy="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17" name="Line 83"/>
            <p:cNvSpPr>
              <a:spLocks noChangeShapeType="1"/>
            </p:cNvSpPr>
            <p:nvPr/>
          </p:nvSpPr>
          <p:spPr bwMode="auto">
            <a:xfrm>
              <a:off x="1007" y="2615"/>
              <a:ext cx="0" cy="2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18" name="Line 84"/>
            <p:cNvSpPr>
              <a:spLocks noChangeShapeType="1"/>
            </p:cNvSpPr>
            <p:nvPr/>
          </p:nvSpPr>
          <p:spPr bwMode="auto">
            <a:xfrm flipH="1">
              <a:off x="1078" y="2938"/>
              <a:ext cx="2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19" name="Line 85"/>
            <p:cNvSpPr>
              <a:spLocks noChangeShapeType="1"/>
            </p:cNvSpPr>
            <p:nvPr/>
          </p:nvSpPr>
          <p:spPr bwMode="auto">
            <a:xfrm rot="-5400000">
              <a:off x="1007" y="2905"/>
              <a:ext cx="0" cy="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20" name="Line 86"/>
            <p:cNvSpPr>
              <a:spLocks noChangeShapeType="1"/>
            </p:cNvSpPr>
            <p:nvPr/>
          </p:nvSpPr>
          <p:spPr bwMode="auto">
            <a:xfrm>
              <a:off x="1007" y="3003"/>
              <a:ext cx="0" cy="2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21" name="Line 87"/>
            <p:cNvSpPr>
              <a:spLocks noChangeShapeType="1"/>
            </p:cNvSpPr>
            <p:nvPr/>
          </p:nvSpPr>
          <p:spPr bwMode="auto">
            <a:xfrm flipH="1">
              <a:off x="684" y="2938"/>
              <a:ext cx="2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24"/>
          <p:cNvGrpSpPr>
            <a:grpSpLocks/>
          </p:cNvGrpSpPr>
          <p:nvPr/>
        </p:nvGrpSpPr>
        <p:grpSpPr bwMode="auto">
          <a:xfrm>
            <a:off x="2819400" y="3529013"/>
            <a:ext cx="1223963" cy="742950"/>
            <a:chOff x="1776" y="2223"/>
            <a:chExt cx="771" cy="468"/>
          </a:xfrm>
        </p:grpSpPr>
        <p:grpSp>
          <p:nvGrpSpPr>
            <p:cNvPr id="5" name="Group 123"/>
            <p:cNvGrpSpPr>
              <a:grpSpLocks/>
            </p:cNvGrpSpPr>
            <p:nvPr/>
          </p:nvGrpSpPr>
          <p:grpSpPr bwMode="auto">
            <a:xfrm>
              <a:off x="1776" y="2672"/>
              <a:ext cx="771" cy="0"/>
              <a:chOff x="1776" y="2672"/>
              <a:chExt cx="771" cy="0"/>
            </a:xfrm>
          </p:grpSpPr>
          <p:sp>
            <p:nvSpPr>
              <p:cNvPr id="122912" name="Line 90"/>
              <p:cNvSpPr>
                <a:spLocks noChangeShapeType="1"/>
              </p:cNvSpPr>
              <p:nvPr/>
            </p:nvSpPr>
            <p:spPr bwMode="auto">
              <a:xfrm>
                <a:off x="1776" y="2672"/>
                <a:ext cx="239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13" name="Line 91"/>
              <p:cNvSpPr>
                <a:spLocks noChangeShapeType="1"/>
              </p:cNvSpPr>
              <p:nvPr/>
            </p:nvSpPr>
            <p:spPr bwMode="auto">
              <a:xfrm>
                <a:off x="2089" y="2672"/>
                <a:ext cx="45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2910" name="Line 92"/>
            <p:cNvSpPr>
              <a:spLocks noChangeShapeType="1"/>
            </p:cNvSpPr>
            <p:nvPr/>
          </p:nvSpPr>
          <p:spPr bwMode="auto">
            <a:xfrm>
              <a:off x="2094" y="2244"/>
              <a:ext cx="44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11" name="Line 93"/>
            <p:cNvSpPr>
              <a:spLocks noChangeShapeType="1"/>
            </p:cNvSpPr>
            <p:nvPr/>
          </p:nvSpPr>
          <p:spPr bwMode="auto">
            <a:xfrm>
              <a:off x="2478" y="2223"/>
              <a:ext cx="0" cy="46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25"/>
          <p:cNvGrpSpPr>
            <a:grpSpLocks/>
          </p:cNvGrpSpPr>
          <p:nvPr/>
        </p:nvGrpSpPr>
        <p:grpSpPr bwMode="auto">
          <a:xfrm>
            <a:off x="942975" y="4924425"/>
            <a:ext cx="498475" cy="860425"/>
            <a:chOff x="594" y="3102"/>
            <a:chExt cx="314" cy="542"/>
          </a:xfrm>
        </p:grpSpPr>
        <p:sp>
          <p:nvSpPr>
            <p:cNvPr id="122907" name="Line 95"/>
            <p:cNvSpPr>
              <a:spLocks noChangeShapeType="1"/>
            </p:cNvSpPr>
            <p:nvPr/>
          </p:nvSpPr>
          <p:spPr bwMode="auto">
            <a:xfrm flipH="1">
              <a:off x="765" y="3102"/>
              <a:ext cx="143" cy="24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sm" len="lg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08" name="Line 96"/>
            <p:cNvSpPr>
              <a:spLocks noChangeShapeType="1"/>
            </p:cNvSpPr>
            <p:nvPr/>
          </p:nvSpPr>
          <p:spPr bwMode="auto">
            <a:xfrm flipH="1">
              <a:off x="594" y="3430"/>
              <a:ext cx="123" cy="2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937" name="Line 97"/>
          <p:cNvSpPr>
            <a:spLocks noChangeShapeType="1"/>
          </p:cNvSpPr>
          <p:nvPr/>
        </p:nvSpPr>
        <p:spPr bwMode="auto">
          <a:xfrm flipH="1">
            <a:off x="738188" y="5781675"/>
            <a:ext cx="2095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126"/>
          <p:cNvGrpSpPr>
            <a:grpSpLocks/>
          </p:cNvGrpSpPr>
          <p:nvPr/>
        </p:nvGrpSpPr>
        <p:grpSpPr bwMode="auto">
          <a:xfrm>
            <a:off x="4973638" y="3529013"/>
            <a:ext cx="3514725" cy="2457450"/>
            <a:chOff x="3133" y="2223"/>
            <a:chExt cx="2214" cy="1548"/>
          </a:xfrm>
        </p:grpSpPr>
        <p:sp>
          <p:nvSpPr>
            <p:cNvPr id="122894" name="Freeform 99"/>
            <p:cNvSpPr>
              <a:spLocks/>
            </p:cNvSpPr>
            <p:nvPr/>
          </p:nvSpPr>
          <p:spPr bwMode="auto">
            <a:xfrm flipH="1">
              <a:off x="3133" y="2244"/>
              <a:ext cx="1722" cy="1527"/>
            </a:xfrm>
            <a:custGeom>
              <a:avLst/>
              <a:gdLst>
                <a:gd name="T0" fmla="*/ 3 w 1722"/>
                <a:gd name="T1" fmla="*/ 0 h 1527"/>
                <a:gd name="T2" fmla="*/ 327 w 1722"/>
                <a:gd name="T3" fmla="*/ 0 h 1527"/>
                <a:gd name="T4" fmla="*/ 327 w 1722"/>
                <a:gd name="T5" fmla="*/ 423 h 1527"/>
                <a:gd name="T6" fmla="*/ 621 w 1722"/>
                <a:gd name="T7" fmla="*/ 423 h 1527"/>
                <a:gd name="T8" fmla="*/ 621 w 1722"/>
                <a:gd name="T9" fmla="*/ 0 h 1527"/>
                <a:gd name="T10" fmla="*/ 1722 w 1722"/>
                <a:gd name="T11" fmla="*/ 0 h 1527"/>
                <a:gd name="T12" fmla="*/ 1722 w 1722"/>
                <a:gd name="T13" fmla="*/ 804 h 1527"/>
                <a:gd name="T14" fmla="*/ 846 w 1722"/>
                <a:gd name="T15" fmla="*/ 1527 h 1527"/>
                <a:gd name="T16" fmla="*/ 0 w 1722"/>
                <a:gd name="T17" fmla="*/ 1527 h 1527"/>
                <a:gd name="T18" fmla="*/ 3 w 1722"/>
                <a:gd name="T19" fmla="*/ 0 h 15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22"/>
                <a:gd name="T31" fmla="*/ 0 h 1527"/>
                <a:gd name="T32" fmla="*/ 1722 w 1722"/>
                <a:gd name="T33" fmla="*/ 1527 h 15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22" h="1527">
                  <a:moveTo>
                    <a:pt x="3" y="0"/>
                  </a:moveTo>
                  <a:lnTo>
                    <a:pt x="327" y="0"/>
                  </a:lnTo>
                  <a:lnTo>
                    <a:pt x="327" y="423"/>
                  </a:lnTo>
                  <a:lnTo>
                    <a:pt x="621" y="423"/>
                  </a:lnTo>
                  <a:lnTo>
                    <a:pt x="621" y="0"/>
                  </a:lnTo>
                  <a:lnTo>
                    <a:pt x="1722" y="0"/>
                  </a:lnTo>
                  <a:lnTo>
                    <a:pt x="1722" y="804"/>
                  </a:lnTo>
                  <a:lnTo>
                    <a:pt x="846" y="1527"/>
                  </a:lnTo>
                  <a:lnTo>
                    <a:pt x="0" y="152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33CC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895" name="Oval 100"/>
            <p:cNvSpPr>
              <a:spLocks noChangeArrowheads="1"/>
            </p:cNvSpPr>
            <p:nvPr/>
          </p:nvSpPr>
          <p:spPr bwMode="auto">
            <a:xfrm>
              <a:off x="3600" y="2736"/>
              <a:ext cx="400" cy="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96" name="Line 101"/>
            <p:cNvSpPr>
              <a:spLocks noChangeShapeType="1"/>
            </p:cNvSpPr>
            <p:nvPr/>
          </p:nvSpPr>
          <p:spPr bwMode="auto">
            <a:xfrm>
              <a:off x="3807" y="2905"/>
              <a:ext cx="0" cy="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897" name="Line 102"/>
            <p:cNvSpPr>
              <a:spLocks noChangeShapeType="1"/>
            </p:cNvSpPr>
            <p:nvPr/>
          </p:nvSpPr>
          <p:spPr bwMode="auto">
            <a:xfrm>
              <a:off x="3807" y="2615"/>
              <a:ext cx="0" cy="2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898" name="Line 103"/>
            <p:cNvSpPr>
              <a:spLocks noChangeShapeType="1"/>
            </p:cNvSpPr>
            <p:nvPr/>
          </p:nvSpPr>
          <p:spPr bwMode="auto">
            <a:xfrm flipH="1">
              <a:off x="3878" y="2938"/>
              <a:ext cx="2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899" name="Line 104"/>
            <p:cNvSpPr>
              <a:spLocks noChangeShapeType="1"/>
            </p:cNvSpPr>
            <p:nvPr/>
          </p:nvSpPr>
          <p:spPr bwMode="auto">
            <a:xfrm rot="-5400000">
              <a:off x="3807" y="2905"/>
              <a:ext cx="0" cy="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00" name="Line 105"/>
            <p:cNvSpPr>
              <a:spLocks noChangeShapeType="1"/>
            </p:cNvSpPr>
            <p:nvPr/>
          </p:nvSpPr>
          <p:spPr bwMode="auto">
            <a:xfrm>
              <a:off x="3807" y="3003"/>
              <a:ext cx="0" cy="2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01" name="Line 106"/>
            <p:cNvSpPr>
              <a:spLocks noChangeShapeType="1"/>
            </p:cNvSpPr>
            <p:nvPr/>
          </p:nvSpPr>
          <p:spPr bwMode="auto">
            <a:xfrm flipH="1">
              <a:off x="3484" y="2938"/>
              <a:ext cx="2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02" name="Line 108"/>
            <p:cNvSpPr>
              <a:spLocks noChangeShapeType="1"/>
            </p:cNvSpPr>
            <p:nvPr/>
          </p:nvSpPr>
          <p:spPr bwMode="auto">
            <a:xfrm>
              <a:off x="4568" y="2672"/>
              <a:ext cx="77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03" name="Line 109"/>
            <p:cNvSpPr>
              <a:spLocks noChangeShapeType="1"/>
            </p:cNvSpPr>
            <p:nvPr/>
          </p:nvSpPr>
          <p:spPr bwMode="auto">
            <a:xfrm>
              <a:off x="4894" y="2244"/>
              <a:ext cx="44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04" name="Line 110"/>
            <p:cNvSpPr>
              <a:spLocks noChangeShapeType="1"/>
            </p:cNvSpPr>
            <p:nvPr/>
          </p:nvSpPr>
          <p:spPr bwMode="auto">
            <a:xfrm>
              <a:off x="5278" y="2223"/>
              <a:ext cx="0" cy="46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05" name="Line 112"/>
            <p:cNvSpPr>
              <a:spLocks noChangeShapeType="1"/>
            </p:cNvSpPr>
            <p:nvPr/>
          </p:nvSpPr>
          <p:spPr bwMode="auto">
            <a:xfrm flipH="1">
              <a:off x="3395" y="3102"/>
              <a:ext cx="313" cy="54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sm" len="lg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06" name="Line 114"/>
            <p:cNvSpPr>
              <a:spLocks noChangeShapeType="1"/>
            </p:cNvSpPr>
            <p:nvPr/>
          </p:nvSpPr>
          <p:spPr bwMode="auto">
            <a:xfrm flipH="1">
              <a:off x="3265" y="3642"/>
              <a:ext cx="13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956" name="Text Box 116"/>
          <p:cNvSpPr txBox="1">
            <a:spLocks noChangeArrowheads="1"/>
          </p:cNvSpPr>
          <p:nvPr/>
        </p:nvSpPr>
        <p:spPr bwMode="auto">
          <a:xfrm>
            <a:off x="415925" y="2452688"/>
            <a:ext cx="1600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3300"/>
                </a:solidFill>
                <a:latin typeface="Arial" charset="0"/>
              </a:rPr>
              <a:t>WRONG</a:t>
            </a:r>
            <a:endParaRPr lang="th-TH" sz="2800" b="1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35957" name="Text Box 117"/>
          <p:cNvSpPr txBox="1">
            <a:spLocks noChangeArrowheads="1"/>
          </p:cNvSpPr>
          <p:nvPr/>
        </p:nvSpPr>
        <p:spPr bwMode="auto">
          <a:xfrm>
            <a:off x="4721225" y="2452688"/>
            <a:ext cx="1960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  <a:latin typeface="Arial" charset="0"/>
              </a:rPr>
              <a:t>CORRECT</a:t>
            </a:r>
            <a:endParaRPr lang="th-TH" sz="2800" b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35958" name="Oval 118"/>
          <p:cNvSpPr>
            <a:spLocks noChangeArrowheads="1"/>
          </p:cNvSpPr>
          <p:nvPr/>
        </p:nvSpPr>
        <p:spPr bwMode="auto">
          <a:xfrm>
            <a:off x="3098800" y="4089400"/>
            <a:ext cx="304800" cy="304800"/>
          </a:xfrm>
          <a:prstGeom prst="ellipse">
            <a:avLst/>
          </a:prstGeom>
          <a:noFill/>
          <a:ln w="19050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959" name="Oval 119"/>
          <p:cNvSpPr>
            <a:spLocks noChangeArrowheads="1"/>
          </p:cNvSpPr>
          <p:nvPr/>
        </p:nvSpPr>
        <p:spPr bwMode="auto">
          <a:xfrm>
            <a:off x="1028700" y="5219700"/>
            <a:ext cx="304800" cy="304800"/>
          </a:xfrm>
          <a:prstGeom prst="ellipse">
            <a:avLst/>
          </a:prstGeom>
          <a:noFill/>
          <a:ln w="19050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92" name="Rectangle 120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>
                <a:solidFill>
                  <a:srgbClr val="CC3300"/>
                </a:solidFill>
                <a:latin typeface="Arial" charset="0"/>
                <a:cs typeface="Arial" charset="0"/>
              </a:rPr>
              <a:t>RECOMMENDED  PRACTICE</a:t>
            </a:r>
          </a:p>
        </p:txBody>
      </p:sp>
      <p:sp>
        <p:nvSpPr>
          <p:cNvPr id="35967" name="PubCross"/>
          <p:cNvSpPr>
            <a:spLocks noEditPoints="1" noChangeArrowheads="1"/>
          </p:cNvSpPr>
          <p:nvPr/>
        </p:nvSpPr>
        <p:spPr bwMode="auto">
          <a:xfrm rot="-2678910">
            <a:off x="1022350" y="3895725"/>
            <a:ext cx="2265363" cy="2265363"/>
          </a:xfrm>
          <a:custGeom>
            <a:avLst/>
            <a:gdLst>
              <a:gd name="G0" fmla="+- 0 0 0"/>
              <a:gd name="G1" fmla="+- 8794 0 0"/>
              <a:gd name="G2" fmla="+- 21600 0 8794"/>
              <a:gd name="G3" fmla="+- 8625 0 0"/>
              <a:gd name="G4" fmla="+- 21600 0 8625"/>
              <a:gd name="T0" fmla="*/ 10800 w 21600"/>
              <a:gd name="T1" fmla="*/ 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G1 w 21600"/>
              <a:gd name="T9" fmla="*/ G3 h 21600"/>
              <a:gd name="T10" fmla="*/ G2 w 21600"/>
              <a:gd name="T11" fmla="*/ G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8794" y="0"/>
                </a:moveTo>
                <a:lnTo>
                  <a:pt x="8794" y="8625"/>
                </a:lnTo>
                <a:lnTo>
                  <a:pt x="0" y="8625"/>
                </a:lnTo>
                <a:lnTo>
                  <a:pt x="0" y="12975"/>
                </a:lnTo>
                <a:lnTo>
                  <a:pt x="8794" y="12975"/>
                </a:lnTo>
                <a:lnTo>
                  <a:pt x="8794" y="21600"/>
                </a:lnTo>
                <a:lnTo>
                  <a:pt x="12806" y="21600"/>
                </a:lnTo>
                <a:lnTo>
                  <a:pt x="12806" y="12975"/>
                </a:lnTo>
                <a:lnTo>
                  <a:pt x="21600" y="12975"/>
                </a:lnTo>
                <a:lnTo>
                  <a:pt x="21600" y="8625"/>
                </a:lnTo>
                <a:lnTo>
                  <a:pt x="12806" y="8625"/>
                </a:lnTo>
                <a:lnTo>
                  <a:pt x="12806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EC64-B2A3-4040-92A2-923F4E37081A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35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9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59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6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5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3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37" grpId="0" animBg="1"/>
      <p:bldP spid="35956" grpId="0"/>
      <p:bldP spid="35957" grpId="0"/>
      <p:bldP spid="35958" grpId="0" animBg="1"/>
      <p:bldP spid="35959" grpId="0" animBg="1"/>
      <p:bldP spid="35967" grpId="0" animBg="1"/>
      <p:bldP spid="35967" grpId="1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6"/>
          <p:cNvGrpSpPr>
            <a:grpSpLocks/>
          </p:cNvGrpSpPr>
          <p:nvPr/>
        </p:nvGrpSpPr>
        <p:grpSpPr bwMode="auto">
          <a:xfrm>
            <a:off x="225425" y="1041400"/>
            <a:ext cx="8601075" cy="1168400"/>
            <a:chOff x="142" y="656"/>
            <a:chExt cx="5418" cy="736"/>
          </a:xfrm>
        </p:grpSpPr>
        <p:sp>
          <p:nvSpPr>
            <p:cNvPr id="123948" name="Rectangle 76"/>
            <p:cNvSpPr>
              <a:spLocks noChangeArrowheads="1"/>
            </p:cNvSpPr>
            <p:nvPr/>
          </p:nvSpPr>
          <p:spPr bwMode="auto">
            <a:xfrm>
              <a:off x="184" y="656"/>
              <a:ext cx="5376" cy="736"/>
            </a:xfrm>
            <a:prstGeom prst="rect">
              <a:avLst/>
            </a:prstGeom>
            <a:solidFill>
              <a:srgbClr val="00FF99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123949" name="Text Box 5"/>
            <p:cNvSpPr txBox="1">
              <a:spLocks noChangeArrowheads="1"/>
            </p:cNvSpPr>
            <p:nvPr/>
          </p:nvSpPr>
          <p:spPr bwMode="auto">
            <a:xfrm>
              <a:off x="142" y="713"/>
              <a:ext cx="5407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i="1">
                  <a:solidFill>
                    <a:srgbClr val="000000"/>
                  </a:solidFill>
                  <a:latin typeface="Arial" charset="0"/>
                  <a:cs typeface="Arial" charset="0"/>
                </a:rPr>
                <a:t> 4. </a:t>
              </a:r>
              <a:r>
                <a:rPr lang="en-US" sz="2800" b="1" i="1">
                  <a:solidFill>
                    <a:srgbClr val="FF3300"/>
                  </a:solidFill>
                  <a:latin typeface="Arial" charset="0"/>
                  <a:cs typeface="Arial" charset="0"/>
                </a:rPr>
                <a:t>Do not</a:t>
              </a:r>
              <a:r>
                <a:rPr lang="en-US" sz="2800" i="1">
                  <a:solidFill>
                    <a:srgbClr val="000000"/>
                  </a:solidFill>
                  <a:latin typeface="Arial" charset="0"/>
                  <a:cs typeface="Arial" charset="0"/>
                </a:rPr>
                <a:t> use </a:t>
              </a:r>
              <a:r>
                <a:rPr lang="en-US" sz="2800" i="1">
                  <a:solidFill>
                    <a:schemeClr val="accent2"/>
                  </a:solidFill>
                  <a:latin typeface="Arial" charset="0"/>
                  <a:cs typeface="Arial" charset="0"/>
                </a:rPr>
                <a:t>object line</a:t>
              </a:r>
              <a:r>
                <a:rPr lang="en-US" sz="2800" i="1">
                  <a:solidFill>
                    <a:srgbClr val="000000"/>
                  </a:solidFill>
                  <a:latin typeface="Arial" charset="0"/>
                  <a:cs typeface="Arial" charset="0"/>
                </a:rPr>
                <a:t>, </a:t>
              </a:r>
              <a:r>
                <a:rPr lang="en-US" sz="2800" i="1">
                  <a:solidFill>
                    <a:schemeClr val="accent2"/>
                  </a:solidFill>
                  <a:latin typeface="Arial" charset="0"/>
                  <a:cs typeface="Arial" charset="0"/>
                </a:rPr>
                <a:t>center line</a:t>
              </a:r>
              <a:r>
                <a:rPr lang="en-US" sz="2800" i="1">
                  <a:solidFill>
                    <a:srgbClr val="000000"/>
                  </a:solidFill>
                  <a:latin typeface="Arial" charset="0"/>
                  <a:cs typeface="Arial" charset="0"/>
                </a:rPr>
                <a:t>, and </a:t>
              </a:r>
              <a:r>
                <a:rPr lang="en-US" sz="2800" i="1">
                  <a:solidFill>
                    <a:schemeClr val="accent2"/>
                  </a:solidFill>
                  <a:latin typeface="Arial" charset="0"/>
                  <a:cs typeface="Arial" charset="0"/>
                </a:rPr>
                <a:t>dimension </a:t>
              </a:r>
              <a:br>
                <a:rPr lang="en-US" sz="2800" i="1">
                  <a:solidFill>
                    <a:schemeClr val="accent2"/>
                  </a:solidFill>
                  <a:latin typeface="Arial" charset="0"/>
                  <a:cs typeface="Arial" charset="0"/>
                </a:rPr>
              </a:br>
              <a:r>
                <a:rPr lang="en-US" sz="2800" i="1">
                  <a:solidFill>
                    <a:schemeClr val="accent2"/>
                  </a:solidFill>
                  <a:latin typeface="Arial" charset="0"/>
                  <a:cs typeface="Arial" charset="0"/>
                </a:rPr>
                <a:t>     line</a:t>
              </a:r>
              <a:r>
                <a:rPr lang="en-US" sz="2800" i="1">
                  <a:solidFill>
                    <a:srgbClr val="000000"/>
                  </a:solidFill>
                  <a:latin typeface="Arial" charset="0"/>
                  <a:cs typeface="Arial" charset="0"/>
                </a:rPr>
                <a:t> as an extension lines.</a:t>
              </a:r>
            </a:p>
          </p:txBody>
        </p:sp>
      </p:grpSp>
      <p:sp>
        <p:nvSpPr>
          <p:cNvPr id="30799" name="Line 79"/>
          <p:cNvSpPr>
            <a:spLocks noChangeShapeType="1"/>
          </p:cNvSpPr>
          <p:nvPr/>
        </p:nvSpPr>
        <p:spPr bwMode="auto">
          <a:xfrm>
            <a:off x="7632700" y="3505200"/>
            <a:ext cx="109537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0" name="Line 80"/>
          <p:cNvSpPr>
            <a:spLocks noChangeShapeType="1"/>
          </p:cNvSpPr>
          <p:nvPr/>
        </p:nvSpPr>
        <p:spPr bwMode="auto">
          <a:xfrm>
            <a:off x="6235700" y="5943600"/>
            <a:ext cx="2506663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1" name="Line 81"/>
          <p:cNvSpPr>
            <a:spLocks noChangeShapeType="1"/>
          </p:cNvSpPr>
          <p:nvPr/>
        </p:nvSpPr>
        <p:spPr bwMode="auto">
          <a:xfrm>
            <a:off x="8628063" y="3476625"/>
            <a:ext cx="0" cy="250031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arrow" w="sm" len="lg"/>
            <a:tailEnd type="arrow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30802" name="Line 82"/>
          <p:cNvSpPr>
            <a:spLocks noChangeShapeType="1"/>
          </p:cNvSpPr>
          <p:nvPr/>
        </p:nvSpPr>
        <p:spPr bwMode="auto">
          <a:xfrm>
            <a:off x="7620000" y="4787900"/>
            <a:ext cx="674688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3" name="Line 83"/>
          <p:cNvSpPr>
            <a:spLocks noChangeShapeType="1"/>
          </p:cNvSpPr>
          <p:nvPr/>
        </p:nvSpPr>
        <p:spPr bwMode="auto">
          <a:xfrm>
            <a:off x="8166100" y="4745038"/>
            <a:ext cx="0" cy="12319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arrow" w="sm" len="lg"/>
            <a:tailEnd type="arrow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30806" name="Line 86"/>
          <p:cNvSpPr>
            <a:spLocks noChangeShapeType="1"/>
          </p:cNvSpPr>
          <p:nvPr/>
        </p:nvSpPr>
        <p:spPr bwMode="auto">
          <a:xfrm>
            <a:off x="2055813" y="5908675"/>
            <a:ext cx="14541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arrow" w="sm" len="lg"/>
            <a:tailEnd type="arrow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30809" name="Line 89"/>
          <p:cNvSpPr>
            <a:spLocks noChangeShapeType="1"/>
          </p:cNvSpPr>
          <p:nvPr/>
        </p:nvSpPr>
        <p:spPr bwMode="auto">
          <a:xfrm>
            <a:off x="3475038" y="4710113"/>
            <a:ext cx="0" cy="12319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arrow" w="sm" len="lg"/>
            <a:tailEnd type="arrow" w="sm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145"/>
          <p:cNvGrpSpPr>
            <a:grpSpLocks/>
          </p:cNvGrpSpPr>
          <p:nvPr/>
        </p:nvGrpSpPr>
        <p:grpSpPr bwMode="auto">
          <a:xfrm>
            <a:off x="736600" y="3479800"/>
            <a:ext cx="2847975" cy="2425700"/>
            <a:chOff x="464" y="2192"/>
            <a:chExt cx="1794" cy="1528"/>
          </a:xfrm>
        </p:grpSpPr>
        <p:sp>
          <p:nvSpPr>
            <p:cNvPr id="123940" name="Freeform 84"/>
            <p:cNvSpPr>
              <a:spLocks/>
            </p:cNvSpPr>
            <p:nvPr/>
          </p:nvSpPr>
          <p:spPr bwMode="auto">
            <a:xfrm>
              <a:off x="464" y="2192"/>
              <a:ext cx="1720" cy="1528"/>
            </a:xfrm>
            <a:custGeom>
              <a:avLst/>
              <a:gdLst>
                <a:gd name="T0" fmla="*/ 0 w 1720"/>
                <a:gd name="T1" fmla="*/ 0 h 1528"/>
                <a:gd name="T2" fmla="*/ 1720 w 1720"/>
                <a:gd name="T3" fmla="*/ 0 h 1528"/>
                <a:gd name="T4" fmla="*/ 1720 w 1720"/>
                <a:gd name="T5" fmla="*/ 800 h 1528"/>
                <a:gd name="T6" fmla="*/ 848 w 1720"/>
                <a:gd name="T7" fmla="*/ 800 h 1528"/>
                <a:gd name="T8" fmla="*/ 848 w 1720"/>
                <a:gd name="T9" fmla="*/ 1528 h 1528"/>
                <a:gd name="T10" fmla="*/ 0 w 1720"/>
                <a:gd name="T11" fmla="*/ 1528 h 1528"/>
                <a:gd name="T12" fmla="*/ 0 w 1720"/>
                <a:gd name="T13" fmla="*/ 0 h 15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20"/>
                <a:gd name="T22" fmla="*/ 0 h 1528"/>
                <a:gd name="T23" fmla="*/ 1720 w 1720"/>
                <a:gd name="T24" fmla="*/ 1528 h 15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20" h="1528">
                  <a:moveTo>
                    <a:pt x="0" y="0"/>
                  </a:moveTo>
                  <a:lnTo>
                    <a:pt x="1720" y="0"/>
                  </a:lnTo>
                  <a:lnTo>
                    <a:pt x="1720" y="800"/>
                  </a:lnTo>
                  <a:lnTo>
                    <a:pt x="848" y="800"/>
                  </a:lnTo>
                  <a:lnTo>
                    <a:pt x="848" y="1528"/>
                  </a:lnTo>
                  <a:lnTo>
                    <a:pt x="0" y="15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41" name="Oval 91"/>
            <p:cNvSpPr>
              <a:spLocks noChangeArrowheads="1"/>
            </p:cNvSpPr>
            <p:nvPr/>
          </p:nvSpPr>
          <p:spPr bwMode="auto">
            <a:xfrm>
              <a:off x="1784" y="2571"/>
              <a:ext cx="296" cy="29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42" name="Line 92"/>
            <p:cNvSpPr>
              <a:spLocks noChangeShapeType="1"/>
            </p:cNvSpPr>
            <p:nvPr/>
          </p:nvSpPr>
          <p:spPr bwMode="auto">
            <a:xfrm>
              <a:off x="1935" y="2689"/>
              <a:ext cx="0" cy="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43" name="Line 93"/>
            <p:cNvSpPr>
              <a:spLocks noChangeShapeType="1"/>
            </p:cNvSpPr>
            <p:nvPr/>
          </p:nvSpPr>
          <p:spPr bwMode="auto">
            <a:xfrm>
              <a:off x="1935" y="2399"/>
              <a:ext cx="0" cy="2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44" name="Line 94"/>
            <p:cNvSpPr>
              <a:spLocks noChangeShapeType="1"/>
            </p:cNvSpPr>
            <p:nvPr/>
          </p:nvSpPr>
          <p:spPr bwMode="auto">
            <a:xfrm flipH="1">
              <a:off x="2006" y="2722"/>
              <a:ext cx="2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45" name="Line 95"/>
            <p:cNvSpPr>
              <a:spLocks noChangeShapeType="1"/>
            </p:cNvSpPr>
            <p:nvPr/>
          </p:nvSpPr>
          <p:spPr bwMode="auto">
            <a:xfrm rot="-5400000">
              <a:off x="1935" y="2689"/>
              <a:ext cx="0" cy="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46" name="Line 96"/>
            <p:cNvSpPr>
              <a:spLocks noChangeShapeType="1"/>
            </p:cNvSpPr>
            <p:nvPr/>
          </p:nvSpPr>
          <p:spPr bwMode="auto">
            <a:xfrm>
              <a:off x="1935" y="2787"/>
              <a:ext cx="0" cy="2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47" name="Line 97"/>
            <p:cNvSpPr>
              <a:spLocks noChangeShapeType="1"/>
            </p:cNvSpPr>
            <p:nvPr/>
          </p:nvSpPr>
          <p:spPr bwMode="auto">
            <a:xfrm flipH="1">
              <a:off x="1612" y="2722"/>
              <a:ext cx="2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48"/>
          <p:cNvGrpSpPr>
            <a:grpSpLocks/>
          </p:cNvGrpSpPr>
          <p:nvPr/>
        </p:nvGrpSpPr>
        <p:grpSpPr bwMode="auto">
          <a:xfrm>
            <a:off x="4826000" y="3505200"/>
            <a:ext cx="2860675" cy="2425700"/>
            <a:chOff x="3040" y="2208"/>
            <a:chExt cx="1802" cy="1528"/>
          </a:xfrm>
        </p:grpSpPr>
        <p:sp>
          <p:nvSpPr>
            <p:cNvPr id="123932" name="Freeform 78"/>
            <p:cNvSpPr>
              <a:spLocks/>
            </p:cNvSpPr>
            <p:nvPr/>
          </p:nvSpPr>
          <p:spPr bwMode="auto">
            <a:xfrm>
              <a:off x="3040" y="2208"/>
              <a:ext cx="1720" cy="1528"/>
            </a:xfrm>
            <a:custGeom>
              <a:avLst/>
              <a:gdLst>
                <a:gd name="T0" fmla="*/ 0 w 1720"/>
                <a:gd name="T1" fmla="*/ 0 h 1528"/>
                <a:gd name="T2" fmla="*/ 1720 w 1720"/>
                <a:gd name="T3" fmla="*/ 0 h 1528"/>
                <a:gd name="T4" fmla="*/ 1720 w 1720"/>
                <a:gd name="T5" fmla="*/ 800 h 1528"/>
                <a:gd name="T6" fmla="*/ 848 w 1720"/>
                <a:gd name="T7" fmla="*/ 800 h 1528"/>
                <a:gd name="T8" fmla="*/ 848 w 1720"/>
                <a:gd name="T9" fmla="*/ 1528 h 1528"/>
                <a:gd name="T10" fmla="*/ 0 w 1720"/>
                <a:gd name="T11" fmla="*/ 1528 h 1528"/>
                <a:gd name="T12" fmla="*/ 0 w 1720"/>
                <a:gd name="T13" fmla="*/ 0 h 15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20"/>
                <a:gd name="T22" fmla="*/ 0 h 1528"/>
                <a:gd name="T23" fmla="*/ 1720 w 1720"/>
                <a:gd name="T24" fmla="*/ 1528 h 15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20" h="1528">
                  <a:moveTo>
                    <a:pt x="0" y="0"/>
                  </a:moveTo>
                  <a:lnTo>
                    <a:pt x="1720" y="0"/>
                  </a:lnTo>
                  <a:lnTo>
                    <a:pt x="1720" y="800"/>
                  </a:lnTo>
                  <a:lnTo>
                    <a:pt x="848" y="800"/>
                  </a:lnTo>
                  <a:lnTo>
                    <a:pt x="848" y="1528"/>
                  </a:lnTo>
                  <a:lnTo>
                    <a:pt x="0" y="15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CC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33" name="Oval 101"/>
            <p:cNvSpPr>
              <a:spLocks noChangeArrowheads="1"/>
            </p:cNvSpPr>
            <p:nvPr/>
          </p:nvSpPr>
          <p:spPr bwMode="auto">
            <a:xfrm>
              <a:off x="4368" y="2579"/>
              <a:ext cx="296" cy="29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34" name="Line 102"/>
            <p:cNvSpPr>
              <a:spLocks noChangeShapeType="1"/>
            </p:cNvSpPr>
            <p:nvPr/>
          </p:nvSpPr>
          <p:spPr bwMode="auto">
            <a:xfrm>
              <a:off x="4519" y="2697"/>
              <a:ext cx="0" cy="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35" name="Line 103"/>
            <p:cNvSpPr>
              <a:spLocks noChangeShapeType="1"/>
            </p:cNvSpPr>
            <p:nvPr/>
          </p:nvSpPr>
          <p:spPr bwMode="auto">
            <a:xfrm>
              <a:off x="4519" y="2407"/>
              <a:ext cx="0" cy="2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36" name="Line 104"/>
            <p:cNvSpPr>
              <a:spLocks noChangeShapeType="1"/>
            </p:cNvSpPr>
            <p:nvPr/>
          </p:nvSpPr>
          <p:spPr bwMode="auto">
            <a:xfrm flipH="1">
              <a:off x="4590" y="2730"/>
              <a:ext cx="2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37" name="Line 105"/>
            <p:cNvSpPr>
              <a:spLocks noChangeShapeType="1"/>
            </p:cNvSpPr>
            <p:nvPr/>
          </p:nvSpPr>
          <p:spPr bwMode="auto">
            <a:xfrm rot="-5400000">
              <a:off x="4519" y="2697"/>
              <a:ext cx="0" cy="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38" name="Line 106"/>
            <p:cNvSpPr>
              <a:spLocks noChangeShapeType="1"/>
            </p:cNvSpPr>
            <p:nvPr/>
          </p:nvSpPr>
          <p:spPr bwMode="auto">
            <a:xfrm>
              <a:off x="4519" y="2795"/>
              <a:ext cx="0" cy="2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39" name="Line 107"/>
            <p:cNvSpPr>
              <a:spLocks noChangeShapeType="1"/>
            </p:cNvSpPr>
            <p:nvPr/>
          </p:nvSpPr>
          <p:spPr bwMode="auto">
            <a:xfrm flipH="1">
              <a:off x="4196" y="2730"/>
              <a:ext cx="2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832" name="Text Box 112"/>
          <p:cNvSpPr txBox="1">
            <a:spLocks noChangeArrowheads="1"/>
          </p:cNvSpPr>
          <p:nvPr/>
        </p:nvSpPr>
        <p:spPr bwMode="auto">
          <a:xfrm>
            <a:off x="415925" y="2452688"/>
            <a:ext cx="1241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3300"/>
                </a:solidFill>
                <a:latin typeface="Arial" charset="0"/>
              </a:rPr>
              <a:t>POOR</a:t>
            </a:r>
            <a:endParaRPr lang="th-TH" sz="2800" b="1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30833" name="Text Box 113"/>
          <p:cNvSpPr txBox="1">
            <a:spLocks noChangeArrowheads="1"/>
          </p:cNvSpPr>
          <p:nvPr/>
        </p:nvSpPr>
        <p:spPr bwMode="auto">
          <a:xfrm>
            <a:off x="4721225" y="2452688"/>
            <a:ext cx="12811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  <a:latin typeface="Arial" charset="0"/>
              </a:rPr>
              <a:t>GOOD</a:t>
            </a:r>
            <a:endParaRPr lang="th-TH" sz="2800" b="1">
              <a:solidFill>
                <a:schemeClr val="accent2"/>
              </a:solidFill>
              <a:latin typeface="Arial" charset="0"/>
            </a:endParaRPr>
          </a:p>
        </p:txBody>
      </p:sp>
      <p:grpSp>
        <p:nvGrpSpPr>
          <p:cNvPr id="5" name="Group 147"/>
          <p:cNvGrpSpPr>
            <a:grpSpLocks/>
          </p:cNvGrpSpPr>
          <p:nvPr/>
        </p:nvGrpSpPr>
        <p:grpSpPr bwMode="auto">
          <a:xfrm>
            <a:off x="3036888" y="2962275"/>
            <a:ext cx="471487" cy="787400"/>
            <a:chOff x="1913" y="1866"/>
            <a:chExt cx="297" cy="496"/>
          </a:xfrm>
        </p:grpSpPr>
        <p:sp>
          <p:nvSpPr>
            <p:cNvPr id="123928" name="Line 114"/>
            <p:cNvSpPr>
              <a:spLocks noChangeShapeType="1"/>
            </p:cNvSpPr>
            <p:nvPr/>
          </p:nvSpPr>
          <p:spPr bwMode="auto">
            <a:xfrm>
              <a:off x="1935" y="2299"/>
              <a:ext cx="0" cy="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29" name="Line 115"/>
            <p:cNvSpPr>
              <a:spLocks noChangeShapeType="1"/>
            </p:cNvSpPr>
            <p:nvPr/>
          </p:nvSpPr>
          <p:spPr bwMode="auto">
            <a:xfrm>
              <a:off x="1935" y="1868"/>
              <a:ext cx="0" cy="39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30" name="Line 116"/>
            <p:cNvSpPr>
              <a:spLocks noChangeShapeType="1"/>
            </p:cNvSpPr>
            <p:nvPr/>
          </p:nvSpPr>
          <p:spPr bwMode="auto">
            <a:xfrm flipV="1">
              <a:off x="2186" y="1866"/>
              <a:ext cx="0" cy="28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31" name="Line 117"/>
            <p:cNvSpPr>
              <a:spLocks noChangeShapeType="1"/>
            </p:cNvSpPr>
            <p:nvPr/>
          </p:nvSpPr>
          <p:spPr bwMode="auto">
            <a:xfrm>
              <a:off x="1913" y="1932"/>
              <a:ext cx="29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839" name="Line 119"/>
          <p:cNvSpPr>
            <a:spLocks noChangeShapeType="1"/>
          </p:cNvSpPr>
          <p:nvPr/>
        </p:nvSpPr>
        <p:spPr bwMode="auto">
          <a:xfrm flipV="1">
            <a:off x="1473200" y="3451225"/>
            <a:ext cx="0" cy="24812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arrow" w="sm" len="lg"/>
            <a:tailEnd type="arrow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30841" name="Line 121"/>
          <p:cNvSpPr>
            <a:spLocks noChangeShapeType="1"/>
          </p:cNvSpPr>
          <p:nvPr/>
        </p:nvSpPr>
        <p:spPr bwMode="auto">
          <a:xfrm>
            <a:off x="7553325" y="4848225"/>
            <a:ext cx="0" cy="16668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42" name="Line 122"/>
          <p:cNvSpPr>
            <a:spLocks noChangeShapeType="1"/>
          </p:cNvSpPr>
          <p:nvPr/>
        </p:nvSpPr>
        <p:spPr bwMode="auto">
          <a:xfrm>
            <a:off x="6172200" y="5991225"/>
            <a:ext cx="0" cy="5238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43" name="Line 123"/>
          <p:cNvSpPr>
            <a:spLocks noChangeShapeType="1"/>
          </p:cNvSpPr>
          <p:nvPr/>
        </p:nvSpPr>
        <p:spPr bwMode="auto">
          <a:xfrm>
            <a:off x="6134100" y="6405563"/>
            <a:ext cx="1452563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arrow" w="sm" len="lg"/>
            <a:tailEnd type="arrow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30844" name="Line 124"/>
          <p:cNvSpPr>
            <a:spLocks noChangeShapeType="1"/>
          </p:cNvSpPr>
          <p:nvPr/>
        </p:nvSpPr>
        <p:spPr bwMode="auto">
          <a:xfrm flipV="1">
            <a:off x="7175500" y="2973388"/>
            <a:ext cx="0" cy="779462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45" name="Line 125"/>
          <p:cNvSpPr>
            <a:spLocks noChangeShapeType="1"/>
          </p:cNvSpPr>
          <p:nvPr/>
        </p:nvSpPr>
        <p:spPr bwMode="auto">
          <a:xfrm flipV="1">
            <a:off x="7558088" y="2981325"/>
            <a:ext cx="0" cy="452438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46" name="Line 126"/>
          <p:cNvSpPr>
            <a:spLocks noChangeShapeType="1"/>
          </p:cNvSpPr>
          <p:nvPr/>
        </p:nvSpPr>
        <p:spPr bwMode="auto">
          <a:xfrm>
            <a:off x="7138988" y="3105150"/>
            <a:ext cx="4572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arrow" w="sm" len="lg"/>
            <a:tailEnd type="arrow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123926" name="Rectangle 143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>
                <a:solidFill>
                  <a:srgbClr val="CC3300"/>
                </a:solidFill>
                <a:latin typeface="Arial" charset="0"/>
                <a:cs typeface="Arial" charset="0"/>
              </a:rPr>
              <a:t>RECOMMENDED  PRACTICE</a:t>
            </a:r>
          </a:p>
        </p:txBody>
      </p:sp>
      <p:sp>
        <p:nvSpPr>
          <p:cNvPr id="30869" name="PubCross"/>
          <p:cNvSpPr>
            <a:spLocks noEditPoints="1" noChangeArrowheads="1"/>
          </p:cNvSpPr>
          <p:nvPr/>
        </p:nvSpPr>
        <p:spPr bwMode="auto">
          <a:xfrm rot="-2678910">
            <a:off x="1036638" y="3581400"/>
            <a:ext cx="2265362" cy="2265363"/>
          </a:xfrm>
          <a:custGeom>
            <a:avLst/>
            <a:gdLst>
              <a:gd name="G0" fmla="+- 0 0 0"/>
              <a:gd name="G1" fmla="+- 8794 0 0"/>
              <a:gd name="G2" fmla="+- 21600 0 8794"/>
              <a:gd name="G3" fmla="+- 8625 0 0"/>
              <a:gd name="G4" fmla="+- 21600 0 8625"/>
              <a:gd name="T0" fmla="*/ 10800 w 21600"/>
              <a:gd name="T1" fmla="*/ 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G1 w 21600"/>
              <a:gd name="T9" fmla="*/ G3 h 21600"/>
              <a:gd name="T10" fmla="*/ G2 w 21600"/>
              <a:gd name="T11" fmla="*/ G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8794" y="0"/>
                </a:moveTo>
                <a:lnTo>
                  <a:pt x="8794" y="8625"/>
                </a:lnTo>
                <a:lnTo>
                  <a:pt x="0" y="8625"/>
                </a:lnTo>
                <a:lnTo>
                  <a:pt x="0" y="12975"/>
                </a:lnTo>
                <a:lnTo>
                  <a:pt x="8794" y="12975"/>
                </a:lnTo>
                <a:lnTo>
                  <a:pt x="8794" y="21600"/>
                </a:lnTo>
                <a:lnTo>
                  <a:pt x="12806" y="21600"/>
                </a:lnTo>
                <a:lnTo>
                  <a:pt x="12806" y="12975"/>
                </a:lnTo>
                <a:lnTo>
                  <a:pt x="21600" y="12975"/>
                </a:lnTo>
                <a:lnTo>
                  <a:pt x="21600" y="8625"/>
                </a:lnTo>
                <a:lnTo>
                  <a:pt x="12806" y="8625"/>
                </a:lnTo>
                <a:lnTo>
                  <a:pt x="12806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EC64-B2A3-4040-92A2-923F4E37081A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0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0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0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8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30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30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0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30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30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30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0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0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0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0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08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30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3" dur="1000" fill="hold"/>
                                        <p:tgtEl>
                                          <p:spTgt spid="30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9" grpId="0" animBg="1"/>
      <p:bldP spid="30800" grpId="0" animBg="1"/>
      <p:bldP spid="30801" grpId="0" animBg="1"/>
      <p:bldP spid="30802" grpId="0" animBg="1"/>
      <p:bldP spid="30803" grpId="0" animBg="1"/>
      <p:bldP spid="30806" grpId="0" animBg="1"/>
      <p:bldP spid="30809" grpId="0" animBg="1"/>
      <p:bldP spid="30832" grpId="0"/>
      <p:bldP spid="30833" grpId="0"/>
      <p:bldP spid="30839" grpId="0" animBg="1"/>
      <p:bldP spid="30841" grpId="0" animBg="1"/>
      <p:bldP spid="30842" grpId="0" animBg="1"/>
      <p:bldP spid="30843" grpId="0" animBg="1"/>
      <p:bldP spid="30844" grpId="0" animBg="1"/>
      <p:bldP spid="30845" grpId="0" animBg="1"/>
      <p:bldP spid="30846" grpId="0" animBg="1"/>
      <p:bldP spid="30869" grpId="0" animBg="1"/>
      <p:bldP spid="30869" grpId="1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39" name="Text Box 35"/>
          <p:cNvSpPr txBox="1">
            <a:spLocks noChangeArrowheads="1"/>
          </p:cNvSpPr>
          <p:nvPr/>
        </p:nvSpPr>
        <p:spPr bwMode="auto">
          <a:xfrm>
            <a:off x="415925" y="2084388"/>
            <a:ext cx="13938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3300"/>
                </a:solidFill>
                <a:latin typeface="Arial" charset="0"/>
              </a:rPr>
              <a:t>POOR</a:t>
            </a:r>
            <a:endParaRPr lang="th-TH" sz="3200" b="1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98340" name="Text Box 36"/>
          <p:cNvSpPr txBox="1">
            <a:spLocks noChangeArrowheads="1"/>
          </p:cNvSpPr>
          <p:nvPr/>
        </p:nvSpPr>
        <p:spPr bwMode="auto">
          <a:xfrm>
            <a:off x="4721225" y="2084388"/>
            <a:ext cx="1438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accent2"/>
                </a:solidFill>
                <a:latin typeface="Arial" charset="0"/>
              </a:rPr>
              <a:t>GOOD</a:t>
            </a:r>
            <a:endParaRPr lang="th-TH" sz="3200" b="1">
              <a:solidFill>
                <a:schemeClr val="accent2"/>
              </a:solidFill>
              <a:latin typeface="Arial" charset="0"/>
            </a:endParaRPr>
          </a:p>
        </p:txBody>
      </p:sp>
      <p:grpSp>
        <p:nvGrpSpPr>
          <p:cNvPr id="2" name="Group 91"/>
          <p:cNvGrpSpPr>
            <a:grpSpLocks/>
          </p:cNvGrpSpPr>
          <p:nvPr/>
        </p:nvGrpSpPr>
        <p:grpSpPr bwMode="auto">
          <a:xfrm>
            <a:off x="225425" y="1041400"/>
            <a:ext cx="8601075" cy="711200"/>
            <a:chOff x="142" y="656"/>
            <a:chExt cx="5418" cy="448"/>
          </a:xfrm>
        </p:grpSpPr>
        <p:sp>
          <p:nvSpPr>
            <p:cNvPr id="124951" name="Rectangle 3"/>
            <p:cNvSpPr>
              <a:spLocks noChangeArrowheads="1"/>
            </p:cNvSpPr>
            <p:nvPr/>
          </p:nvSpPr>
          <p:spPr bwMode="auto">
            <a:xfrm>
              <a:off x="184" y="656"/>
              <a:ext cx="5376" cy="448"/>
            </a:xfrm>
            <a:prstGeom prst="rect">
              <a:avLst/>
            </a:prstGeom>
            <a:solidFill>
              <a:srgbClr val="00FF99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3200"/>
            </a:p>
          </p:txBody>
        </p:sp>
        <p:sp>
          <p:nvSpPr>
            <p:cNvPr id="124952" name="Text Box 37"/>
            <p:cNvSpPr txBox="1">
              <a:spLocks noChangeArrowheads="1"/>
            </p:cNvSpPr>
            <p:nvPr/>
          </p:nvSpPr>
          <p:spPr bwMode="auto">
            <a:xfrm>
              <a:off x="142" y="713"/>
              <a:ext cx="5407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i="1">
                  <a:solidFill>
                    <a:srgbClr val="000000"/>
                  </a:solidFill>
                  <a:latin typeface="Arial" charset="0"/>
                  <a:cs typeface="Arial" charset="0"/>
                </a:rPr>
                <a:t>  5. </a:t>
              </a:r>
              <a:r>
                <a:rPr lang="en-US" sz="3200" b="1" i="1">
                  <a:solidFill>
                    <a:srgbClr val="FF3300"/>
                  </a:solidFill>
                  <a:latin typeface="Arial" charset="0"/>
                  <a:cs typeface="Arial" charset="0"/>
                </a:rPr>
                <a:t>Avoid</a:t>
              </a:r>
              <a:r>
                <a:rPr lang="en-US" sz="3200" i="1">
                  <a:solidFill>
                    <a:srgbClr val="000000"/>
                  </a:solidFill>
                  <a:latin typeface="Arial" charset="0"/>
                  <a:cs typeface="Arial" charset="0"/>
                </a:rPr>
                <a:t> dimensioning hidden lines. </a:t>
              </a:r>
            </a:p>
          </p:txBody>
        </p:sp>
      </p:grpSp>
      <p:grpSp>
        <p:nvGrpSpPr>
          <p:cNvPr id="3" name="Group 92"/>
          <p:cNvGrpSpPr>
            <a:grpSpLocks/>
          </p:cNvGrpSpPr>
          <p:nvPr/>
        </p:nvGrpSpPr>
        <p:grpSpPr bwMode="auto">
          <a:xfrm>
            <a:off x="1143000" y="3228975"/>
            <a:ext cx="1625600" cy="2892425"/>
            <a:chOff x="720" y="2034"/>
            <a:chExt cx="1024" cy="1822"/>
          </a:xfrm>
        </p:grpSpPr>
        <p:sp>
          <p:nvSpPr>
            <p:cNvPr id="124947" name="Freeform 38"/>
            <p:cNvSpPr>
              <a:spLocks/>
            </p:cNvSpPr>
            <p:nvPr/>
          </p:nvSpPr>
          <p:spPr bwMode="auto">
            <a:xfrm rot="5400000">
              <a:off x="680" y="2792"/>
              <a:ext cx="1104" cy="1024"/>
            </a:xfrm>
            <a:custGeom>
              <a:avLst/>
              <a:gdLst>
                <a:gd name="T0" fmla="*/ 0 w 1104"/>
                <a:gd name="T1" fmla="*/ 1024 h 1024"/>
                <a:gd name="T2" fmla="*/ 0 w 1104"/>
                <a:gd name="T3" fmla="*/ 696 h 1024"/>
                <a:gd name="T4" fmla="*/ 456 w 1104"/>
                <a:gd name="T5" fmla="*/ 696 h 1024"/>
                <a:gd name="T6" fmla="*/ 456 w 1104"/>
                <a:gd name="T7" fmla="*/ 0 h 1024"/>
                <a:gd name="T8" fmla="*/ 824 w 1104"/>
                <a:gd name="T9" fmla="*/ 0 h 1024"/>
                <a:gd name="T10" fmla="*/ 824 w 1104"/>
                <a:gd name="T11" fmla="*/ 336 h 1024"/>
                <a:gd name="T12" fmla="*/ 1104 w 1104"/>
                <a:gd name="T13" fmla="*/ 336 h 1024"/>
                <a:gd name="T14" fmla="*/ 1104 w 1104"/>
                <a:gd name="T15" fmla="*/ 1024 h 1024"/>
                <a:gd name="T16" fmla="*/ 0 w 1104"/>
                <a:gd name="T17" fmla="*/ 1024 h 10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04"/>
                <a:gd name="T28" fmla="*/ 0 h 1024"/>
                <a:gd name="T29" fmla="*/ 1104 w 1104"/>
                <a:gd name="T30" fmla="*/ 1024 h 10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04" h="1024">
                  <a:moveTo>
                    <a:pt x="0" y="1024"/>
                  </a:moveTo>
                  <a:lnTo>
                    <a:pt x="0" y="696"/>
                  </a:lnTo>
                  <a:lnTo>
                    <a:pt x="456" y="696"/>
                  </a:lnTo>
                  <a:lnTo>
                    <a:pt x="456" y="0"/>
                  </a:lnTo>
                  <a:lnTo>
                    <a:pt x="824" y="0"/>
                  </a:lnTo>
                  <a:lnTo>
                    <a:pt x="824" y="336"/>
                  </a:lnTo>
                  <a:lnTo>
                    <a:pt x="1104" y="336"/>
                  </a:lnTo>
                  <a:lnTo>
                    <a:pt x="1104" y="1024"/>
                  </a:lnTo>
                  <a:lnTo>
                    <a:pt x="0" y="1024"/>
                  </a:ln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48" name="Rectangle 39"/>
            <p:cNvSpPr>
              <a:spLocks noChangeArrowheads="1"/>
            </p:cNvSpPr>
            <p:nvPr/>
          </p:nvSpPr>
          <p:spPr bwMode="auto">
            <a:xfrm>
              <a:off x="720" y="2034"/>
              <a:ext cx="1024" cy="368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949" name="Line 40"/>
            <p:cNvSpPr>
              <a:spLocks noChangeShapeType="1"/>
            </p:cNvSpPr>
            <p:nvPr/>
          </p:nvSpPr>
          <p:spPr bwMode="auto">
            <a:xfrm flipV="1">
              <a:off x="1048" y="2034"/>
              <a:ext cx="0" cy="36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50" name="Line 41"/>
            <p:cNvSpPr>
              <a:spLocks noChangeShapeType="1"/>
            </p:cNvSpPr>
            <p:nvPr/>
          </p:nvSpPr>
          <p:spPr bwMode="auto">
            <a:xfrm flipV="1">
              <a:off x="1408" y="2034"/>
              <a:ext cx="0" cy="36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8370" name="Line 66"/>
          <p:cNvSpPr>
            <a:spLocks noChangeShapeType="1"/>
          </p:cNvSpPr>
          <p:nvPr/>
        </p:nvSpPr>
        <p:spPr bwMode="auto">
          <a:xfrm flipV="1">
            <a:off x="2235200" y="2782888"/>
            <a:ext cx="0" cy="381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71" name="Line 67"/>
          <p:cNvSpPr>
            <a:spLocks noChangeShapeType="1"/>
          </p:cNvSpPr>
          <p:nvPr/>
        </p:nvSpPr>
        <p:spPr bwMode="auto">
          <a:xfrm flipV="1">
            <a:off x="2768600" y="2774950"/>
            <a:ext cx="0" cy="3905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72" name="Line 68"/>
          <p:cNvSpPr>
            <a:spLocks noChangeShapeType="1"/>
          </p:cNvSpPr>
          <p:nvPr/>
        </p:nvSpPr>
        <p:spPr bwMode="auto">
          <a:xfrm>
            <a:off x="2201863" y="2878138"/>
            <a:ext cx="6000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arrow" w="sm" len="lg"/>
            <a:tailEnd type="arrow" w="sm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93"/>
          <p:cNvGrpSpPr>
            <a:grpSpLocks/>
          </p:cNvGrpSpPr>
          <p:nvPr/>
        </p:nvGrpSpPr>
        <p:grpSpPr bwMode="auto">
          <a:xfrm>
            <a:off x="5638800" y="3228975"/>
            <a:ext cx="1625600" cy="2892425"/>
            <a:chOff x="3552" y="2034"/>
            <a:chExt cx="1024" cy="1822"/>
          </a:xfrm>
        </p:grpSpPr>
        <p:sp>
          <p:nvSpPr>
            <p:cNvPr id="124943" name="Freeform 77"/>
            <p:cNvSpPr>
              <a:spLocks/>
            </p:cNvSpPr>
            <p:nvPr/>
          </p:nvSpPr>
          <p:spPr bwMode="auto">
            <a:xfrm rot="5400000">
              <a:off x="3512" y="2792"/>
              <a:ext cx="1104" cy="1024"/>
            </a:xfrm>
            <a:custGeom>
              <a:avLst/>
              <a:gdLst>
                <a:gd name="T0" fmla="*/ 0 w 1104"/>
                <a:gd name="T1" fmla="*/ 1024 h 1024"/>
                <a:gd name="T2" fmla="*/ 0 w 1104"/>
                <a:gd name="T3" fmla="*/ 696 h 1024"/>
                <a:gd name="T4" fmla="*/ 456 w 1104"/>
                <a:gd name="T5" fmla="*/ 696 h 1024"/>
                <a:gd name="T6" fmla="*/ 456 w 1104"/>
                <a:gd name="T7" fmla="*/ 0 h 1024"/>
                <a:gd name="T8" fmla="*/ 824 w 1104"/>
                <a:gd name="T9" fmla="*/ 0 h 1024"/>
                <a:gd name="T10" fmla="*/ 824 w 1104"/>
                <a:gd name="T11" fmla="*/ 336 h 1024"/>
                <a:gd name="T12" fmla="*/ 1104 w 1104"/>
                <a:gd name="T13" fmla="*/ 336 h 1024"/>
                <a:gd name="T14" fmla="*/ 1104 w 1104"/>
                <a:gd name="T15" fmla="*/ 1024 h 1024"/>
                <a:gd name="T16" fmla="*/ 0 w 1104"/>
                <a:gd name="T17" fmla="*/ 1024 h 10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04"/>
                <a:gd name="T28" fmla="*/ 0 h 1024"/>
                <a:gd name="T29" fmla="*/ 1104 w 1104"/>
                <a:gd name="T30" fmla="*/ 1024 h 10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04" h="1024">
                  <a:moveTo>
                    <a:pt x="0" y="1024"/>
                  </a:moveTo>
                  <a:lnTo>
                    <a:pt x="0" y="696"/>
                  </a:lnTo>
                  <a:lnTo>
                    <a:pt x="456" y="696"/>
                  </a:lnTo>
                  <a:lnTo>
                    <a:pt x="456" y="0"/>
                  </a:lnTo>
                  <a:lnTo>
                    <a:pt x="824" y="0"/>
                  </a:lnTo>
                  <a:lnTo>
                    <a:pt x="824" y="336"/>
                  </a:lnTo>
                  <a:lnTo>
                    <a:pt x="1104" y="336"/>
                  </a:lnTo>
                  <a:lnTo>
                    <a:pt x="1104" y="1024"/>
                  </a:lnTo>
                  <a:lnTo>
                    <a:pt x="0" y="1024"/>
                  </a:lnTo>
                  <a:close/>
                </a:path>
              </a:pathLst>
            </a:custGeom>
            <a:solidFill>
              <a:srgbClr val="33CC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44" name="Rectangle 78"/>
            <p:cNvSpPr>
              <a:spLocks noChangeArrowheads="1"/>
            </p:cNvSpPr>
            <p:nvPr/>
          </p:nvSpPr>
          <p:spPr bwMode="auto">
            <a:xfrm>
              <a:off x="3552" y="2034"/>
              <a:ext cx="1024" cy="368"/>
            </a:xfrm>
            <a:prstGeom prst="rect">
              <a:avLst/>
            </a:prstGeom>
            <a:solidFill>
              <a:srgbClr val="33CC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945" name="Line 79"/>
            <p:cNvSpPr>
              <a:spLocks noChangeShapeType="1"/>
            </p:cNvSpPr>
            <p:nvPr/>
          </p:nvSpPr>
          <p:spPr bwMode="auto">
            <a:xfrm flipV="1">
              <a:off x="3880" y="2034"/>
              <a:ext cx="0" cy="36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46" name="Line 80"/>
            <p:cNvSpPr>
              <a:spLocks noChangeShapeType="1"/>
            </p:cNvSpPr>
            <p:nvPr/>
          </p:nvSpPr>
          <p:spPr bwMode="auto">
            <a:xfrm flipV="1">
              <a:off x="4240" y="2034"/>
              <a:ext cx="0" cy="36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8388" name="Line 84"/>
          <p:cNvSpPr>
            <a:spLocks noChangeShapeType="1"/>
          </p:cNvSpPr>
          <p:nvPr/>
        </p:nvSpPr>
        <p:spPr bwMode="auto">
          <a:xfrm flipV="1">
            <a:off x="6727825" y="6178550"/>
            <a:ext cx="0" cy="3810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89" name="Line 85"/>
          <p:cNvSpPr>
            <a:spLocks noChangeShapeType="1"/>
          </p:cNvSpPr>
          <p:nvPr/>
        </p:nvSpPr>
        <p:spPr bwMode="auto">
          <a:xfrm flipV="1">
            <a:off x="7261225" y="5741988"/>
            <a:ext cx="0" cy="81915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90" name="Line 86"/>
          <p:cNvSpPr>
            <a:spLocks noChangeShapeType="1"/>
          </p:cNvSpPr>
          <p:nvPr/>
        </p:nvSpPr>
        <p:spPr bwMode="auto">
          <a:xfrm>
            <a:off x="6694488" y="6475413"/>
            <a:ext cx="60007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arrow" w="sm" len="lg"/>
            <a:tailEnd type="arrow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124941" name="Rectangle 90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>
                <a:solidFill>
                  <a:srgbClr val="CC3300"/>
                </a:solidFill>
                <a:latin typeface="Arial" charset="0"/>
                <a:cs typeface="Arial" charset="0"/>
              </a:rPr>
              <a:t>RECOMMENDED  PRACTICE</a:t>
            </a:r>
          </a:p>
        </p:txBody>
      </p:sp>
      <p:sp>
        <p:nvSpPr>
          <p:cNvPr id="98399" name="PubCross"/>
          <p:cNvSpPr>
            <a:spLocks noEditPoints="1" noChangeArrowheads="1"/>
          </p:cNvSpPr>
          <p:nvPr/>
        </p:nvSpPr>
        <p:spPr bwMode="auto">
          <a:xfrm rot="-2678910">
            <a:off x="1517650" y="3429000"/>
            <a:ext cx="2265363" cy="2265363"/>
          </a:xfrm>
          <a:custGeom>
            <a:avLst/>
            <a:gdLst>
              <a:gd name="G0" fmla="+- 0 0 0"/>
              <a:gd name="G1" fmla="+- 8794 0 0"/>
              <a:gd name="G2" fmla="+- 21600 0 8794"/>
              <a:gd name="G3" fmla="+- 8625 0 0"/>
              <a:gd name="G4" fmla="+- 21600 0 8625"/>
              <a:gd name="T0" fmla="*/ 10800 w 21600"/>
              <a:gd name="T1" fmla="*/ 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G1 w 21600"/>
              <a:gd name="T9" fmla="*/ G3 h 21600"/>
              <a:gd name="T10" fmla="*/ G2 w 21600"/>
              <a:gd name="T11" fmla="*/ G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8794" y="0"/>
                </a:moveTo>
                <a:lnTo>
                  <a:pt x="8794" y="8625"/>
                </a:lnTo>
                <a:lnTo>
                  <a:pt x="0" y="8625"/>
                </a:lnTo>
                <a:lnTo>
                  <a:pt x="0" y="12975"/>
                </a:lnTo>
                <a:lnTo>
                  <a:pt x="8794" y="12975"/>
                </a:lnTo>
                <a:lnTo>
                  <a:pt x="8794" y="21600"/>
                </a:lnTo>
                <a:lnTo>
                  <a:pt x="12806" y="21600"/>
                </a:lnTo>
                <a:lnTo>
                  <a:pt x="12806" y="12975"/>
                </a:lnTo>
                <a:lnTo>
                  <a:pt x="21600" y="12975"/>
                </a:lnTo>
                <a:lnTo>
                  <a:pt x="21600" y="8625"/>
                </a:lnTo>
                <a:lnTo>
                  <a:pt x="12806" y="8625"/>
                </a:lnTo>
                <a:lnTo>
                  <a:pt x="12806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EC64-B2A3-4040-92A2-923F4E37081A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9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9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8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8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8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98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98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8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8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8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8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9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98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98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39" grpId="0"/>
      <p:bldP spid="98340" grpId="0"/>
      <p:bldP spid="98370" grpId="0" animBg="1"/>
      <p:bldP spid="98371" grpId="0" animBg="1"/>
      <p:bldP spid="98372" grpId="0" animBg="1"/>
      <p:bldP spid="98388" grpId="0" animBg="1"/>
      <p:bldP spid="98389" grpId="0" animBg="1"/>
      <p:bldP spid="98390" grpId="0" animBg="1"/>
      <p:bldP spid="98399" grpId="0" animBg="1"/>
      <p:bldP spid="98399" grpId="1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415925" y="2706688"/>
            <a:ext cx="1241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3300"/>
                </a:solidFill>
                <a:latin typeface="Arial" charset="0"/>
              </a:rPr>
              <a:t>POOR</a:t>
            </a:r>
            <a:endParaRPr lang="th-TH" sz="2800" b="1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4721225" y="2706688"/>
            <a:ext cx="12811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  <a:latin typeface="Arial" charset="0"/>
              </a:rPr>
              <a:t>GOOD</a:t>
            </a:r>
            <a:endParaRPr lang="th-TH" sz="2800" b="1">
              <a:solidFill>
                <a:schemeClr val="accent2"/>
              </a:solidFill>
              <a:latin typeface="Arial" charset="0"/>
            </a:endParaRPr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225425" y="917575"/>
            <a:ext cx="8601075" cy="1281113"/>
            <a:chOff x="142" y="641"/>
            <a:chExt cx="5418" cy="807"/>
          </a:xfrm>
        </p:grpSpPr>
        <p:sp>
          <p:nvSpPr>
            <p:cNvPr id="125986" name="Rectangle 2"/>
            <p:cNvSpPr>
              <a:spLocks noChangeArrowheads="1"/>
            </p:cNvSpPr>
            <p:nvPr/>
          </p:nvSpPr>
          <p:spPr bwMode="auto">
            <a:xfrm>
              <a:off x="184" y="656"/>
              <a:ext cx="5376" cy="792"/>
            </a:xfrm>
            <a:prstGeom prst="rect">
              <a:avLst/>
            </a:prstGeom>
            <a:solidFill>
              <a:srgbClr val="00FF99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125987" name="Text Box 6"/>
            <p:cNvSpPr txBox="1">
              <a:spLocks noChangeArrowheads="1"/>
            </p:cNvSpPr>
            <p:nvPr/>
          </p:nvSpPr>
          <p:spPr bwMode="auto">
            <a:xfrm>
              <a:off x="142" y="641"/>
              <a:ext cx="5407" cy="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cs typeface="Arial" charset="0"/>
                </a:rPr>
                <a:t>  6. Place dimensions </a:t>
              </a:r>
              <a:r>
                <a:rPr lang="en-US" sz="2800" b="1">
                  <a:solidFill>
                    <a:schemeClr val="accent2"/>
                  </a:solidFill>
                  <a:latin typeface="Arial" charset="0"/>
                  <a:cs typeface="Arial" charset="0"/>
                </a:rPr>
                <a:t>outside</a:t>
              </a:r>
              <a:r>
                <a:rPr lang="en-US" sz="2800">
                  <a:solidFill>
                    <a:srgbClr val="000000"/>
                  </a:solidFill>
                  <a:latin typeface="Arial" charset="0"/>
                  <a:cs typeface="Arial" charset="0"/>
                </a:rPr>
                <a:t> the view, unless </a:t>
              </a:r>
              <a:br>
                <a:rPr lang="en-US" sz="2800">
                  <a:solidFill>
                    <a:srgbClr val="000000"/>
                  </a:solidFill>
                  <a:latin typeface="Arial" charset="0"/>
                  <a:cs typeface="Arial" charset="0"/>
                </a:rPr>
              </a:br>
              <a:r>
                <a:rPr lang="en-US" sz="2800">
                  <a:solidFill>
                    <a:srgbClr val="000000"/>
                  </a:solidFill>
                  <a:latin typeface="Arial" charset="0"/>
                  <a:cs typeface="Arial" charset="0"/>
                </a:rPr>
                <a:t>      placing them inside improve the clarity. </a:t>
              </a:r>
            </a:p>
          </p:txBody>
        </p:sp>
      </p:grp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947738" y="3740150"/>
            <a:ext cx="2733675" cy="2424113"/>
            <a:chOff x="597" y="2356"/>
            <a:chExt cx="1722" cy="1527"/>
          </a:xfrm>
        </p:grpSpPr>
        <p:sp>
          <p:nvSpPr>
            <p:cNvPr id="125978" name="Freeform 21"/>
            <p:cNvSpPr>
              <a:spLocks/>
            </p:cNvSpPr>
            <p:nvPr/>
          </p:nvSpPr>
          <p:spPr bwMode="auto">
            <a:xfrm flipH="1">
              <a:off x="597" y="2356"/>
              <a:ext cx="1722" cy="1527"/>
            </a:xfrm>
            <a:custGeom>
              <a:avLst/>
              <a:gdLst>
                <a:gd name="T0" fmla="*/ 3 w 1722"/>
                <a:gd name="T1" fmla="*/ 0 h 1527"/>
                <a:gd name="T2" fmla="*/ 327 w 1722"/>
                <a:gd name="T3" fmla="*/ 0 h 1527"/>
                <a:gd name="T4" fmla="*/ 327 w 1722"/>
                <a:gd name="T5" fmla="*/ 423 h 1527"/>
                <a:gd name="T6" fmla="*/ 621 w 1722"/>
                <a:gd name="T7" fmla="*/ 423 h 1527"/>
                <a:gd name="T8" fmla="*/ 621 w 1722"/>
                <a:gd name="T9" fmla="*/ 0 h 1527"/>
                <a:gd name="T10" fmla="*/ 1722 w 1722"/>
                <a:gd name="T11" fmla="*/ 0 h 1527"/>
                <a:gd name="T12" fmla="*/ 1722 w 1722"/>
                <a:gd name="T13" fmla="*/ 804 h 1527"/>
                <a:gd name="T14" fmla="*/ 846 w 1722"/>
                <a:gd name="T15" fmla="*/ 1527 h 1527"/>
                <a:gd name="T16" fmla="*/ 0 w 1722"/>
                <a:gd name="T17" fmla="*/ 1527 h 1527"/>
                <a:gd name="T18" fmla="*/ 3 w 1722"/>
                <a:gd name="T19" fmla="*/ 0 h 15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22"/>
                <a:gd name="T31" fmla="*/ 0 h 1527"/>
                <a:gd name="T32" fmla="*/ 1722 w 1722"/>
                <a:gd name="T33" fmla="*/ 1527 h 15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22" h="1527">
                  <a:moveTo>
                    <a:pt x="3" y="0"/>
                  </a:moveTo>
                  <a:lnTo>
                    <a:pt x="327" y="0"/>
                  </a:lnTo>
                  <a:lnTo>
                    <a:pt x="327" y="423"/>
                  </a:lnTo>
                  <a:lnTo>
                    <a:pt x="621" y="423"/>
                  </a:lnTo>
                  <a:lnTo>
                    <a:pt x="621" y="0"/>
                  </a:lnTo>
                  <a:lnTo>
                    <a:pt x="1722" y="0"/>
                  </a:lnTo>
                  <a:lnTo>
                    <a:pt x="1722" y="804"/>
                  </a:lnTo>
                  <a:lnTo>
                    <a:pt x="846" y="1527"/>
                  </a:lnTo>
                  <a:lnTo>
                    <a:pt x="0" y="152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79" name="Oval 22"/>
            <p:cNvSpPr>
              <a:spLocks noChangeArrowheads="1"/>
            </p:cNvSpPr>
            <p:nvPr/>
          </p:nvSpPr>
          <p:spPr bwMode="auto">
            <a:xfrm>
              <a:off x="1064" y="2848"/>
              <a:ext cx="400" cy="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80" name="Line 23"/>
            <p:cNvSpPr>
              <a:spLocks noChangeShapeType="1"/>
            </p:cNvSpPr>
            <p:nvPr/>
          </p:nvSpPr>
          <p:spPr bwMode="auto">
            <a:xfrm>
              <a:off x="1268" y="3017"/>
              <a:ext cx="0" cy="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81" name="Line 24"/>
            <p:cNvSpPr>
              <a:spLocks noChangeShapeType="1"/>
            </p:cNvSpPr>
            <p:nvPr/>
          </p:nvSpPr>
          <p:spPr bwMode="auto">
            <a:xfrm>
              <a:off x="1268" y="2727"/>
              <a:ext cx="0" cy="2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82" name="Line 25"/>
            <p:cNvSpPr>
              <a:spLocks noChangeShapeType="1"/>
            </p:cNvSpPr>
            <p:nvPr/>
          </p:nvSpPr>
          <p:spPr bwMode="auto">
            <a:xfrm flipH="1">
              <a:off x="1342" y="3050"/>
              <a:ext cx="2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83" name="Line 26"/>
            <p:cNvSpPr>
              <a:spLocks noChangeShapeType="1"/>
            </p:cNvSpPr>
            <p:nvPr/>
          </p:nvSpPr>
          <p:spPr bwMode="auto">
            <a:xfrm rot="-5400000">
              <a:off x="1271" y="3017"/>
              <a:ext cx="0" cy="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84" name="Line 27"/>
            <p:cNvSpPr>
              <a:spLocks noChangeShapeType="1"/>
            </p:cNvSpPr>
            <p:nvPr/>
          </p:nvSpPr>
          <p:spPr bwMode="auto">
            <a:xfrm>
              <a:off x="1268" y="3115"/>
              <a:ext cx="0" cy="2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85" name="Line 28"/>
            <p:cNvSpPr>
              <a:spLocks noChangeShapeType="1"/>
            </p:cNvSpPr>
            <p:nvPr/>
          </p:nvSpPr>
          <p:spPr bwMode="auto">
            <a:xfrm flipH="1">
              <a:off x="948" y="3050"/>
              <a:ext cx="2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9357" name="Line 29"/>
          <p:cNvSpPr>
            <a:spLocks noChangeShapeType="1"/>
          </p:cNvSpPr>
          <p:nvPr/>
        </p:nvSpPr>
        <p:spPr bwMode="auto">
          <a:xfrm>
            <a:off x="2165350" y="5094288"/>
            <a:ext cx="361950" cy="6254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arrow" w="sm" len="lg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58" name="Line 30"/>
          <p:cNvSpPr>
            <a:spLocks noChangeShapeType="1"/>
          </p:cNvSpPr>
          <p:nvPr/>
        </p:nvSpPr>
        <p:spPr bwMode="auto">
          <a:xfrm flipH="1">
            <a:off x="2524125" y="5711825"/>
            <a:ext cx="2095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59" name="Line 31"/>
          <p:cNvSpPr>
            <a:spLocks noChangeShapeType="1"/>
          </p:cNvSpPr>
          <p:nvPr/>
        </p:nvSpPr>
        <p:spPr bwMode="auto">
          <a:xfrm>
            <a:off x="2693988" y="4475163"/>
            <a:ext cx="0" cy="4953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60" name="Line 32"/>
          <p:cNvSpPr>
            <a:spLocks noChangeShapeType="1"/>
          </p:cNvSpPr>
          <p:nvPr/>
        </p:nvSpPr>
        <p:spPr bwMode="auto">
          <a:xfrm>
            <a:off x="3160713" y="4475163"/>
            <a:ext cx="0" cy="4905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61" name="Line 33"/>
          <p:cNvSpPr>
            <a:spLocks noChangeShapeType="1"/>
          </p:cNvSpPr>
          <p:nvPr/>
        </p:nvSpPr>
        <p:spPr bwMode="auto">
          <a:xfrm flipH="1">
            <a:off x="2657475" y="4879975"/>
            <a:ext cx="5334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arrow" w="sm" len="lg"/>
            <a:tailEnd type="arrow" w="sm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5227638" y="3752850"/>
            <a:ext cx="2733675" cy="2424113"/>
            <a:chOff x="3293" y="2364"/>
            <a:chExt cx="1722" cy="1527"/>
          </a:xfrm>
        </p:grpSpPr>
        <p:sp>
          <p:nvSpPr>
            <p:cNvPr id="125970" name="Freeform 34"/>
            <p:cNvSpPr>
              <a:spLocks/>
            </p:cNvSpPr>
            <p:nvPr/>
          </p:nvSpPr>
          <p:spPr bwMode="auto">
            <a:xfrm flipH="1">
              <a:off x="3293" y="2364"/>
              <a:ext cx="1722" cy="1527"/>
            </a:xfrm>
            <a:custGeom>
              <a:avLst/>
              <a:gdLst>
                <a:gd name="T0" fmla="*/ 3 w 1722"/>
                <a:gd name="T1" fmla="*/ 0 h 1527"/>
                <a:gd name="T2" fmla="*/ 327 w 1722"/>
                <a:gd name="T3" fmla="*/ 0 h 1527"/>
                <a:gd name="T4" fmla="*/ 327 w 1722"/>
                <a:gd name="T5" fmla="*/ 423 h 1527"/>
                <a:gd name="T6" fmla="*/ 621 w 1722"/>
                <a:gd name="T7" fmla="*/ 423 h 1527"/>
                <a:gd name="T8" fmla="*/ 621 w 1722"/>
                <a:gd name="T9" fmla="*/ 0 h 1527"/>
                <a:gd name="T10" fmla="*/ 1722 w 1722"/>
                <a:gd name="T11" fmla="*/ 0 h 1527"/>
                <a:gd name="T12" fmla="*/ 1722 w 1722"/>
                <a:gd name="T13" fmla="*/ 804 h 1527"/>
                <a:gd name="T14" fmla="*/ 846 w 1722"/>
                <a:gd name="T15" fmla="*/ 1527 h 1527"/>
                <a:gd name="T16" fmla="*/ 0 w 1722"/>
                <a:gd name="T17" fmla="*/ 1527 h 1527"/>
                <a:gd name="T18" fmla="*/ 3 w 1722"/>
                <a:gd name="T19" fmla="*/ 0 h 15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22"/>
                <a:gd name="T31" fmla="*/ 0 h 1527"/>
                <a:gd name="T32" fmla="*/ 1722 w 1722"/>
                <a:gd name="T33" fmla="*/ 1527 h 15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22" h="1527">
                  <a:moveTo>
                    <a:pt x="3" y="0"/>
                  </a:moveTo>
                  <a:lnTo>
                    <a:pt x="327" y="0"/>
                  </a:lnTo>
                  <a:lnTo>
                    <a:pt x="327" y="423"/>
                  </a:lnTo>
                  <a:lnTo>
                    <a:pt x="621" y="423"/>
                  </a:lnTo>
                  <a:lnTo>
                    <a:pt x="621" y="0"/>
                  </a:lnTo>
                  <a:lnTo>
                    <a:pt x="1722" y="0"/>
                  </a:lnTo>
                  <a:lnTo>
                    <a:pt x="1722" y="804"/>
                  </a:lnTo>
                  <a:lnTo>
                    <a:pt x="846" y="1527"/>
                  </a:lnTo>
                  <a:lnTo>
                    <a:pt x="0" y="152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33CC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71" name="Oval 35"/>
            <p:cNvSpPr>
              <a:spLocks noChangeArrowheads="1"/>
            </p:cNvSpPr>
            <p:nvPr/>
          </p:nvSpPr>
          <p:spPr bwMode="auto">
            <a:xfrm>
              <a:off x="3760" y="2856"/>
              <a:ext cx="400" cy="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72" name="Line 36"/>
            <p:cNvSpPr>
              <a:spLocks noChangeShapeType="1"/>
            </p:cNvSpPr>
            <p:nvPr/>
          </p:nvSpPr>
          <p:spPr bwMode="auto">
            <a:xfrm>
              <a:off x="3967" y="3025"/>
              <a:ext cx="0" cy="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73" name="Line 37"/>
            <p:cNvSpPr>
              <a:spLocks noChangeShapeType="1"/>
            </p:cNvSpPr>
            <p:nvPr/>
          </p:nvSpPr>
          <p:spPr bwMode="auto">
            <a:xfrm>
              <a:off x="3967" y="2735"/>
              <a:ext cx="0" cy="2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74" name="Line 38"/>
            <p:cNvSpPr>
              <a:spLocks noChangeShapeType="1"/>
            </p:cNvSpPr>
            <p:nvPr/>
          </p:nvSpPr>
          <p:spPr bwMode="auto">
            <a:xfrm flipH="1">
              <a:off x="4038" y="3058"/>
              <a:ext cx="2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75" name="Line 39"/>
            <p:cNvSpPr>
              <a:spLocks noChangeShapeType="1"/>
            </p:cNvSpPr>
            <p:nvPr/>
          </p:nvSpPr>
          <p:spPr bwMode="auto">
            <a:xfrm rot="-5400000">
              <a:off x="3967" y="3025"/>
              <a:ext cx="0" cy="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76" name="Line 40"/>
            <p:cNvSpPr>
              <a:spLocks noChangeShapeType="1"/>
            </p:cNvSpPr>
            <p:nvPr/>
          </p:nvSpPr>
          <p:spPr bwMode="auto">
            <a:xfrm>
              <a:off x="3967" y="3123"/>
              <a:ext cx="0" cy="2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77" name="Line 41"/>
            <p:cNvSpPr>
              <a:spLocks noChangeShapeType="1"/>
            </p:cNvSpPr>
            <p:nvPr/>
          </p:nvSpPr>
          <p:spPr bwMode="auto">
            <a:xfrm flipH="1">
              <a:off x="3644" y="3058"/>
              <a:ext cx="2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9370" name="Line 42"/>
          <p:cNvSpPr>
            <a:spLocks noChangeShapeType="1"/>
          </p:cNvSpPr>
          <p:nvPr/>
        </p:nvSpPr>
        <p:spPr bwMode="auto">
          <a:xfrm flipH="1">
            <a:off x="5591175" y="5094288"/>
            <a:ext cx="528638" cy="7826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arrow" w="sm" len="lg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71" name="Line 43"/>
          <p:cNvSpPr>
            <a:spLocks noChangeShapeType="1"/>
          </p:cNvSpPr>
          <p:nvPr/>
        </p:nvSpPr>
        <p:spPr bwMode="auto">
          <a:xfrm flipH="1">
            <a:off x="5384800" y="5872163"/>
            <a:ext cx="2095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72" name="Line 44"/>
          <p:cNvSpPr>
            <a:spLocks noChangeShapeType="1"/>
          </p:cNvSpPr>
          <p:nvPr/>
        </p:nvSpPr>
        <p:spPr bwMode="auto">
          <a:xfrm>
            <a:off x="6973888" y="3197225"/>
            <a:ext cx="0" cy="4953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73" name="Line 45"/>
          <p:cNvSpPr>
            <a:spLocks noChangeShapeType="1"/>
          </p:cNvSpPr>
          <p:nvPr/>
        </p:nvSpPr>
        <p:spPr bwMode="auto">
          <a:xfrm>
            <a:off x="7440613" y="3197225"/>
            <a:ext cx="0" cy="4905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74" name="Line 46"/>
          <p:cNvSpPr>
            <a:spLocks noChangeShapeType="1"/>
          </p:cNvSpPr>
          <p:nvPr/>
        </p:nvSpPr>
        <p:spPr bwMode="auto">
          <a:xfrm flipH="1">
            <a:off x="6937375" y="3302000"/>
            <a:ext cx="5334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arrow" w="sm" len="lg"/>
            <a:tailEnd type="arrow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125969" name="Rectangle 54"/>
          <p:cNvSpPr>
            <a:spLocks noChangeArrowheads="1"/>
          </p:cNvSpPr>
          <p:nvPr/>
        </p:nvSpPr>
        <p:spPr bwMode="auto">
          <a:xfrm>
            <a:off x="685800" y="160338"/>
            <a:ext cx="777240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>
                <a:solidFill>
                  <a:srgbClr val="CC3300"/>
                </a:solidFill>
                <a:latin typeface="Arial" charset="0"/>
                <a:cs typeface="Arial" charset="0"/>
              </a:rPr>
              <a:t>RECOMMENDED  PRACTICE</a:t>
            </a: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EC64-B2A3-4040-92A2-923F4E37081A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9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9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99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99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99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99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9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99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1000"/>
                                        <p:tgtEl>
                                          <p:spTgt spid="99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2" grpId="0"/>
      <p:bldP spid="99333" grpId="0"/>
      <p:bldP spid="99357" grpId="0" animBg="1"/>
      <p:bldP spid="99358" grpId="0" animBg="1"/>
      <p:bldP spid="99359" grpId="0" animBg="1"/>
      <p:bldP spid="99360" grpId="0" animBg="1"/>
      <p:bldP spid="99361" grpId="0" animBg="1"/>
      <p:bldP spid="99370" grpId="0" animBg="1"/>
      <p:bldP spid="99371" grpId="0" animBg="1"/>
      <p:bldP spid="99372" grpId="0" animBg="1"/>
      <p:bldP spid="99373" grpId="0" animBg="1"/>
      <p:bldP spid="9937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55638"/>
            <a:ext cx="7772400" cy="1143000"/>
          </a:xfrm>
        </p:spPr>
        <p:txBody>
          <a:bodyPr/>
          <a:lstStyle/>
          <a:p>
            <a:pPr algn="r" eaLnBrk="1" hangingPunct="1"/>
            <a:r>
              <a:rPr lang="en-US" sz="6600" b="1" i="1" smtClean="0">
                <a:solidFill>
                  <a:schemeClr val="accent2"/>
                </a:solidFill>
                <a:latin typeface="Arial" charset="0"/>
                <a:cs typeface="Arial" charset="0"/>
              </a:rPr>
              <a:t>Introduction</a:t>
            </a:r>
          </a:p>
        </p:txBody>
      </p:sp>
      <p:pic>
        <p:nvPicPr>
          <p:cNvPr id="72707" name="Picture 4"/>
          <p:cNvPicPr>
            <a:picLocks noChangeAspect="1" noChangeArrowheads="1"/>
          </p:cNvPicPr>
          <p:nvPr/>
        </p:nvPicPr>
        <p:blipFill>
          <a:blip r:embed="rId2"/>
          <a:srcRect t="14885" b="50000"/>
          <a:stretch>
            <a:fillRect/>
          </a:stretch>
        </p:blipFill>
        <p:spPr bwMode="auto">
          <a:xfrm>
            <a:off x="0" y="4464050"/>
            <a:ext cx="9144000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EC64-B2A3-4040-92A2-923F4E37081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763588" y="2327275"/>
            <a:ext cx="22018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charset="0"/>
              </a:rPr>
              <a:t>JUST OK !!!</a:t>
            </a:r>
            <a:endParaRPr lang="th-TH" sz="28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5068888" y="2312988"/>
            <a:ext cx="16208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  <a:latin typeface="Arial" charset="0"/>
              </a:rPr>
              <a:t>BETTER</a:t>
            </a:r>
            <a:endParaRPr lang="th-TH" sz="2800" b="1">
              <a:solidFill>
                <a:schemeClr val="accent2"/>
              </a:solidFill>
              <a:latin typeface="Arial" charset="0"/>
            </a:endParaRPr>
          </a:p>
        </p:txBody>
      </p:sp>
      <p:grpSp>
        <p:nvGrpSpPr>
          <p:cNvPr id="2" name="Group 125"/>
          <p:cNvGrpSpPr>
            <a:grpSpLocks/>
          </p:cNvGrpSpPr>
          <p:nvPr/>
        </p:nvGrpSpPr>
        <p:grpSpPr bwMode="auto">
          <a:xfrm>
            <a:off x="1217613" y="3384550"/>
            <a:ext cx="2695575" cy="2274888"/>
            <a:chOff x="548" y="1907"/>
            <a:chExt cx="1698" cy="1433"/>
          </a:xfrm>
        </p:grpSpPr>
        <p:sp>
          <p:nvSpPr>
            <p:cNvPr id="127021" name="AutoShape 78"/>
            <p:cNvSpPr>
              <a:spLocks noChangeArrowheads="1"/>
            </p:cNvSpPr>
            <p:nvPr/>
          </p:nvSpPr>
          <p:spPr bwMode="auto">
            <a:xfrm>
              <a:off x="548" y="1907"/>
              <a:ext cx="1698" cy="1433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22" name="AutoShape 75"/>
            <p:cNvSpPr>
              <a:spLocks noChangeArrowheads="1"/>
            </p:cNvSpPr>
            <p:nvPr/>
          </p:nvSpPr>
          <p:spPr bwMode="auto">
            <a:xfrm>
              <a:off x="662" y="2014"/>
              <a:ext cx="1476" cy="1224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23" name="Oval 51"/>
            <p:cNvSpPr>
              <a:spLocks noChangeArrowheads="1"/>
            </p:cNvSpPr>
            <p:nvPr/>
          </p:nvSpPr>
          <p:spPr bwMode="auto">
            <a:xfrm>
              <a:off x="1133" y="2362"/>
              <a:ext cx="530" cy="530"/>
            </a:xfrm>
            <a:prstGeom prst="ellipse">
              <a:avLst/>
            </a:prstGeom>
            <a:solidFill>
              <a:srgbClr val="FFCC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24" name="Oval 50"/>
            <p:cNvSpPr>
              <a:spLocks noChangeArrowheads="1"/>
            </p:cNvSpPr>
            <p:nvPr/>
          </p:nvSpPr>
          <p:spPr bwMode="auto">
            <a:xfrm>
              <a:off x="1211" y="2440"/>
              <a:ext cx="374" cy="374"/>
            </a:xfrm>
            <a:prstGeom prst="ellipse">
              <a:avLst/>
            </a:prstGeom>
            <a:solidFill>
              <a:srgbClr val="FFCC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25" name="Oval 49"/>
            <p:cNvSpPr>
              <a:spLocks noChangeArrowheads="1"/>
            </p:cNvSpPr>
            <p:nvPr/>
          </p:nvSpPr>
          <p:spPr bwMode="auto">
            <a:xfrm>
              <a:off x="1286" y="2515"/>
              <a:ext cx="219" cy="2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26" name="Line 79"/>
            <p:cNvSpPr>
              <a:spLocks noChangeShapeType="1"/>
            </p:cNvSpPr>
            <p:nvPr/>
          </p:nvSpPr>
          <p:spPr bwMode="auto">
            <a:xfrm>
              <a:off x="1396" y="2595"/>
              <a:ext cx="0" cy="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27" name="Line 80"/>
            <p:cNvSpPr>
              <a:spLocks noChangeShapeType="1"/>
            </p:cNvSpPr>
            <p:nvPr/>
          </p:nvSpPr>
          <p:spPr bwMode="auto">
            <a:xfrm>
              <a:off x="1396" y="2305"/>
              <a:ext cx="0" cy="2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28" name="Line 81"/>
            <p:cNvSpPr>
              <a:spLocks noChangeShapeType="1"/>
            </p:cNvSpPr>
            <p:nvPr/>
          </p:nvSpPr>
          <p:spPr bwMode="auto">
            <a:xfrm flipH="1">
              <a:off x="1470" y="2628"/>
              <a:ext cx="2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29" name="Line 82"/>
            <p:cNvSpPr>
              <a:spLocks noChangeShapeType="1"/>
            </p:cNvSpPr>
            <p:nvPr/>
          </p:nvSpPr>
          <p:spPr bwMode="auto">
            <a:xfrm rot="-5400000">
              <a:off x="1399" y="2595"/>
              <a:ext cx="0" cy="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30" name="Line 83"/>
            <p:cNvSpPr>
              <a:spLocks noChangeShapeType="1"/>
            </p:cNvSpPr>
            <p:nvPr/>
          </p:nvSpPr>
          <p:spPr bwMode="auto">
            <a:xfrm>
              <a:off x="1396" y="2693"/>
              <a:ext cx="0" cy="2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31" name="Line 84"/>
            <p:cNvSpPr>
              <a:spLocks noChangeShapeType="1"/>
            </p:cNvSpPr>
            <p:nvPr/>
          </p:nvSpPr>
          <p:spPr bwMode="auto">
            <a:xfrm flipH="1">
              <a:off x="1076" y="2628"/>
              <a:ext cx="2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26"/>
          <p:cNvGrpSpPr>
            <a:grpSpLocks/>
          </p:cNvGrpSpPr>
          <p:nvPr/>
        </p:nvGrpSpPr>
        <p:grpSpPr bwMode="auto">
          <a:xfrm>
            <a:off x="5576888" y="3384550"/>
            <a:ext cx="2695575" cy="2274888"/>
            <a:chOff x="3294" y="1907"/>
            <a:chExt cx="1698" cy="1433"/>
          </a:xfrm>
        </p:grpSpPr>
        <p:sp>
          <p:nvSpPr>
            <p:cNvPr id="127010" name="AutoShape 85"/>
            <p:cNvSpPr>
              <a:spLocks noChangeArrowheads="1"/>
            </p:cNvSpPr>
            <p:nvPr/>
          </p:nvSpPr>
          <p:spPr bwMode="auto">
            <a:xfrm>
              <a:off x="3294" y="1907"/>
              <a:ext cx="1698" cy="1433"/>
            </a:xfrm>
            <a:prstGeom prst="roundRect">
              <a:avLst>
                <a:gd name="adj" fmla="val 16667"/>
              </a:avLst>
            </a:prstGeom>
            <a:solidFill>
              <a:srgbClr val="33CC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11" name="AutoShape 86"/>
            <p:cNvSpPr>
              <a:spLocks noChangeArrowheads="1"/>
            </p:cNvSpPr>
            <p:nvPr/>
          </p:nvSpPr>
          <p:spPr bwMode="auto">
            <a:xfrm>
              <a:off x="3408" y="2014"/>
              <a:ext cx="1476" cy="1224"/>
            </a:xfrm>
            <a:prstGeom prst="roundRect">
              <a:avLst>
                <a:gd name="adj" fmla="val 16667"/>
              </a:avLst>
            </a:prstGeom>
            <a:solidFill>
              <a:srgbClr val="33CC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12" name="Oval 87"/>
            <p:cNvSpPr>
              <a:spLocks noChangeArrowheads="1"/>
            </p:cNvSpPr>
            <p:nvPr/>
          </p:nvSpPr>
          <p:spPr bwMode="auto">
            <a:xfrm>
              <a:off x="3879" y="2362"/>
              <a:ext cx="530" cy="530"/>
            </a:xfrm>
            <a:prstGeom prst="ellipse">
              <a:avLst/>
            </a:prstGeom>
            <a:solidFill>
              <a:srgbClr val="33CC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13" name="Oval 88"/>
            <p:cNvSpPr>
              <a:spLocks noChangeArrowheads="1"/>
            </p:cNvSpPr>
            <p:nvPr/>
          </p:nvSpPr>
          <p:spPr bwMode="auto">
            <a:xfrm>
              <a:off x="3957" y="2440"/>
              <a:ext cx="374" cy="374"/>
            </a:xfrm>
            <a:prstGeom prst="ellipse">
              <a:avLst/>
            </a:prstGeom>
            <a:solidFill>
              <a:srgbClr val="33CC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14" name="Oval 89"/>
            <p:cNvSpPr>
              <a:spLocks noChangeArrowheads="1"/>
            </p:cNvSpPr>
            <p:nvPr/>
          </p:nvSpPr>
          <p:spPr bwMode="auto">
            <a:xfrm>
              <a:off x="4032" y="2515"/>
              <a:ext cx="219" cy="2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15" name="Line 90"/>
            <p:cNvSpPr>
              <a:spLocks noChangeShapeType="1"/>
            </p:cNvSpPr>
            <p:nvPr/>
          </p:nvSpPr>
          <p:spPr bwMode="auto">
            <a:xfrm>
              <a:off x="4145" y="2595"/>
              <a:ext cx="0" cy="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16" name="Line 91"/>
            <p:cNvSpPr>
              <a:spLocks noChangeShapeType="1"/>
            </p:cNvSpPr>
            <p:nvPr/>
          </p:nvSpPr>
          <p:spPr bwMode="auto">
            <a:xfrm>
              <a:off x="4145" y="2305"/>
              <a:ext cx="0" cy="2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17" name="Line 92"/>
            <p:cNvSpPr>
              <a:spLocks noChangeShapeType="1"/>
            </p:cNvSpPr>
            <p:nvPr/>
          </p:nvSpPr>
          <p:spPr bwMode="auto">
            <a:xfrm flipH="1">
              <a:off x="4216" y="2628"/>
              <a:ext cx="2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18" name="Line 93"/>
            <p:cNvSpPr>
              <a:spLocks noChangeShapeType="1"/>
            </p:cNvSpPr>
            <p:nvPr/>
          </p:nvSpPr>
          <p:spPr bwMode="auto">
            <a:xfrm rot="-5400000">
              <a:off x="4145" y="2595"/>
              <a:ext cx="0" cy="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19" name="Line 94"/>
            <p:cNvSpPr>
              <a:spLocks noChangeShapeType="1"/>
            </p:cNvSpPr>
            <p:nvPr/>
          </p:nvSpPr>
          <p:spPr bwMode="auto">
            <a:xfrm>
              <a:off x="4145" y="2693"/>
              <a:ext cx="0" cy="2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20" name="Line 95"/>
            <p:cNvSpPr>
              <a:spLocks noChangeShapeType="1"/>
            </p:cNvSpPr>
            <p:nvPr/>
          </p:nvSpPr>
          <p:spPr bwMode="auto">
            <a:xfrm flipH="1">
              <a:off x="3822" y="2628"/>
              <a:ext cx="2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0448" name="Line 96"/>
          <p:cNvSpPr>
            <a:spLocks noChangeShapeType="1"/>
          </p:cNvSpPr>
          <p:nvPr/>
        </p:nvSpPr>
        <p:spPr bwMode="auto">
          <a:xfrm>
            <a:off x="2389188" y="4616450"/>
            <a:ext cx="0" cy="14859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449" name="Line 97"/>
          <p:cNvSpPr>
            <a:spLocks noChangeShapeType="1"/>
          </p:cNvSpPr>
          <p:nvPr/>
        </p:nvSpPr>
        <p:spPr bwMode="auto">
          <a:xfrm>
            <a:off x="2736850" y="4616450"/>
            <a:ext cx="0" cy="14906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450" name="Line 98"/>
          <p:cNvSpPr>
            <a:spLocks noChangeShapeType="1"/>
          </p:cNvSpPr>
          <p:nvPr/>
        </p:nvSpPr>
        <p:spPr bwMode="auto">
          <a:xfrm>
            <a:off x="2360613" y="6021388"/>
            <a:ext cx="4095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arrow" w="sm" len="lg"/>
            <a:tailEnd type="arrow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100451" name="Line 99"/>
          <p:cNvSpPr>
            <a:spLocks noChangeShapeType="1"/>
          </p:cNvSpPr>
          <p:nvPr/>
        </p:nvSpPr>
        <p:spPr bwMode="auto">
          <a:xfrm>
            <a:off x="2270125" y="4654550"/>
            <a:ext cx="0" cy="16906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452" name="Line 100"/>
          <p:cNvSpPr>
            <a:spLocks noChangeShapeType="1"/>
          </p:cNvSpPr>
          <p:nvPr/>
        </p:nvSpPr>
        <p:spPr bwMode="auto">
          <a:xfrm>
            <a:off x="2865438" y="4654550"/>
            <a:ext cx="0" cy="16859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453" name="Line 101"/>
          <p:cNvSpPr>
            <a:spLocks noChangeShapeType="1"/>
          </p:cNvSpPr>
          <p:nvPr/>
        </p:nvSpPr>
        <p:spPr bwMode="auto">
          <a:xfrm>
            <a:off x="2241550" y="6269038"/>
            <a:ext cx="6572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arrow" w="sm" len="lg"/>
            <a:tailEnd type="arrow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100454" name="Line 102"/>
          <p:cNvSpPr>
            <a:spLocks noChangeShapeType="1"/>
          </p:cNvSpPr>
          <p:nvPr/>
        </p:nvSpPr>
        <p:spPr bwMode="auto">
          <a:xfrm>
            <a:off x="2155825" y="4711700"/>
            <a:ext cx="0" cy="18764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455" name="Line 103"/>
          <p:cNvSpPr>
            <a:spLocks noChangeShapeType="1"/>
          </p:cNvSpPr>
          <p:nvPr/>
        </p:nvSpPr>
        <p:spPr bwMode="auto">
          <a:xfrm>
            <a:off x="2989263" y="4692650"/>
            <a:ext cx="0" cy="1905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456" name="Line 104"/>
          <p:cNvSpPr>
            <a:spLocks noChangeShapeType="1"/>
          </p:cNvSpPr>
          <p:nvPr/>
        </p:nvSpPr>
        <p:spPr bwMode="auto">
          <a:xfrm>
            <a:off x="2127250" y="6507163"/>
            <a:ext cx="8905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arrow" w="sm" len="lg"/>
            <a:tailEnd type="arrow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100459" name="Line 107"/>
          <p:cNvSpPr>
            <a:spLocks noChangeShapeType="1"/>
          </p:cNvSpPr>
          <p:nvPr/>
        </p:nvSpPr>
        <p:spPr bwMode="auto">
          <a:xfrm>
            <a:off x="1393825" y="2949575"/>
            <a:ext cx="0" cy="7810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460" name="Line 108"/>
          <p:cNvSpPr>
            <a:spLocks noChangeShapeType="1"/>
          </p:cNvSpPr>
          <p:nvPr/>
        </p:nvSpPr>
        <p:spPr bwMode="auto">
          <a:xfrm>
            <a:off x="3736975" y="2949575"/>
            <a:ext cx="0" cy="7715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461" name="Line 109"/>
          <p:cNvSpPr>
            <a:spLocks noChangeShapeType="1"/>
          </p:cNvSpPr>
          <p:nvPr/>
        </p:nvSpPr>
        <p:spPr bwMode="auto">
          <a:xfrm>
            <a:off x="1357313" y="3055938"/>
            <a:ext cx="24193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arrow" w="sm" len="lg"/>
            <a:tailEnd type="arrow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100462" name="Line 110"/>
          <p:cNvSpPr>
            <a:spLocks noChangeShapeType="1"/>
          </p:cNvSpPr>
          <p:nvPr/>
        </p:nvSpPr>
        <p:spPr bwMode="auto">
          <a:xfrm>
            <a:off x="6748463" y="4629150"/>
            <a:ext cx="0" cy="6397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463" name="Line 111"/>
          <p:cNvSpPr>
            <a:spLocks noChangeShapeType="1"/>
          </p:cNvSpPr>
          <p:nvPr/>
        </p:nvSpPr>
        <p:spPr bwMode="auto">
          <a:xfrm>
            <a:off x="7096125" y="4629150"/>
            <a:ext cx="0" cy="638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464" name="Line 112"/>
          <p:cNvSpPr>
            <a:spLocks noChangeShapeType="1"/>
          </p:cNvSpPr>
          <p:nvPr/>
        </p:nvSpPr>
        <p:spPr bwMode="auto">
          <a:xfrm>
            <a:off x="6719888" y="5205413"/>
            <a:ext cx="4095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arrow" w="sm" len="lg"/>
            <a:tailEnd type="arrow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100465" name="Line 113"/>
          <p:cNvSpPr>
            <a:spLocks noChangeShapeType="1"/>
          </p:cNvSpPr>
          <p:nvPr/>
        </p:nvSpPr>
        <p:spPr bwMode="auto">
          <a:xfrm rot="-5400000">
            <a:off x="7357269" y="4504531"/>
            <a:ext cx="0" cy="636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466" name="Line 114"/>
          <p:cNvSpPr>
            <a:spLocks noChangeShapeType="1"/>
          </p:cNvSpPr>
          <p:nvPr/>
        </p:nvSpPr>
        <p:spPr bwMode="auto">
          <a:xfrm rot="-5400000">
            <a:off x="7354888" y="3911600"/>
            <a:ext cx="0" cy="6318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467" name="Line 115"/>
          <p:cNvSpPr>
            <a:spLocks noChangeShapeType="1"/>
          </p:cNvSpPr>
          <p:nvPr/>
        </p:nvSpPr>
        <p:spPr bwMode="auto">
          <a:xfrm rot="-5400000">
            <a:off x="7270750" y="4522788"/>
            <a:ext cx="6572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arrow" w="sm" len="lg"/>
            <a:tailEnd type="arrow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100469" name="Line 117"/>
          <p:cNvSpPr>
            <a:spLocks noChangeShapeType="1"/>
          </p:cNvSpPr>
          <p:nvPr/>
        </p:nvSpPr>
        <p:spPr bwMode="auto">
          <a:xfrm rot="-5400000">
            <a:off x="7506494" y="4520406"/>
            <a:ext cx="0" cy="8588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470" name="Line 118"/>
          <p:cNvSpPr>
            <a:spLocks noChangeShapeType="1"/>
          </p:cNvSpPr>
          <p:nvPr/>
        </p:nvSpPr>
        <p:spPr bwMode="auto">
          <a:xfrm rot="-5400000">
            <a:off x="7516813" y="3660775"/>
            <a:ext cx="0" cy="8794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471" name="Line 119"/>
          <p:cNvSpPr>
            <a:spLocks noChangeShapeType="1"/>
          </p:cNvSpPr>
          <p:nvPr/>
        </p:nvSpPr>
        <p:spPr bwMode="auto">
          <a:xfrm flipV="1">
            <a:off x="7866063" y="4065588"/>
            <a:ext cx="0" cy="914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arrow" w="sm" len="lg"/>
            <a:tailEnd type="arrow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100472" name="Line 120"/>
          <p:cNvSpPr>
            <a:spLocks noChangeShapeType="1"/>
          </p:cNvSpPr>
          <p:nvPr/>
        </p:nvSpPr>
        <p:spPr bwMode="auto">
          <a:xfrm>
            <a:off x="5756275" y="2949575"/>
            <a:ext cx="0" cy="7810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473" name="Line 121"/>
          <p:cNvSpPr>
            <a:spLocks noChangeShapeType="1"/>
          </p:cNvSpPr>
          <p:nvPr/>
        </p:nvSpPr>
        <p:spPr bwMode="auto">
          <a:xfrm>
            <a:off x="8099425" y="2949575"/>
            <a:ext cx="0" cy="7715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474" name="Line 122"/>
          <p:cNvSpPr>
            <a:spLocks noChangeShapeType="1"/>
          </p:cNvSpPr>
          <p:nvPr/>
        </p:nvSpPr>
        <p:spPr bwMode="auto">
          <a:xfrm>
            <a:off x="5719763" y="3055938"/>
            <a:ext cx="24193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arrow" w="sm" len="lg"/>
            <a:tailEnd type="arrow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127006" name="Rectangle 131"/>
          <p:cNvSpPr>
            <a:spLocks noChangeArrowheads="1"/>
          </p:cNvSpPr>
          <p:nvPr/>
        </p:nvSpPr>
        <p:spPr bwMode="auto">
          <a:xfrm>
            <a:off x="685800" y="160338"/>
            <a:ext cx="777240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>
                <a:solidFill>
                  <a:srgbClr val="CC3300"/>
                </a:solidFill>
                <a:latin typeface="Arial" charset="0"/>
                <a:cs typeface="Arial" charset="0"/>
              </a:rPr>
              <a:t>RECOMMENDED  PRACTICE</a:t>
            </a:r>
          </a:p>
        </p:txBody>
      </p:sp>
      <p:grpSp>
        <p:nvGrpSpPr>
          <p:cNvPr id="4" name="Group 132"/>
          <p:cNvGrpSpPr>
            <a:grpSpLocks/>
          </p:cNvGrpSpPr>
          <p:nvPr/>
        </p:nvGrpSpPr>
        <p:grpSpPr bwMode="auto">
          <a:xfrm>
            <a:off x="225425" y="917575"/>
            <a:ext cx="8601075" cy="1281113"/>
            <a:chOff x="142" y="641"/>
            <a:chExt cx="5418" cy="807"/>
          </a:xfrm>
        </p:grpSpPr>
        <p:sp>
          <p:nvSpPr>
            <p:cNvPr id="127008" name="Rectangle 133"/>
            <p:cNvSpPr>
              <a:spLocks noChangeArrowheads="1"/>
            </p:cNvSpPr>
            <p:nvPr/>
          </p:nvSpPr>
          <p:spPr bwMode="auto">
            <a:xfrm>
              <a:off x="184" y="656"/>
              <a:ext cx="5376" cy="792"/>
            </a:xfrm>
            <a:prstGeom prst="rect">
              <a:avLst/>
            </a:prstGeom>
            <a:solidFill>
              <a:srgbClr val="00FF99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127009" name="Text Box 134"/>
            <p:cNvSpPr txBox="1">
              <a:spLocks noChangeArrowheads="1"/>
            </p:cNvSpPr>
            <p:nvPr/>
          </p:nvSpPr>
          <p:spPr bwMode="auto">
            <a:xfrm>
              <a:off x="142" y="641"/>
              <a:ext cx="5407" cy="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cs typeface="Arial" charset="0"/>
                </a:rPr>
                <a:t>  6. Place dimensions </a:t>
              </a:r>
              <a:r>
                <a:rPr lang="en-US" sz="2800" b="1">
                  <a:solidFill>
                    <a:schemeClr val="accent2"/>
                  </a:solidFill>
                  <a:latin typeface="Arial" charset="0"/>
                  <a:cs typeface="Arial" charset="0"/>
                </a:rPr>
                <a:t>outside</a:t>
              </a:r>
              <a:r>
                <a:rPr lang="en-US" sz="2800">
                  <a:solidFill>
                    <a:srgbClr val="000000"/>
                  </a:solidFill>
                  <a:latin typeface="Arial" charset="0"/>
                  <a:cs typeface="Arial" charset="0"/>
                </a:rPr>
                <a:t> the view, unless </a:t>
              </a:r>
              <a:br>
                <a:rPr lang="en-US" sz="2800">
                  <a:solidFill>
                    <a:srgbClr val="000000"/>
                  </a:solidFill>
                  <a:latin typeface="Arial" charset="0"/>
                  <a:cs typeface="Arial" charset="0"/>
                </a:rPr>
              </a:br>
              <a:r>
                <a:rPr lang="en-US" sz="2800">
                  <a:solidFill>
                    <a:srgbClr val="000000"/>
                  </a:solidFill>
                  <a:latin typeface="Arial" charset="0"/>
                  <a:cs typeface="Arial" charset="0"/>
                </a:rPr>
                <a:t>      placing them inside improve the clarity. </a:t>
              </a:r>
            </a:p>
          </p:txBody>
        </p:sp>
      </p:grpSp>
      <p:sp>
        <p:nvSpPr>
          <p:cNvPr id="56" name="Slide Number Placeholder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EC64-B2A3-4040-92A2-923F4E37081A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0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00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0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00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00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0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00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00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0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100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100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0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0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0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0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000"/>
                                        <p:tgtEl>
                                          <p:spTgt spid="100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000"/>
                                        <p:tgtEl>
                                          <p:spTgt spid="100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00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100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10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00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10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100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00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000"/>
                            </p:stCondLst>
                            <p:childTnLst>
                              <p:par>
                                <p:cTn id="1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6" grpId="0"/>
      <p:bldP spid="100357" grpId="0"/>
      <p:bldP spid="100448" grpId="0" animBg="1"/>
      <p:bldP spid="100449" grpId="0" animBg="1"/>
      <p:bldP spid="100450" grpId="0" animBg="1"/>
      <p:bldP spid="100451" grpId="0" animBg="1"/>
      <p:bldP spid="100452" grpId="0" animBg="1"/>
      <p:bldP spid="100453" grpId="0" animBg="1"/>
      <p:bldP spid="100454" grpId="0" animBg="1"/>
      <p:bldP spid="100455" grpId="0" animBg="1"/>
      <p:bldP spid="100456" grpId="0" animBg="1"/>
      <p:bldP spid="100459" grpId="0" animBg="1"/>
      <p:bldP spid="100460" grpId="0" animBg="1"/>
      <p:bldP spid="100461" grpId="0" animBg="1"/>
      <p:bldP spid="100462" grpId="0" animBg="1"/>
      <p:bldP spid="100463" grpId="0" animBg="1"/>
      <p:bldP spid="100464" grpId="0" animBg="1"/>
      <p:bldP spid="100465" grpId="0" animBg="1"/>
      <p:bldP spid="100466" grpId="0" animBg="1"/>
      <p:bldP spid="100467" grpId="0" animBg="1"/>
      <p:bldP spid="100469" grpId="0" animBg="1"/>
      <p:bldP spid="100470" grpId="0" animBg="1"/>
      <p:bldP spid="100471" grpId="0" animBg="1"/>
      <p:bldP spid="100472" grpId="0" animBg="1"/>
      <p:bldP spid="100473" grpId="0" animBg="1"/>
      <p:bldP spid="10047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6"/>
          <p:cNvGrpSpPr>
            <a:grpSpLocks/>
          </p:cNvGrpSpPr>
          <p:nvPr/>
        </p:nvGrpSpPr>
        <p:grpSpPr bwMode="auto">
          <a:xfrm>
            <a:off x="225425" y="1017588"/>
            <a:ext cx="8601075" cy="1306512"/>
            <a:chOff x="142" y="641"/>
            <a:chExt cx="5418" cy="823"/>
          </a:xfrm>
        </p:grpSpPr>
        <p:sp>
          <p:nvSpPr>
            <p:cNvPr id="128081" name="Rectangle 7"/>
            <p:cNvSpPr>
              <a:spLocks noChangeArrowheads="1"/>
            </p:cNvSpPr>
            <p:nvPr/>
          </p:nvSpPr>
          <p:spPr bwMode="auto">
            <a:xfrm>
              <a:off x="184" y="656"/>
              <a:ext cx="5376" cy="808"/>
            </a:xfrm>
            <a:prstGeom prst="rect">
              <a:avLst/>
            </a:prstGeom>
            <a:solidFill>
              <a:srgbClr val="00FF99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128082" name="Text Box 8"/>
            <p:cNvSpPr txBox="1">
              <a:spLocks noChangeArrowheads="1"/>
            </p:cNvSpPr>
            <p:nvPr/>
          </p:nvSpPr>
          <p:spPr bwMode="auto">
            <a:xfrm>
              <a:off x="142" y="641"/>
              <a:ext cx="5407" cy="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800" i="1">
                  <a:solidFill>
                    <a:srgbClr val="000000"/>
                  </a:solidFill>
                  <a:latin typeface="Arial" charset="0"/>
                  <a:cs typeface="Arial" charset="0"/>
                </a:rPr>
                <a:t>7. Apply the dimension to the view that clearly show </a:t>
              </a:r>
              <a:br>
                <a:rPr lang="en-US" sz="2800" i="1">
                  <a:solidFill>
                    <a:srgbClr val="000000"/>
                  </a:solidFill>
                  <a:latin typeface="Arial" charset="0"/>
                  <a:cs typeface="Arial" charset="0"/>
                </a:rPr>
              </a:br>
              <a:r>
                <a:rPr lang="en-US" sz="2800" i="1">
                  <a:solidFill>
                    <a:srgbClr val="000000"/>
                  </a:solidFill>
                  <a:latin typeface="Arial" charset="0"/>
                  <a:cs typeface="Arial" charset="0"/>
                </a:rPr>
                <a:t>    the shape or features of an object.</a:t>
              </a:r>
            </a:p>
          </p:txBody>
        </p:sp>
      </p:grpSp>
      <p:grpSp>
        <p:nvGrpSpPr>
          <p:cNvPr id="3" name="Group 153"/>
          <p:cNvGrpSpPr>
            <a:grpSpLocks/>
          </p:cNvGrpSpPr>
          <p:nvPr/>
        </p:nvGrpSpPr>
        <p:grpSpPr bwMode="auto">
          <a:xfrm>
            <a:off x="3775075" y="5716588"/>
            <a:ext cx="619125" cy="828675"/>
            <a:chOff x="2378" y="3601"/>
            <a:chExt cx="390" cy="522"/>
          </a:xfrm>
        </p:grpSpPr>
        <p:sp>
          <p:nvSpPr>
            <p:cNvPr id="128078" name="Line 65"/>
            <p:cNvSpPr>
              <a:spLocks noChangeShapeType="1"/>
            </p:cNvSpPr>
            <p:nvPr/>
          </p:nvSpPr>
          <p:spPr bwMode="auto">
            <a:xfrm flipH="1">
              <a:off x="2503" y="3619"/>
              <a:ext cx="26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79" name="Line 66"/>
            <p:cNvSpPr>
              <a:spLocks noChangeShapeType="1"/>
            </p:cNvSpPr>
            <p:nvPr/>
          </p:nvSpPr>
          <p:spPr bwMode="auto">
            <a:xfrm flipH="1">
              <a:off x="2378" y="4100"/>
              <a:ext cx="37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80" name="Line 67"/>
            <p:cNvSpPr>
              <a:spLocks noChangeShapeType="1"/>
            </p:cNvSpPr>
            <p:nvPr/>
          </p:nvSpPr>
          <p:spPr bwMode="auto">
            <a:xfrm>
              <a:off x="2693" y="3601"/>
              <a:ext cx="0" cy="52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49"/>
          <p:cNvGrpSpPr>
            <a:grpSpLocks/>
          </p:cNvGrpSpPr>
          <p:nvPr/>
        </p:nvGrpSpPr>
        <p:grpSpPr bwMode="auto">
          <a:xfrm>
            <a:off x="1073150" y="3840163"/>
            <a:ext cx="1254125" cy="530225"/>
            <a:chOff x="676" y="2419"/>
            <a:chExt cx="790" cy="334"/>
          </a:xfrm>
        </p:grpSpPr>
        <p:sp>
          <p:nvSpPr>
            <p:cNvPr id="128075" name="Line 71"/>
            <p:cNvSpPr>
              <a:spLocks noChangeShapeType="1"/>
            </p:cNvSpPr>
            <p:nvPr/>
          </p:nvSpPr>
          <p:spPr bwMode="auto">
            <a:xfrm flipV="1">
              <a:off x="694" y="2419"/>
              <a:ext cx="0" cy="33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76" name="Line 72"/>
            <p:cNvSpPr>
              <a:spLocks noChangeShapeType="1"/>
            </p:cNvSpPr>
            <p:nvPr/>
          </p:nvSpPr>
          <p:spPr bwMode="auto">
            <a:xfrm flipH="1">
              <a:off x="676" y="2687"/>
              <a:ext cx="7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77" name="Line 73"/>
            <p:cNvSpPr>
              <a:spLocks noChangeShapeType="1"/>
            </p:cNvSpPr>
            <p:nvPr/>
          </p:nvSpPr>
          <p:spPr bwMode="auto">
            <a:xfrm flipV="1">
              <a:off x="1449" y="2419"/>
              <a:ext cx="0" cy="33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51"/>
          <p:cNvGrpSpPr>
            <a:grpSpLocks/>
          </p:cNvGrpSpPr>
          <p:nvPr/>
        </p:nvGrpSpPr>
        <p:grpSpPr bwMode="auto">
          <a:xfrm>
            <a:off x="2593975" y="5362575"/>
            <a:ext cx="415925" cy="693738"/>
            <a:chOff x="1634" y="3378"/>
            <a:chExt cx="262" cy="437"/>
          </a:xfrm>
        </p:grpSpPr>
        <p:sp>
          <p:nvSpPr>
            <p:cNvPr id="128072" name="Line 57"/>
            <p:cNvSpPr>
              <a:spLocks noChangeShapeType="1"/>
            </p:cNvSpPr>
            <p:nvPr/>
          </p:nvSpPr>
          <p:spPr bwMode="auto">
            <a:xfrm>
              <a:off x="1634" y="3396"/>
              <a:ext cx="26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73" name="Line 81"/>
            <p:cNvSpPr>
              <a:spLocks noChangeShapeType="1"/>
            </p:cNvSpPr>
            <p:nvPr/>
          </p:nvSpPr>
          <p:spPr bwMode="auto">
            <a:xfrm>
              <a:off x="1634" y="3797"/>
              <a:ext cx="26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74" name="Line 84"/>
            <p:cNvSpPr>
              <a:spLocks noChangeShapeType="1"/>
            </p:cNvSpPr>
            <p:nvPr/>
          </p:nvSpPr>
          <p:spPr bwMode="auto">
            <a:xfrm>
              <a:off x="1695" y="3378"/>
              <a:ext cx="0" cy="43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47"/>
          <p:cNvGrpSpPr>
            <a:grpSpLocks/>
          </p:cNvGrpSpPr>
          <p:nvPr/>
        </p:nvGrpSpPr>
        <p:grpSpPr bwMode="auto">
          <a:xfrm>
            <a:off x="536575" y="2922588"/>
            <a:ext cx="3390900" cy="3592512"/>
            <a:chOff x="338" y="1841"/>
            <a:chExt cx="2136" cy="2263"/>
          </a:xfrm>
        </p:grpSpPr>
        <p:sp>
          <p:nvSpPr>
            <p:cNvPr id="128048" name="Freeform 44"/>
            <p:cNvSpPr>
              <a:spLocks/>
            </p:cNvSpPr>
            <p:nvPr/>
          </p:nvSpPr>
          <p:spPr bwMode="auto">
            <a:xfrm rot="5400000">
              <a:off x="294" y="2943"/>
              <a:ext cx="1203" cy="1116"/>
            </a:xfrm>
            <a:custGeom>
              <a:avLst/>
              <a:gdLst>
                <a:gd name="T0" fmla="*/ 0 w 1104"/>
                <a:gd name="T1" fmla="*/ 4053 h 1024"/>
                <a:gd name="T2" fmla="*/ 0 w 1104"/>
                <a:gd name="T3" fmla="*/ 2757 h 1024"/>
                <a:gd name="T4" fmla="*/ 1809 w 1104"/>
                <a:gd name="T5" fmla="*/ 2757 h 1024"/>
                <a:gd name="T6" fmla="*/ 1809 w 1104"/>
                <a:gd name="T7" fmla="*/ 0 h 1024"/>
                <a:gd name="T8" fmla="*/ 3259 w 1104"/>
                <a:gd name="T9" fmla="*/ 0 h 1024"/>
                <a:gd name="T10" fmla="*/ 3259 w 1104"/>
                <a:gd name="T11" fmla="*/ 1331 h 1024"/>
                <a:gd name="T12" fmla="*/ 4367 w 1104"/>
                <a:gd name="T13" fmla="*/ 1331 h 1024"/>
                <a:gd name="T14" fmla="*/ 4367 w 1104"/>
                <a:gd name="T15" fmla="*/ 4053 h 1024"/>
                <a:gd name="T16" fmla="*/ 0 w 1104"/>
                <a:gd name="T17" fmla="*/ 4053 h 10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04"/>
                <a:gd name="T28" fmla="*/ 0 h 1024"/>
                <a:gd name="T29" fmla="*/ 1104 w 1104"/>
                <a:gd name="T30" fmla="*/ 1024 h 10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04" h="1024">
                  <a:moveTo>
                    <a:pt x="0" y="1024"/>
                  </a:moveTo>
                  <a:lnTo>
                    <a:pt x="0" y="696"/>
                  </a:lnTo>
                  <a:lnTo>
                    <a:pt x="456" y="696"/>
                  </a:lnTo>
                  <a:lnTo>
                    <a:pt x="456" y="0"/>
                  </a:lnTo>
                  <a:lnTo>
                    <a:pt x="824" y="0"/>
                  </a:lnTo>
                  <a:lnTo>
                    <a:pt x="824" y="336"/>
                  </a:lnTo>
                  <a:lnTo>
                    <a:pt x="1104" y="336"/>
                  </a:lnTo>
                  <a:lnTo>
                    <a:pt x="1104" y="1024"/>
                  </a:lnTo>
                  <a:lnTo>
                    <a:pt x="0" y="1024"/>
                  </a:ln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49" name="Rectangle 45"/>
            <p:cNvSpPr>
              <a:spLocks noChangeArrowheads="1"/>
            </p:cNvSpPr>
            <p:nvPr/>
          </p:nvSpPr>
          <p:spPr bwMode="auto">
            <a:xfrm>
              <a:off x="338" y="1977"/>
              <a:ext cx="1116" cy="401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0" name="Line 46"/>
            <p:cNvSpPr>
              <a:spLocks noChangeShapeType="1"/>
            </p:cNvSpPr>
            <p:nvPr/>
          </p:nvSpPr>
          <p:spPr bwMode="auto">
            <a:xfrm flipV="1">
              <a:off x="695" y="1977"/>
              <a:ext cx="0" cy="3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51" name="Oval 56"/>
            <p:cNvSpPr>
              <a:spLocks noChangeArrowheads="1"/>
            </p:cNvSpPr>
            <p:nvPr/>
          </p:nvSpPr>
          <p:spPr bwMode="auto">
            <a:xfrm>
              <a:off x="811" y="3496"/>
              <a:ext cx="244" cy="24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2" name="Rectangle 74"/>
            <p:cNvSpPr>
              <a:spLocks noChangeArrowheads="1"/>
            </p:cNvSpPr>
            <p:nvPr/>
          </p:nvSpPr>
          <p:spPr bwMode="auto">
            <a:xfrm rot="5400000">
              <a:off x="1541" y="3302"/>
              <a:ext cx="1203" cy="401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3" name="Line 75"/>
            <p:cNvSpPr>
              <a:spLocks noChangeShapeType="1"/>
            </p:cNvSpPr>
            <p:nvPr/>
          </p:nvSpPr>
          <p:spPr bwMode="auto">
            <a:xfrm>
              <a:off x="1933" y="3396"/>
              <a:ext cx="41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54" name="Line 76"/>
            <p:cNvSpPr>
              <a:spLocks noChangeShapeType="1"/>
            </p:cNvSpPr>
            <p:nvPr/>
          </p:nvSpPr>
          <p:spPr bwMode="auto">
            <a:xfrm>
              <a:off x="1942" y="3797"/>
              <a:ext cx="409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55" name="Line 78"/>
            <p:cNvSpPr>
              <a:spLocks noChangeShapeType="1"/>
            </p:cNvSpPr>
            <p:nvPr/>
          </p:nvSpPr>
          <p:spPr bwMode="auto">
            <a:xfrm rot="5400000" flipV="1">
              <a:off x="2143" y="3532"/>
              <a:ext cx="0" cy="41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56" name="Line 79"/>
            <p:cNvSpPr>
              <a:spLocks noChangeShapeType="1"/>
            </p:cNvSpPr>
            <p:nvPr/>
          </p:nvSpPr>
          <p:spPr bwMode="auto">
            <a:xfrm rot="5400000" flipV="1">
              <a:off x="2142" y="3289"/>
              <a:ext cx="0" cy="41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57" name="Line 85"/>
            <p:cNvSpPr>
              <a:spLocks noChangeShapeType="1"/>
            </p:cNvSpPr>
            <p:nvPr/>
          </p:nvSpPr>
          <p:spPr bwMode="auto">
            <a:xfrm>
              <a:off x="936" y="3585"/>
              <a:ext cx="0" cy="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58" name="Line 86"/>
            <p:cNvSpPr>
              <a:spLocks noChangeShapeType="1"/>
            </p:cNvSpPr>
            <p:nvPr/>
          </p:nvSpPr>
          <p:spPr bwMode="auto">
            <a:xfrm>
              <a:off x="936" y="3295"/>
              <a:ext cx="0" cy="2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59" name="Line 87"/>
            <p:cNvSpPr>
              <a:spLocks noChangeShapeType="1"/>
            </p:cNvSpPr>
            <p:nvPr/>
          </p:nvSpPr>
          <p:spPr bwMode="auto">
            <a:xfrm flipH="1">
              <a:off x="1010" y="3618"/>
              <a:ext cx="2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60" name="Line 88"/>
            <p:cNvSpPr>
              <a:spLocks noChangeShapeType="1"/>
            </p:cNvSpPr>
            <p:nvPr/>
          </p:nvSpPr>
          <p:spPr bwMode="auto">
            <a:xfrm rot="-5400000">
              <a:off x="939" y="3585"/>
              <a:ext cx="0" cy="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61" name="Line 89"/>
            <p:cNvSpPr>
              <a:spLocks noChangeShapeType="1"/>
            </p:cNvSpPr>
            <p:nvPr/>
          </p:nvSpPr>
          <p:spPr bwMode="auto">
            <a:xfrm>
              <a:off x="936" y="3683"/>
              <a:ext cx="0" cy="2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62" name="Line 90"/>
            <p:cNvSpPr>
              <a:spLocks noChangeShapeType="1"/>
            </p:cNvSpPr>
            <p:nvPr/>
          </p:nvSpPr>
          <p:spPr bwMode="auto">
            <a:xfrm flipH="1">
              <a:off x="616" y="3618"/>
              <a:ext cx="2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63" name="Line 92"/>
            <p:cNvSpPr>
              <a:spLocks noChangeShapeType="1"/>
            </p:cNvSpPr>
            <p:nvPr/>
          </p:nvSpPr>
          <p:spPr bwMode="auto">
            <a:xfrm flipH="1">
              <a:off x="2222" y="3618"/>
              <a:ext cx="2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64" name="Line 93"/>
            <p:cNvSpPr>
              <a:spLocks noChangeShapeType="1"/>
            </p:cNvSpPr>
            <p:nvPr/>
          </p:nvSpPr>
          <p:spPr bwMode="auto">
            <a:xfrm rot="-5400000">
              <a:off x="2151" y="3585"/>
              <a:ext cx="0" cy="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65" name="Line 94"/>
            <p:cNvSpPr>
              <a:spLocks noChangeShapeType="1"/>
            </p:cNvSpPr>
            <p:nvPr/>
          </p:nvSpPr>
          <p:spPr bwMode="auto">
            <a:xfrm flipH="1">
              <a:off x="1828" y="3618"/>
              <a:ext cx="2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100"/>
            <p:cNvGrpSpPr>
              <a:grpSpLocks/>
            </p:cNvGrpSpPr>
            <p:nvPr/>
          </p:nvGrpSpPr>
          <p:grpSpPr bwMode="auto">
            <a:xfrm rot="-5400000">
              <a:off x="610" y="2042"/>
              <a:ext cx="646" cy="243"/>
              <a:chOff x="3072" y="2662"/>
              <a:chExt cx="646" cy="243"/>
            </a:xfrm>
          </p:grpSpPr>
          <p:sp>
            <p:nvSpPr>
              <p:cNvPr id="128067" name="Line 95"/>
              <p:cNvSpPr>
                <a:spLocks noChangeShapeType="1"/>
              </p:cNvSpPr>
              <p:nvPr/>
            </p:nvSpPr>
            <p:spPr bwMode="auto">
              <a:xfrm rot="5400000" flipV="1">
                <a:off x="3387" y="2700"/>
                <a:ext cx="0" cy="41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68" name="Line 96"/>
              <p:cNvSpPr>
                <a:spLocks noChangeShapeType="1"/>
              </p:cNvSpPr>
              <p:nvPr/>
            </p:nvSpPr>
            <p:spPr bwMode="auto">
              <a:xfrm rot="5400000" flipV="1">
                <a:off x="3386" y="2457"/>
                <a:ext cx="0" cy="41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69" name="Line 97"/>
              <p:cNvSpPr>
                <a:spLocks noChangeShapeType="1"/>
              </p:cNvSpPr>
              <p:nvPr/>
            </p:nvSpPr>
            <p:spPr bwMode="auto">
              <a:xfrm flipH="1">
                <a:off x="3466" y="2786"/>
                <a:ext cx="25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70" name="Line 98"/>
              <p:cNvSpPr>
                <a:spLocks noChangeShapeType="1"/>
              </p:cNvSpPr>
              <p:nvPr/>
            </p:nvSpPr>
            <p:spPr bwMode="auto">
              <a:xfrm rot="-5400000">
                <a:off x="3395" y="2753"/>
                <a:ext cx="0" cy="6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71" name="Line 99"/>
              <p:cNvSpPr>
                <a:spLocks noChangeShapeType="1"/>
              </p:cNvSpPr>
              <p:nvPr/>
            </p:nvSpPr>
            <p:spPr bwMode="auto">
              <a:xfrm flipH="1">
                <a:off x="3072" y="2786"/>
                <a:ext cx="25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" name="Group 150"/>
          <p:cNvGrpSpPr>
            <a:grpSpLocks/>
          </p:cNvGrpSpPr>
          <p:nvPr/>
        </p:nvGrpSpPr>
        <p:grpSpPr bwMode="auto">
          <a:xfrm>
            <a:off x="5883275" y="4173538"/>
            <a:ext cx="1254125" cy="1149350"/>
            <a:chOff x="3706" y="2629"/>
            <a:chExt cx="790" cy="724"/>
          </a:xfrm>
        </p:grpSpPr>
        <p:sp>
          <p:nvSpPr>
            <p:cNvPr id="128045" name="Line 109"/>
            <p:cNvSpPr>
              <a:spLocks noChangeShapeType="1"/>
            </p:cNvSpPr>
            <p:nvPr/>
          </p:nvSpPr>
          <p:spPr bwMode="auto">
            <a:xfrm flipV="1">
              <a:off x="3724" y="2629"/>
              <a:ext cx="0" cy="23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46" name="Line 110"/>
            <p:cNvSpPr>
              <a:spLocks noChangeShapeType="1"/>
            </p:cNvSpPr>
            <p:nvPr/>
          </p:nvSpPr>
          <p:spPr bwMode="auto">
            <a:xfrm flipH="1">
              <a:off x="3706" y="2693"/>
              <a:ext cx="790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arrow" w="sm" len="lg"/>
              <a:tailEnd type="arrow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47" name="Line 111"/>
            <p:cNvSpPr>
              <a:spLocks noChangeShapeType="1"/>
            </p:cNvSpPr>
            <p:nvPr/>
          </p:nvSpPr>
          <p:spPr bwMode="auto">
            <a:xfrm flipV="1">
              <a:off x="4479" y="2629"/>
              <a:ext cx="0" cy="72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152"/>
          <p:cNvGrpSpPr>
            <a:grpSpLocks/>
          </p:cNvGrpSpPr>
          <p:nvPr/>
        </p:nvGrpSpPr>
        <p:grpSpPr bwMode="auto">
          <a:xfrm>
            <a:off x="7185025" y="5362575"/>
            <a:ext cx="415925" cy="693738"/>
            <a:chOff x="4526" y="3378"/>
            <a:chExt cx="262" cy="437"/>
          </a:xfrm>
        </p:grpSpPr>
        <p:sp>
          <p:nvSpPr>
            <p:cNvPr id="128042" name="Line 105"/>
            <p:cNvSpPr>
              <a:spLocks noChangeShapeType="1"/>
            </p:cNvSpPr>
            <p:nvPr/>
          </p:nvSpPr>
          <p:spPr bwMode="auto">
            <a:xfrm>
              <a:off x="4526" y="3396"/>
              <a:ext cx="262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43" name="Line 117"/>
            <p:cNvSpPr>
              <a:spLocks noChangeShapeType="1"/>
            </p:cNvSpPr>
            <p:nvPr/>
          </p:nvSpPr>
          <p:spPr bwMode="auto">
            <a:xfrm>
              <a:off x="4526" y="3797"/>
              <a:ext cx="262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44" name="Line 118"/>
            <p:cNvSpPr>
              <a:spLocks noChangeShapeType="1"/>
            </p:cNvSpPr>
            <p:nvPr/>
          </p:nvSpPr>
          <p:spPr bwMode="auto">
            <a:xfrm>
              <a:off x="4737" y="3378"/>
              <a:ext cx="0" cy="437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arrow" w="sm" len="lg"/>
              <a:tailEnd type="arrow" w="sm" len="lg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48"/>
          <p:cNvGrpSpPr>
            <a:grpSpLocks/>
          </p:cNvGrpSpPr>
          <p:nvPr/>
        </p:nvGrpSpPr>
        <p:grpSpPr bwMode="auto">
          <a:xfrm>
            <a:off x="5346700" y="2922588"/>
            <a:ext cx="3390900" cy="3592512"/>
            <a:chOff x="3368" y="1841"/>
            <a:chExt cx="2136" cy="2263"/>
          </a:xfrm>
        </p:grpSpPr>
        <p:sp>
          <p:nvSpPr>
            <p:cNvPr id="128018" name="Freeform 101"/>
            <p:cNvSpPr>
              <a:spLocks/>
            </p:cNvSpPr>
            <p:nvPr/>
          </p:nvSpPr>
          <p:spPr bwMode="auto">
            <a:xfrm rot="5400000">
              <a:off x="3324" y="2943"/>
              <a:ext cx="1203" cy="1116"/>
            </a:xfrm>
            <a:custGeom>
              <a:avLst/>
              <a:gdLst>
                <a:gd name="T0" fmla="*/ 0 w 1104"/>
                <a:gd name="T1" fmla="*/ 4053 h 1024"/>
                <a:gd name="T2" fmla="*/ 0 w 1104"/>
                <a:gd name="T3" fmla="*/ 2757 h 1024"/>
                <a:gd name="T4" fmla="*/ 1809 w 1104"/>
                <a:gd name="T5" fmla="*/ 2757 h 1024"/>
                <a:gd name="T6" fmla="*/ 1809 w 1104"/>
                <a:gd name="T7" fmla="*/ 0 h 1024"/>
                <a:gd name="T8" fmla="*/ 3259 w 1104"/>
                <a:gd name="T9" fmla="*/ 0 h 1024"/>
                <a:gd name="T10" fmla="*/ 3259 w 1104"/>
                <a:gd name="T11" fmla="*/ 1331 h 1024"/>
                <a:gd name="T12" fmla="*/ 4367 w 1104"/>
                <a:gd name="T13" fmla="*/ 1331 h 1024"/>
                <a:gd name="T14" fmla="*/ 4367 w 1104"/>
                <a:gd name="T15" fmla="*/ 4053 h 1024"/>
                <a:gd name="T16" fmla="*/ 0 w 1104"/>
                <a:gd name="T17" fmla="*/ 4053 h 10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04"/>
                <a:gd name="T28" fmla="*/ 0 h 1024"/>
                <a:gd name="T29" fmla="*/ 1104 w 1104"/>
                <a:gd name="T30" fmla="*/ 1024 h 10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04" h="1024">
                  <a:moveTo>
                    <a:pt x="0" y="1024"/>
                  </a:moveTo>
                  <a:lnTo>
                    <a:pt x="0" y="696"/>
                  </a:lnTo>
                  <a:lnTo>
                    <a:pt x="456" y="696"/>
                  </a:lnTo>
                  <a:lnTo>
                    <a:pt x="456" y="0"/>
                  </a:lnTo>
                  <a:lnTo>
                    <a:pt x="824" y="0"/>
                  </a:lnTo>
                  <a:lnTo>
                    <a:pt x="824" y="336"/>
                  </a:lnTo>
                  <a:lnTo>
                    <a:pt x="1104" y="336"/>
                  </a:lnTo>
                  <a:lnTo>
                    <a:pt x="1104" y="1024"/>
                  </a:lnTo>
                  <a:lnTo>
                    <a:pt x="0" y="1024"/>
                  </a:lnTo>
                  <a:close/>
                </a:path>
              </a:pathLst>
            </a:custGeom>
            <a:solidFill>
              <a:srgbClr val="33CC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19" name="Rectangle 102"/>
            <p:cNvSpPr>
              <a:spLocks noChangeArrowheads="1"/>
            </p:cNvSpPr>
            <p:nvPr/>
          </p:nvSpPr>
          <p:spPr bwMode="auto">
            <a:xfrm>
              <a:off x="3368" y="1977"/>
              <a:ext cx="1116" cy="401"/>
            </a:xfrm>
            <a:prstGeom prst="rect">
              <a:avLst/>
            </a:prstGeom>
            <a:solidFill>
              <a:srgbClr val="33CC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0" name="Line 103"/>
            <p:cNvSpPr>
              <a:spLocks noChangeShapeType="1"/>
            </p:cNvSpPr>
            <p:nvPr/>
          </p:nvSpPr>
          <p:spPr bwMode="auto">
            <a:xfrm flipV="1">
              <a:off x="3725" y="1977"/>
              <a:ext cx="0" cy="3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21" name="Oval 104"/>
            <p:cNvSpPr>
              <a:spLocks noChangeArrowheads="1"/>
            </p:cNvSpPr>
            <p:nvPr/>
          </p:nvSpPr>
          <p:spPr bwMode="auto">
            <a:xfrm>
              <a:off x="3841" y="3496"/>
              <a:ext cx="244" cy="24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2" name="Rectangle 112"/>
            <p:cNvSpPr>
              <a:spLocks noChangeArrowheads="1"/>
            </p:cNvSpPr>
            <p:nvPr/>
          </p:nvSpPr>
          <p:spPr bwMode="auto">
            <a:xfrm rot="5400000">
              <a:off x="4571" y="3302"/>
              <a:ext cx="1203" cy="401"/>
            </a:xfrm>
            <a:prstGeom prst="rect">
              <a:avLst/>
            </a:prstGeom>
            <a:solidFill>
              <a:srgbClr val="33CC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3" name="Line 113"/>
            <p:cNvSpPr>
              <a:spLocks noChangeShapeType="1"/>
            </p:cNvSpPr>
            <p:nvPr/>
          </p:nvSpPr>
          <p:spPr bwMode="auto">
            <a:xfrm>
              <a:off x="4963" y="3396"/>
              <a:ext cx="41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24" name="Line 114"/>
            <p:cNvSpPr>
              <a:spLocks noChangeShapeType="1"/>
            </p:cNvSpPr>
            <p:nvPr/>
          </p:nvSpPr>
          <p:spPr bwMode="auto">
            <a:xfrm>
              <a:off x="4972" y="3797"/>
              <a:ext cx="409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25" name="Line 115"/>
            <p:cNvSpPr>
              <a:spLocks noChangeShapeType="1"/>
            </p:cNvSpPr>
            <p:nvPr/>
          </p:nvSpPr>
          <p:spPr bwMode="auto">
            <a:xfrm rot="5400000" flipV="1">
              <a:off x="5173" y="3532"/>
              <a:ext cx="0" cy="41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26" name="Line 116"/>
            <p:cNvSpPr>
              <a:spLocks noChangeShapeType="1"/>
            </p:cNvSpPr>
            <p:nvPr/>
          </p:nvSpPr>
          <p:spPr bwMode="auto">
            <a:xfrm rot="5400000" flipV="1">
              <a:off x="5172" y="3289"/>
              <a:ext cx="0" cy="41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27" name="Line 119"/>
            <p:cNvSpPr>
              <a:spLocks noChangeShapeType="1"/>
            </p:cNvSpPr>
            <p:nvPr/>
          </p:nvSpPr>
          <p:spPr bwMode="auto">
            <a:xfrm>
              <a:off x="3966" y="3585"/>
              <a:ext cx="0" cy="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28" name="Line 120"/>
            <p:cNvSpPr>
              <a:spLocks noChangeShapeType="1"/>
            </p:cNvSpPr>
            <p:nvPr/>
          </p:nvSpPr>
          <p:spPr bwMode="auto">
            <a:xfrm>
              <a:off x="3966" y="3295"/>
              <a:ext cx="0" cy="2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29" name="Line 121"/>
            <p:cNvSpPr>
              <a:spLocks noChangeShapeType="1"/>
            </p:cNvSpPr>
            <p:nvPr/>
          </p:nvSpPr>
          <p:spPr bwMode="auto">
            <a:xfrm flipH="1">
              <a:off x="4040" y="3618"/>
              <a:ext cx="2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30" name="Line 122"/>
            <p:cNvSpPr>
              <a:spLocks noChangeShapeType="1"/>
            </p:cNvSpPr>
            <p:nvPr/>
          </p:nvSpPr>
          <p:spPr bwMode="auto">
            <a:xfrm rot="-5400000">
              <a:off x="3969" y="3585"/>
              <a:ext cx="0" cy="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31" name="Line 123"/>
            <p:cNvSpPr>
              <a:spLocks noChangeShapeType="1"/>
            </p:cNvSpPr>
            <p:nvPr/>
          </p:nvSpPr>
          <p:spPr bwMode="auto">
            <a:xfrm>
              <a:off x="3966" y="3683"/>
              <a:ext cx="0" cy="2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32" name="Line 124"/>
            <p:cNvSpPr>
              <a:spLocks noChangeShapeType="1"/>
            </p:cNvSpPr>
            <p:nvPr/>
          </p:nvSpPr>
          <p:spPr bwMode="auto">
            <a:xfrm flipH="1">
              <a:off x="3646" y="3618"/>
              <a:ext cx="2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33" name="Line 125"/>
            <p:cNvSpPr>
              <a:spLocks noChangeShapeType="1"/>
            </p:cNvSpPr>
            <p:nvPr/>
          </p:nvSpPr>
          <p:spPr bwMode="auto">
            <a:xfrm flipH="1">
              <a:off x="5252" y="3618"/>
              <a:ext cx="2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34" name="Line 126"/>
            <p:cNvSpPr>
              <a:spLocks noChangeShapeType="1"/>
            </p:cNvSpPr>
            <p:nvPr/>
          </p:nvSpPr>
          <p:spPr bwMode="auto">
            <a:xfrm rot="-5400000">
              <a:off x="5181" y="3585"/>
              <a:ext cx="0" cy="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35" name="Line 127"/>
            <p:cNvSpPr>
              <a:spLocks noChangeShapeType="1"/>
            </p:cNvSpPr>
            <p:nvPr/>
          </p:nvSpPr>
          <p:spPr bwMode="auto">
            <a:xfrm flipH="1">
              <a:off x="4858" y="3618"/>
              <a:ext cx="2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oup 128"/>
            <p:cNvGrpSpPr>
              <a:grpSpLocks/>
            </p:cNvGrpSpPr>
            <p:nvPr/>
          </p:nvGrpSpPr>
          <p:grpSpPr bwMode="auto">
            <a:xfrm rot="-5400000">
              <a:off x="3640" y="2042"/>
              <a:ext cx="646" cy="243"/>
              <a:chOff x="3072" y="2662"/>
              <a:chExt cx="646" cy="243"/>
            </a:xfrm>
          </p:grpSpPr>
          <p:sp>
            <p:nvSpPr>
              <p:cNvPr id="128037" name="Line 129"/>
              <p:cNvSpPr>
                <a:spLocks noChangeShapeType="1"/>
              </p:cNvSpPr>
              <p:nvPr/>
            </p:nvSpPr>
            <p:spPr bwMode="auto">
              <a:xfrm rot="5400000" flipV="1">
                <a:off x="3387" y="2700"/>
                <a:ext cx="0" cy="41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38" name="Line 130"/>
              <p:cNvSpPr>
                <a:spLocks noChangeShapeType="1"/>
              </p:cNvSpPr>
              <p:nvPr/>
            </p:nvSpPr>
            <p:spPr bwMode="auto">
              <a:xfrm rot="5400000" flipV="1">
                <a:off x="3386" y="2457"/>
                <a:ext cx="0" cy="41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39" name="Line 131"/>
              <p:cNvSpPr>
                <a:spLocks noChangeShapeType="1"/>
              </p:cNvSpPr>
              <p:nvPr/>
            </p:nvSpPr>
            <p:spPr bwMode="auto">
              <a:xfrm flipH="1">
                <a:off x="3466" y="2786"/>
                <a:ext cx="25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40" name="Line 132"/>
              <p:cNvSpPr>
                <a:spLocks noChangeShapeType="1"/>
              </p:cNvSpPr>
              <p:nvPr/>
            </p:nvSpPr>
            <p:spPr bwMode="auto">
              <a:xfrm rot="-5400000">
                <a:off x="3395" y="2753"/>
                <a:ext cx="0" cy="6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41" name="Line 133"/>
              <p:cNvSpPr>
                <a:spLocks noChangeShapeType="1"/>
              </p:cNvSpPr>
              <p:nvPr/>
            </p:nvSpPr>
            <p:spPr bwMode="auto">
              <a:xfrm flipH="1">
                <a:off x="3072" y="2786"/>
                <a:ext cx="25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2534" name="Text Box 134"/>
          <p:cNvSpPr txBox="1">
            <a:spLocks noChangeArrowheads="1"/>
          </p:cNvSpPr>
          <p:nvPr/>
        </p:nvSpPr>
        <p:spPr bwMode="auto">
          <a:xfrm>
            <a:off x="415925" y="2427288"/>
            <a:ext cx="1241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3300"/>
                </a:solidFill>
                <a:latin typeface="Arial" charset="0"/>
              </a:rPr>
              <a:t>POOR</a:t>
            </a:r>
            <a:endParaRPr lang="th-TH" sz="2800" b="1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02535" name="Text Box 135"/>
          <p:cNvSpPr txBox="1">
            <a:spLocks noChangeArrowheads="1"/>
          </p:cNvSpPr>
          <p:nvPr/>
        </p:nvSpPr>
        <p:spPr bwMode="auto">
          <a:xfrm>
            <a:off x="4899025" y="2427288"/>
            <a:ext cx="12811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  <a:latin typeface="Arial" charset="0"/>
              </a:rPr>
              <a:t>GOOD</a:t>
            </a:r>
            <a:endParaRPr lang="th-TH" sz="2800" b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28012" name="Rectangle 145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>
                <a:solidFill>
                  <a:srgbClr val="CC3300"/>
                </a:solidFill>
                <a:latin typeface="Arial" charset="0"/>
                <a:cs typeface="Arial" charset="0"/>
              </a:rPr>
              <a:t>RECOMMENDED  PRACTICE</a:t>
            </a:r>
          </a:p>
        </p:txBody>
      </p:sp>
      <p:grpSp>
        <p:nvGrpSpPr>
          <p:cNvPr id="12" name="Group 154"/>
          <p:cNvGrpSpPr>
            <a:grpSpLocks/>
          </p:cNvGrpSpPr>
          <p:nvPr/>
        </p:nvGrpSpPr>
        <p:grpSpPr bwMode="auto">
          <a:xfrm>
            <a:off x="4830763" y="5716588"/>
            <a:ext cx="882650" cy="828675"/>
            <a:chOff x="3043" y="3601"/>
            <a:chExt cx="556" cy="522"/>
          </a:xfrm>
        </p:grpSpPr>
        <p:sp>
          <p:nvSpPr>
            <p:cNvPr id="128015" name="Line 107"/>
            <p:cNvSpPr>
              <a:spLocks noChangeShapeType="1"/>
            </p:cNvSpPr>
            <p:nvPr/>
          </p:nvSpPr>
          <p:spPr bwMode="auto">
            <a:xfrm flipH="1">
              <a:off x="3047" y="4100"/>
              <a:ext cx="28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16" name="Line 108"/>
            <p:cNvSpPr>
              <a:spLocks noChangeShapeType="1"/>
            </p:cNvSpPr>
            <p:nvPr/>
          </p:nvSpPr>
          <p:spPr bwMode="auto">
            <a:xfrm>
              <a:off x="3101" y="3601"/>
              <a:ext cx="0" cy="52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arrow" w="sm" len="lg"/>
              <a:tailEnd type="arrow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17" name="Line 106"/>
            <p:cNvSpPr>
              <a:spLocks noChangeShapeType="1"/>
            </p:cNvSpPr>
            <p:nvPr/>
          </p:nvSpPr>
          <p:spPr bwMode="auto">
            <a:xfrm flipH="1">
              <a:off x="3043" y="3619"/>
              <a:ext cx="556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555" name="PubCross"/>
          <p:cNvSpPr>
            <a:spLocks noEditPoints="1" noChangeArrowheads="1"/>
          </p:cNvSpPr>
          <p:nvPr/>
        </p:nvSpPr>
        <p:spPr bwMode="auto">
          <a:xfrm rot="-2678910">
            <a:off x="1290638" y="3589338"/>
            <a:ext cx="2265362" cy="2265362"/>
          </a:xfrm>
          <a:custGeom>
            <a:avLst/>
            <a:gdLst>
              <a:gd name="G0" fmla="+- 0 0 0"/>
              <a:gd name="G1" fmla="+- 8794 0 0"/>
              <a:gd name="G2" fmla="+- 21600 0 8794"/>
              <a:gd name="G3" fmla="+- 8625 0 0"/>
              <a:gd name="G4" fmla="+- 21600 0 8625"/>
              <a:gd name="T0" fmla="*/ 10800 w 21600"/>
              <a:gd name="T1" fmla="*/ 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G1 w 21600"/>
              <a:gd name="T9" fmla="*/ G3 h 21600"/>
              <a:gd name="T10" fmla="*/ G2 w 21600"/>
              <a:gd name="T11" fmla="*/ G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8794" y="0"/>
                </a:moveTo>
                <a:lnTo>
                  <a:pt x="8794" y="8625"/>
                </a:lnTo>
                <a:lnTo>
                  <a:pt x="0" y="8625"/>
                </a:lnTo>
                <a:lnTo>
                  <a:pt x="0" y="12975"/>
                </a:lnTo>
                <a:lnTo>
                  <a:pt x="8794" y="12975"/>
                </a:lnTo>
                <a:lnTo>
                  <a:pt x="8794" y="21600"/>
                </a:lnTo>
                <a:lnTo>
                  <a:pt x="12806" y="21600"/>
                </a:lnTo>
                <a:lnTo>
                  <a:pt x="12806" y="12975"/>
                </a:lnTo>
                <a:lnTo>
                  <a:pt x="21600" y="12975"/>
                </a:lnTo>
                <a:lnTo>
                  <a:pt x="21600" y="8625"/>
                </a:lnTo>
                <a:lnTo>
                  <a:pt x="12806" y="8625"/>
                </a:lnTo>
                <a:lnTo>
                  <a:pt x="12806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3" name="Slide Number Placeholder 8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EC64-B2A3-4040-92A2-923F4E37081A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5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0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1000" fill="hold"/>
                                        <p:tgtEl>
                                          <p:spTgt spid="10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34" grpId="0"/>
      <p:bldP spid="102535" grpId="0"/>
      <p:bldP spid="102555" grpId="0" animBg="1"/>
      <p:bldP spid="102555" grpId="1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9"/>
          <p:cNvGrpSpPr>
            <a:grpSpLocks/>
          </p:cNvGrpSpPr>
          <p:nvPr/>
        </p:nvGrpSpPr>
        <p:grpSpPr bwMode="auto">
          <a:xfrm>
            <a:off x="263525" y="1017588"/>
            <a:ext cx="8583613" cy="1306512"/>
            <a:chOff x="166" y="641"/>
            <a:chExt cx="5407" cy="823"/>
          </a:xfrm>
        </p:grpSpPr>
        <p:sp>
          <p:nvSpPr>
            <p:cNvPr id="129111" name="Rectangle 3"/>
            <p:cNvSpPr>
              <a:spLocks noChangeArrowheads="1"/>
            </p:cNvSpPr>
            <p:nvPr/>
          </p:nvSpPr>
          <p:spPr bwMode="auto">
            <a:xfrm>
              <a:off x="184" y="656"/>
              <a:ext cx="5376" cy="808"/>
            </a:xfrm>
            <a:prstGeom prst="rect">
              <a:avLst/>
            </a:prstGeom>
            <a:solidFill>
              <a:srgbClr val="00FF99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129112" name="Text Box 4"/>
            <p:cNvSpPr txBox="1">
              <a:spLocks noChangeArrowheads="1"/>
            </p:cNvSpPr>
            <p:nvPr/>
          </p:nvSpPr>
          <p:spPr bwMode="auto">
            <a:xfrm>
              <a:off x="166" y="641"/>
              <a:ext cx="5407" cy="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800">
                  <a:solidFill>
                    <a:srgbClr val="000000"/>
                  </a:solidFill>
                  <a:latin typeface="Arial" charset="0"/>
                  <a:cs typeface="Arial" charset="0"/>
                </a:rPr>
                <a:t>8. Dimension lines should be lined up and grouped</a:t>
              </a:r>
              <a:br>
                <a:rPr lang="en-US" sz="2800">
                  <a:solidFill>
                    <a:srgbClr val="000000"/>
                  </a:solidFill>
                  <a:latin typeface="Arial" charset="0"/>
                  <a:cs typeface="Arial" charset="0"/>
                </a:rPr>
              </a:br>
              <a:r>
                <a:rPr lang="en-US" sz="2800">
                  <a:solidFill>
                    <a:srgbClr val="000000"/>
                  </a:solidFill>
                  <a:latin typeface="Arial" charset="0"/>
                  <a:cs typeface="Arial" charset="0"/>
                </a:rPr>
                <a:t>    together as much as possible.</a:t>
              </a:r>
            </a:p>
          </p:txBody>
        </p:sp>
      </p:grpSp>
      <p:sp>
        <p:nvSpPr>
          <p:cNvPr id="103495" name="Text Box 71"/>
          <p:cNvSpPr txBox="1">
            <a:spLocks noChangeArrowheads="1"/>
          </p:cNvSpPr>
          <p:nvPr/>
        </p:nvSpPr>
        <p:spPr bwMode="auto">
          <a:xfrm>
            <a:off x="758825" y="2427288"/>
            <a:ext cx="1241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3300"/>
                </a:solidFill>
                <a:latin typeface="Arial" charset="0"/>
              </a:rPr>
              <a:t>POOR</a:t>
            </a:r>
            <a:endParaRPr lang="th-TH" sz="2800" b="1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03496" name="Text Box 72"/>
          <p:cNvSpPr txBox="1">
            <a:spLocks noChangeArrowheads="1"/>
          </p:cNvSpPr>
          <p:nvPr/>
        </p:nvSpPr>
        <p:spPr bwMode="auto">
          <a:xfrm>
            <a:off x="5241925" y="2427288"/>
            <a:ext cx="12811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  <a:latin typeface="Arial" charset="0"/>
              </a:rPr>
              <a:t>GOOD</a:t>
            </a:r>
            <a:endParaRPr lang="th-TH" sz="2800" b="1">
              <a:solidFill>
                <a:schemeClr val="accent2"/>
              </a:solidFill>
              <a:latin typeface="Arial" charset="0"/>
            </a:endParaRPr>
          </a:p>
        </p:txBody>
      </p:sp>
      <p:grpSp>
        <p:nvGrpSpPr>
          <p:cNvPr id="3" name="Group 170"/>
          <p:cNvGrpSpPr>
            <a:grpSpLocks/>
          </p:cNvGrpSpPr>
          <p:nvPr/>
        </p:nvGrpSpPr>
        <p:grpSpPr bwMode="auto">
          <a:xfrm>
            <a:off x="654050" y="4279900"/>
            <a:ext cx="3284538" cy="1355725"/>
            <a:chOff x="412" y="2696"/>
            <a:chExt cx="2069" cy="854"/>
          </a:xfrm>
        </p:grpSpPr>
        <p:sp>
          <p:nvSpPr>
            <p:cNvPr id="129095" name="Freeform 74"/>
            <p:cNvSpPr>
              <a:spLocks/>
            </p:cNvSpPr>
            <p:nvPr/>
          </p:nvSpPr>
          <p:spPr bwMode="auto">
            <a:xfrm>
              <a:off x="518" y="2696"/>
              <a:ext cx="1963" cy="771"/>
            </a:xfrm>
            <a:custGeom>
              <a:avLst/>
              <a:gdLst>
                <a:gd name="T0" fmla="*/ 2 w 1963"/>
                <a:gd name="T1" fmla="*/ 768 h 771"/>
                <a:gd name="T2" fmla="*/ 0 w 1963"/>
                <a:gd name="T3" fmla="*/ 171 h 771"/>
                <a:gd name="T4" fmla="*/ 450 w 1963"/>
                <a:gd name="T5" fmla="*/ 171 h 771"/>
                <a:gd name="T6" fmla="*/ 450 w 1963"/>
                <a:gd name="T7" fmla="*/ 0 h 771"/>
                <a:gd name="T8" fmla="*/ 1225 w 1963"/>
                <a:gd name="T9" fmla="*/ 0 h 771"/>
                <a:gd name="T10" fmla="*/ 1225 w 1963"/>
                <a:gd name="T11" fmla="*/ 459 h 771"/>
                <a:gd name="T12" fmla="*/ 1778 w 1963"/>
                <a:gd name="T13" fmla="*/ 456 h 771"/>
                <a:gd name="T14" fmla="*/ 1778 w 1963"/>
                <a:gd name="T15" fmla="*/ 360 h 771"/>
                <a:gd name="T16" fmla="*/ 1962 w 1963"/>
                <a:gd name="T17" fmla="*/ 360 h 771"/>
                <a:gd name="T18" fmla="*/ 1963 w 1963"/>
                <a:gd name="T19" fmla="*/ 771 h 771"/>
                <a:gd name="T20" fmla="*/ 2 w 1963"/>
                <a:gd name="T21" fmla="*/ 768 h 7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63"/>
                <a:gd name="T34" fmla="*/ 0 h 771"/>
                <a:gd name="T35" fmla="*/ 1963 w 1963"/>
                <a:gd name="T36" fmla="*/ 771 h 77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63" h="771">
                  <a:moveTo>
                    <a:pt x="2" y="768"/>
                  </a:moveTo>
                  <a:lnTo>
                    <a:pt x="0" y="171"/>
                  </a:lnTo>
                  <a:lnTo>
                    <a:pt x="450" y="171"/>
                  </a:lnTo>
                  <a:lnTo>
                    <a:pt x="450" y="0"/>
                  </a:lnTo>
                  <a:lnTo>
                    <a:pt x="1225" y="0"/>
                  </a:lnTo>
                  <a:lnTo>
                    <a:pt x="1225" y="459"/>
                  </a:lnTo>
                  <a:lnTo>
                    <a:pt x="1778" y="456"/>
                  </a:lnTo>
                  <a:lnTo>
                    <a:pt x="1778" y="360"/>
                  </a:lnTo>
                  <a:lnTo>
                    <a:pt x="1962" y="360"/>
                  </a:lnTo>
                  <a:lnTo>
                    <a:pt x="1963" y="771"/>
                  </a:lnTo>
                  <a:lnTo>
                    <a:pt x="2" y="768"/>
                  </a:ln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96" name="Oval 75"/>
            <p:cNvSpPr>
              <a:spLocks noChangeArrowheads="1"/>
            </p:cNvSpPr>
            <p:nvPr/>
          </p:nvSpPr>
          <p:spPr bwMode="auto">
            <a:xfrm>
              <a:off x="607" y="3108"/>
              <a:ext cx="244" cy="24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97" name="Line 76"/>
            <p:cNvSpPr>
              <a:spLocks noChangeShapeType="1"/>
            </p:cNvSpPr>
            <p:nvPr/>
          </p:nvSpPr>
          <p:spPr bwMode="auto">
            <a:xfrm>
              <a:off x="732" y="3197"/>
              <a:ext cx="0" cy="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98" name="Line 77"/>
            <p:cNvSpPr>
              <a:spLocks noChangeShapeType="1"/>
            </p:cNvSpPr>
            <p:nvPr/>
          </p:nvSpPr>
          <p:spPr bwMode="auto">
            <a:xfrm>
              <a:off x="732" y="2907"/>
              <a:ext cx="0" cy="2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99" name="Line 78"/>
            <p:cNvSpPr>
              <a:spLocks noChangeShapeType="1"/>
            </p:cNvSpPr>
            <p:nvPr/>
          </p:nvSpPr>
          <p:spPr bwMode="auto">
            <a:xfrm flipH="1">
              <a:off x="806" y="3230"/>
              <a:ext cx="19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100" name="Line 79"/>
            <p:cNvSpPr>
              <a:spLocks noChangeShapeType="1"/>
            </p:cNvSpPr>
            <p:nvPr/>
          </p:nvSpPr>
          <p:spPr bwMode="auto">
            <a:xfrm rot="-5400000">
              <a:off x="735" y="3197"/>
              <a:ext cx="0" cy="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101" name="Line 80"/>
            <p:cNvSpPr>
              <a:spLocks noChangeShapeType="1"/>
            </p:cNvSpPr>
            <p:nvPr/>
          </p:nvSpPr>
          <p:spPr bwMode="auto">
            <a:xfrm>
              <a:off x="732" y="3295"/>
              <a:ext cx="0" cy="2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102" name="Line 81"/>
            <p:cNvSpPr>
              <a:spLocks noChangeShapeType="1"/>
            </p:cNvSpPr>
            <p:nvPr/>
          </p:nvSpPr>
          <p:spPr bwMode="auto">
            <a:xfrm flipH="1">
              <a:off x="412" y="3230"/>
              <a:ext cx="2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103" name="Oval 82"/>
            <p:cNvSpPr>
              <a:spLocks noChangeArrowheads="1"/>
            </p:cNvSpPr>
            <p:nvPr/>
          </p:nvSpPr>
          <p:spPr bwMode="auto">
            <a:xfrm>
              <a:off x="1279" y="3108"/>
              <a:ext cx="244" cy="24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104" name="Line 83"/>
            <p:cNvSpPr>
              <a:spLocks noChangeShapeType="1"/>
            </p:cNvSpPr>
            <p:nvPr/>
          </p:nvSpPr>
          <p:spPr bwMode="auto">
            <a:xfrm>
              <a:off x="1404" y="3197"/>
              <a:ext cx="0" cy="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105" name="Line 84"/>
            <p:cNvSpPr>
              <a:spLocks noChangeShapeType="1"/>
            </p:cNvSpPr>
            <p:nvPr/>
          </p:nvSpPr>
          <p:spPr bwMode="auto">
            <a:xfrm>
              <a:off x="1404" y="2907"/>
              <a:ext cx="0" cy="2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106" name="Line 85"/>
            <p:cNvSpPr>
              <a:spLocks noChangeShapeType="1"/>
            </p:cNvSpPr>
            <p:nvPr/>
          </p:nvSpPr>
          <p:spPr bwMode="auto">
            <a:xfrm flipH="1">
              <a:off x="1478" y="3230"/>
              <a:ext cx="2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107" name="Line 86"/>
            <p:cNvSpPr>
              <a:spLocks noChangeShapeType="1"/>
            </p:cNvSpPr>
            <p:nvPr/>
          </p:nvSpPr>
          <p:spPr bwMode="auto">
            <a:xfrm rot="-5400000">
              <a:off x="1404" y="3197"/>
              <a:ext cx="0" cy="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108" name="Line 87"/>
            <p:cNvSpPr>
              <a:spLocks noChangeShapeType="1"/>
            </p:cNvSpPr>
            <p:nvPr/>
          </p:nvSpPr>
          <p:spPr bwMode="auto">
            <a:xfrm>
              <a:off x="1404" y="3295"/>
              <a:ext cx="0" cy="2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109" name="Line 88"/>
            <p:cNvSpPr>
              <a:spLocks noChangeShapeType="1"/>
            </p:cNvSpPr>
            <p:nvPr/>
          </p:nvSpPr>
          <p:spPr bwMode="auto">
            <a:xfrm flipH="1">
              <a:off x="1138" y="3230"/>
              <a:ext cx="19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110" name="Line 89"/>
            <p:cNvSpPr>
              <a:spLocks noChangeShapeType="1"/>
            </p:cNvSpPr>
            <p:nvPr/>
          </p:nvSpPr>
          <p:spPr bwMode="auto">
            <a:xfrm rot="-5400000">
              <a:off x="1068" y="3197"/>
              <a:ext cx="0" cy="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80"/>
          <p:cNvGrpSpPr>
            <a:grpSpLocks/>
          </p:cNvGrpSpPr>
          <p:nvPr/>
        </p:nvGrpSpPr>
        <p:grpSpPr bwMode="auto">
          <a:xfrm>
            <a:off x="484188" y="5549900"/>
            <a:ext cx="1009650" cy="430213"/>
            <a:chOff x="305" y="3496"/>
            <a:chExt cx="636" cy="271"/>
          </a:xfrm>
        </p:grpSpPr>
        <p:sp>
          <p:nvSpPr>
            <p:cNvPr id="129091" name="Line 106"/>
            <p:cNvSpPr>
              <a:spLocks noChangeShapeType="1"/>
            </p:cNvSpPr>
            <p:nvPr/>
          </p:nvSpPr>
          <p:spPr bwMode="auto">
            <a:xfrm>
              <a:off x="518" y="3496"/>
              <a:ext cx="0" cy="26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92" name="Line 107"/>
            <p:cNvSpPr>
              <a:spLocks noChangeShapeType="1"/>
            </p:cNvSpPr>
            <p:nvPr/>
          </p:nvSpPr>
          <p:spPr bwMode="auto">
            <a:xfrm>
              <a:off x="731" y="3574"/>
              <a:ext cx="0" cy="19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93" name="Line 108"/>
            <p:cNvSpPr>
              <a:spLocks noChangeShapeType="1"/>
            </p:cNvSpPr>
            <p:nvPr/>
          </p:nvSpPr>
          <p:spPr bwMode="auto">
            <a:xfrm>
              <a:off x="305" y="3713"/>
              <a:ext cx="23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arrow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94" name="Line 109"/>
            <p:cNvSpPr>
              <a:spLocks noChangeShapeType="1"/>
            </p:cNvSpPr>
            <p:nvPr/>
          </p:nvSpPr>
          <p:spPr bwMode="auto">
            <a:xfrm flipH="1">
              <a:off x="710" y="3713"/>
              <a:ext cx="23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arrow" w="sm" len="lg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72"/>
          <p:cNvGrpSpPr>
            <a:grpSpLocks/>
          </p:cNvGrpSpPr>
          <p:nvPr/>
        </p:nvGrpSpPr>
        <p:grpSpPr bwMode="auto">
          <a:xfrm>
            <a:off x="798513" y="4075113"/>
            <a:ext cx="766762" cy="419100"/>
            <a:chOff x="503" y="2567"/>
            <a:chExt cx="483" cy="264"/>
          </a:xfrm>
        </p:grpSpPr>
        <p:sp>
          <p:nvSpPr>
            <p:cNvPr id="129088" name="Line 112"/>
            <p:cNvSpPr>
              <a:spLocks noChangeShapeType="1"/>
            </p:cNvSpPr>
            <p:nvPr/>
          </p:nvSpPr>
          <p:spPr bwMode="auto">
            <a:xfrm flipV="1">
              <a:off x="521" y="2567"/>
              <a:ext cx="0" cy="26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89" name="Line 113"/>
            <p:cNvSpPr>
              <a:spLocks noChangeShapeType="1"/>
            </p:cNvSpPr>
            <p:nvPr/>
          </p:nvSpPr>
          <p:spPr bwMode="auto">
            <a:xfrm flipV="1">
              <a:off x="968" y="2570"/>
              <a:ext cx="0" cy="9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90" name="Line 114"/>
            <p:cNvSpPr>
              <a:spLocks noChangeShapeType="1"/>
            </p:cNvSpPr>
            <p:nvPr/>
          </p:nvSpPr>
          <p:spPr bwMode="auto">
            <a:xfrm>
              <a:off x="503" y="2612"/>
              <a:ext cx="48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81"/>
          <p:cNvGrpSpPr>
            <a:grpSpLocks/>
          </p:cNvGrpSpPr>
          <p:nvPr/>
        </p:nvGrpSpPr>
        <p:grpSpPr bwMode="auto">
          <a:xfrm>
            <a:off x="1136650" y="5678488"/>
            <a:ext cx="1123950" cy="539750"/>
            <a:chOff x="716" y="3577"/>
            <a:chExt cx="708" cy="340"/>
          </a:xfrm>
        </p:grpSpPr>
        <p:sp>
          <p:nvSpPr>
            <p:cNvPr id="129085" name="Line 110"/>
            <p:cNvSpPr>
              <a:spLocks noChangeShapeType="1"/>
            </p:cNvSpPr>
            <p:nvPr/>
          </p:nvSpPr>
          <p:spPr bwMode="auto">
            <a:xfrm flipH="1">
              <a:off x="716" y="3863"/>
              <a:ext cx="70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86" name="Line 111"/>
            <p:cNvSpPr>
              <a:spLocks noChangeShapeType="1"/>
            </p:cNvSpPr>
            <p:nvPr/>
          </p:nvSpPr>
          <p:spPr bwMode="auto">
            <a:xfrm>
              <a:off x="1403" y="3577"/>
              <a:ext cx="0" cy="3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87" name="Line 115"/>
            <p:cNvSpPr>
              <a:spLocks noChangeShapeType="1"/>
            </p:cNvSpPr>
            <p:nvPr/>
          </p:nvSpPr>
          <p:spPr bwMode="auto">
            <a:xfrm>
              <a:off x="731" y="3758"/>
              <a:ext cx="0" cy="14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173"/>
          <p:cNvGrpSpPr>
            <a:grpSpLocks/>
          </p:cNvGrpSpPr>
          <p:nvPr/>
        </p:nvGrpSpPr>
        <p:grpSpPr bwMode="auto">
          <a:xfrm>
            <a:off x="1503363" y="3798888"/>
            <a:ext cx="1300162" cy="433387"/>
            <a:chOff x="947" y="2393"/>
            <a:chExt cx="819" cy="273"/>
          </a:xfrm>
        </p:grpSpPr>
        <p:sp>
          <p:nvSpPr>
            <p:cNvPr id="129082" name="Line 116"/>
            <p:cNvSpPr>
              <a:spLocks noChangeShapeType="1"/>
            </p:cNvSpPr>
            <p:nvPr/>
          </p:nvSpPr>
          <p:spPr bwMode="auto">
            <a:xfrm flipV="1">
              <a:off x="968" y="2396"/>
              <a:ext cx="0" cy="1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83" name="Line 117"/>
            <p:cNvSpPr>
              <a:spLocks noChangeShapeType="1"/>
            </p:cNvSpPr>
            <p:nvPr/>
          </p:nvSpPr>
          <p:spPr bwMode="auto">
            <a:xfrm flipV="1">
              <a:off x="1742" y="2393"/>
              <a:ext cx="0" cy="27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84" name="Line 118"/>
            <p:cNvSpPr>
              <a:spLocks noChangeShapeType="1"/>
            </p:cNvSpPr>
            <p:nvPr/>
          </p:nvSpPr>
          <p:spPr bwMode="auto">
            <a:xfrm>
              <a:off x="947" y="2444"/>
              <a:ext cx="81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174"/>
          <p:cNvGrpSpPr>
            <a:grpSpLocks/>
          </p:cNvGrpSpPr>
          <p:nvPr/>
        </p:nvGrpSpPr>
        <p:grpSpPr bwMode="auto">
          <a:xfrm>
            <a:off x="2746375" y="4522788"/>
            <a:ext cx="928688" cy="285750"/>
            <a:chOff x="1730" y="2849"/>
            <a:chExt cx="585" cy="180"/>
          </a:xfrm>
        </p:grpSpPr>
        <p:sp>
          <p:nvSpPr>
            <p:cNvPr id="129080" name="Line 120"/>
            <p:cNvSpPr>
              <a:spLocks noChangeShapeType="1"/>
            </p:cNvSpPr>
            <p:nvPr/>
          </p:nvSpPr>
          <p:spPr bwMode="auto">
            <a:xfrm flipV="1">
              <a:off x="2294" y="2849"/>
              <a:ext cx="0" cy="18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81" name="Line 121"/>
            <p:cNvSpPr>
              <a:spLocks noChangeShapeType="1"/>
            </p:cNvSpPr>
            <p:nvPr/>
          </p:nvSpPr>
          <p:spPr bwMode="auto">
            <a:xfrm flipH="1">
              <a:off x="1730" y="2900"/>
              <a:ext cx="58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184"/>
          <p:cNvGrpSpPr>
            <a:grpSpLocks/>
          </p:cNvGrpSpPr>
          <p:nvPr/>
        </p:nvGrpSpPr>
        <p:grpSpPr bwMode="auto">
          <a:xfrm>
            <a:off x="5083175" y="4343400"/>
            <a:ext cx="3284538" cy="1355725"/>
            <a:chOff x="3202" y="2736"/>
            <a:chExt cx="2069" cy="854"/>
          </a:xfrm>
        </p:grpSpPr>
        <p:grpSp>
          <p:nvGrpSpPr>
            <p:cNvPr id="10" name="Group 171"/>
            <p:cNvGrpSpPr>
              <a:grpSpLocks/>
            </p:cNvGrpSpPr>
            <p:nvPr/>
          </p:nvGrpSpPr>
          <p:grpSpPr bwMode="auto">
            <a:xfrm>
              <a:off x="3202" y="2736"/>
              <a:ext cx="2069" cy="771"/>
              <a:chOff x="3202" y="2736"/>
              <a:chExt cx="2069" cy="771"/>
            </a:xfrm>
          </p:grpSpPr>
          <p:sp>
            <p:nvSpPr>
              <p:cNvPr id="129066" name="Freeform 129"/>
              <p:cNvSpPr>
                <a:spLocks/>
              </p:cNvSpPr>
              <p:nvPr/>
            </p:nvSpPr>
            <p:spPr bwMode="auto">
              <a:xfrm>
                <a:off x="3308" y="2736"/>
                <a:ext cx="1963" cy="771"/>
              </a:xfrm>
              <a:custGeom>
                <a:avLst/>
                <a:gdLst>
                  <a:gd name="T0" fmla="*/ 2 w 1963"/>
                  <a:gd name="T1" fmla="*/ 768 h 771"/>
                  <a:gd name="T2" fmla="*/ 0 w 1963"/>
                  <a:gd name="T3" fmla="*/ 171 h 771"/>
                  <a:gd name="T4" fmla="*/ 450 w 1963"/>
                  <a:gd name="T5" fmla="*/ 171 h 771"/>
                  <a:gd name="T6" fmla="*/ 450 w 1963"/>
                  <a:gd name="T7" fmla="*/ 0 h 771"/>
                  <a:gd name="T8" fmla="*/ 1225 w 1963"/>
                  <a:gd name="T9" fmla="*/ 0 h 771"/>
                  <a:gd name="T10" fmla="*/ 1225 w 1963"/>
                  <a:gd name="T11" fmla="*/ 459 h 771"/>
                  <a:gd name="T12" fmla="*/ 1778 w 1963"/>
                  <a:gd name="T13" fmla="*/ 456 h 771"/>
                  <a:gd name="T14" fmla="*/ 1778 w 1963"/>
                  <a:gd name="T15" fmla="*/ 360 h 771"/>
                  <a:gd name="T16" fmla="*/ 1962 w 1963"/>
                  <a:gd name="T17" fmla="*/ 360 h 771"/>
                  <a:gd name="T18" fmla="*/ 1963 w 1963"/>
                  <a:gd name="T19" fmla="*/ 771 h 771"/>
                  <a:gd name="T20" fmla="*/ 2 w 1963"/>
                  <a:gd name="T21" fmla="*/ 768 h 7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963"/>
                  <a:gd name="T34" fmla="*/ 0 h 771"/>
                  <a:gd name="T35" fmla="*/ 1963 w 1963"/>
                  <a:gd name="T36" fmla="*/ 771 h 77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963" h="771">
                    <a:moveTo>
                      <a:pt x="2" y="768"/>
                    </a:moveTo>
                    <a:lnTo>
                      <a:pt x="0" y="171"/>
                    </a:lnTo>
                    <a:lnTo>
                      <a:pt x="450" y="171"/>
                    </a:lnTo>
                    <a:lnTo>
                      <a:pt x="450" y="0"/>
                    </a:lnTo>
                    <a:lnTo>
                      <a:pt x="1225" y="0"/>
                    </a:lnTo>
                    <a:lnTo>
                      <a:pt x="1225" y="459"/>
                    </a:lnTo>
                    <a:lnTo>
                      <a:pt x="1778" y="456"/>
                    </a:lnTo>
                    <a:lnTo>
                      <a:pt x="1778" y="360"/>
                    </a:lnTo>
                    <a:lnTo>
                      <a:pt x="1962" y="360"/>
                    </a:lnTo>
                    <a:lnTo>
                      <a:pt x="1963" y="771"/>
                    </a:lnTo>
                    <a:lnTo>
                      <a:pt x="2" y="768"/>
                    </a:lnTo>
                    <a:close/>
                  </a:path>
                </a:pathLst>
              </a:custGeom>
              <a:solidFill>
                <a:srgbClr val="33CCFF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67" name="Oval 130"/>
              <p:cNvSpPr>
                <a:spLocks noChangeArrowheads="1"/>
              </p:cNvSpPr>
              <p:nvPr/>
            </p:nvSpPr>
            <p:spPr bwMode="auto">
              <a:xfrm>
                <a:off x="3397" y="3148"/>
                <a:ext cx="244" cy="24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68" name="Line 131"/>
              <p:cNvSpPr>
                <a:spLocks noChangeShapeType="1"/>
              </p:cNvSpPr>
              <p:nvPr/>
            </p:nvSpPr>
            <p:spPr bwMode="auto">
              <a:xfrm>
                <a:off x="3522" y="3237"/>
                <a:ext cx="0" cy="6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69" name="Line 132"/>
              <p:cNvSpPr>
                <a:spLocks noChangeShapeType="1"/>
              </p:cNvSpPr>
              <p:nvPr/>
            </p:nvSpPr>
            <p:spPr bwMode="auto">
              <a:xfrm>
                <a:off x="3522" y="2947"/>
                <a:ext cx="0" cy="2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70" name="Line 133"/>
              <p:cNvSpPr>
                <a:spLocks noChangeShapeType="1"/>
              </p:cNvSpPr>
              <p:nvPr/>
            </p:nvSpPr>
            <p:spPr bwMode="auto">
              <a:xfrm flipH="1">
                <a:off x="3596" y="3270"/>
                <a:ext cx="19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71" name="Line 134"/>
              <p:cNvSpPr>
                <a:spLocks noChangeShapeType="1"/>
              </p:cNvSpPr>
              <p:nvPr/>
            </p:nvSpPr>
            <p:spPr bwMode="auto">
              <a:xfrm rot="-5400000">
                <a:off x="3525" y="3237"/>
                <a:ext cx="0" cy="6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72" name="Oval 136"/>
              <p:cNvSpPr>
                <a:spLocks noChangeArrowheads="1"/>
              </p:cNvSpPr>
              <p:nvPr/>
            </p:nvSpPr>
            <p:spPr bwMode="auto">
              <a:xfrm>
                <a:off x="4069" y="3148"/>
                <a:ext cx="244" cy="24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73" name="Line 137"/>
              <p:cNvSpPr>
                <a:spLocks noChangeShapeType="1"/>
              </p:cNvSpPr>
              <p:nvPr/>
            </p:nvSpPr>
            <p:spPr bwMode="auto">
              <a:xfrm>
                <a:off x="4194" y="3237"/>
                <a:ext cx="0" cy="6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74" name="Line 138"/>
              <p:cNvSpPr>
                <a:spLocks noChangeShapeType="1"/>
              </p:cNvSpPr>
              <p:nvPr/>
            </p:nvSpPr>
            <p:spPr bwMode="auto">
              <a:xfrm>
                <a:off x="4194" y="2947"/>
                <a:ext cx="0" cy="2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75" name="Line 139"/>
              <p:cNvSpPr>
                <a:spLocks noChangeShapeType="1"/>
              </p:cNvSpPr>
              <p:nvPr/>
            </p:nvSpPr>
            <p:spPr bwMode="auto">
              <a:xfrm flipH="1">
                <a:off x="4268" y="3270"/>
                <a:ext cx="25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76" name="Line 140"/>
              <p:cNvSpPr>
                <a:spLocks noChangeShapeType="1"/>
              </p:cNvSpPr>
              <p:nvPr/>
            </p:nvSpPr>
            <p:spPr bwMode="auto">
              <a:xfrm rot="-5400000">
                <a:off x="4194" y="3237"/>
                <a:ext cx="0" cy="6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77" name="Line 142"/>
              <p:cNvSpPr>
                <a:spLocks noChangeShapeType="1"/>
              </p:cNvSpPr>
              <p:nvPr/>
            </p:nvSpPr>
            <p:spPr bwMode="auto">
              <a:xfrm flipH="1">
                <a:off x="3928" y="3270"/>
                <a:ext cx="19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78" name="Line 143"/>
              <p:cNvSpPr>
                <a:spLocks noChangeShapeType="1"/>
              </p:cNvSpPr>
              <p:nvPr/>
            </p:nvSpPr>
            <p:spPr bwMode="auto">
              <a:xfrm rot="-5400000">
                <a:off x="3858" y="3237"/>
                <a:ext cx="0" cy="6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79" name="Line 144"/>
              <p:cNvSpPr>
                <a:spLocks noChangeShapeType="1"/>
              </p:cNvSpPr>
              <p:nvPr/>
            </p:nvSpPr>
            <p:spPr bwMode="auto">
              <a:xfrm flipH="1">
                <a:off x="3202" y="3270"/>
                <a:ext cx="25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9064" name="Line 135"/>
            <p:cNvSpPr>
              <a:spLocks noChangeShapeType="1"/>
            </p:cNvSpPr>
            <p:nvPr/>
          </p:nvSpPr>
          <p:spPr bwMode="auto">
            <a:xfrm>
              <a:off x="3522" y="3335"/>
              <a:ext cx="0" cy="2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65" name="Line 141"/>
            <p:cNvSpPr>
              <a:spLocks noChangeShapeType="1"/>
            </p:cNvSpPr>
            <p:nvPr/>
          </p:nvSpPr>
          <p:spPr bwMode="auto">
            <a:xfrm>
              <a:off x="4194" y="3335"/>
              <a:ext cx="0" cy="2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82"/>
          <p:cNvGrpSpPr>
            <a:grpSpLocks/>
          </p:cNvGrpSpPr>
          <p:nvPr/>
        </p:nvGrpSpPr>
        <p:grpSpPr bwMode="auto">
          <a:xfrm>
            <a:off x="4913313" y="5618163"/>
            <a:ext cx="676275" cy="425450"/>
            <a:chOff x="3095" y="3539"/>
            <a:chExt cx="426" cy="268"/>
          </a:xfrm>
        </p:grpSpPr>
        <p:sp>
          <p:nvSpPr>
            <p:cNvPr id="129060" name="Line 145"/>
            <p:cNvSpPr>
              <a:spLocks noChangeShapeType="1"/>
            </p:cNvSpPr>
            <p:nvPr/>
          </p:nvSpPr>
          <p:spPr bwMode="auto">
            <a:xfrm>
              <a:off x="3308" y="3539"/>
              <a:ext cx="0" cy="268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61" name="Line 146"/>
            <p:cNvSpPr>
              <a:spLocks noChangeShapeType="1"/>
            </p:cNvSpPr>
            <p:nvPr/>
          </p:nvSpPr>
          <p:spPr bwMode="auto">
            <a:xfrm>
              <a:off x="3521" y="3617"/>
              <a:ext cx="0" cy="18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62" name="Line 147"/>
            <p:cNvSpPr>
              <a:spLocks noChangeShapeType="1"/>
            </p:cNvSpPr>
            <p:nvPr/>
          </p:nvSpPr>
          <p:spPr bwMode="auto">
            <a:xfrm>
              <a:off x="3095" y="3756"/>
              <a:ext cx="231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none" w="sm" len="lg"/>
              <a:tailEnd type="arrow" w="sm" len="lg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83"/>
          <p:cNvGrpSpPr>
            <a:grpSpLocks/>
          </p:cNvGrpSpPr>
          <p:nvPr/>
        </p:nvGrpSpPr>
        <p:grpSpPr bwMode="auto">
          <a:xfrm>
            <a:off x="5565775" y="5746750"/>
            <a:ext cx="1123950" cy="287338"/>
            <a:chOff x="3506" y="3620"/>
            <a:chExt cx="708" cy="181"/>
          </a:xfrm>
        </p:grpSpPr>
        <p:sp>
          <p:nvSpPr>
            <p:cNvPr id="129058" name="Line 149"/>
            <p:cNvSpPr>
              <a:spLocks noChangeShapeType="1"/>
            </p:cNvSpPr>
            <p:nvPr/>
          </p:nvSpPr>
          <p:spPr bwMode="auto">
            <a:xfrm flipH="1">
              <a:off x="3506" y="3756"/>
              <a:ext cx="70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arrow" w="sm" len="lg"/>
              <a:tailEnd type="arrow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59" name="Line 150"/>
            <p:cNvSpPr>
              <a:spLocks noChangeShapeType="1"/>
            </p:cNvSpPr>
            <p:nvPr/>
          </p:nvSpPr>
          <p:spPr bwMode="auto">
            <a:xfrm>
              <a:off x="4193" y="3620"/>
              <a:ext cx="0" cy="181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75"/>
          <p:cNvGrpSpPr>
            <a:grpSpLocks/>
          </p:cNvGrpSpPr>
          <p:nvPr/>
        </p:nvGrpSpPr>
        <p:grpSpPr bwMode="auto">
          <a:xfrm>
            <a:off x="5227638" y="3856038"/>
            <a:ext cx="766762" cy="690562"/>
            <a:chOff x="3293" y="2429"/>
            <a:chExt cx="483" cy="435"/>
          </a:xfrm>
        </p:grpSpPr>
        <p:sp>
          <p:nvSpPr>
            <p:cNvPr id="129054" name="Line 154"/>
            <p:cNvSpPr>
              <a:spLocks noChangeShapeType="1"/>
            </p:cNvSpPr>
            <p:nvPr/>
          </p:nvSpPr>
          <p:spPr bwMode="auto">
            <a:xfrm flipV="1">
              <a:off x="3311" y="2429"/>
              <a:ext cx="0" cy="43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55" name="Line 155"/>
            <p:cNvSpPr>
              <a:spLocks noChangeShapeType="1"/>
            </p:cNvSpPr>
            <p:nvPr/>
          </p:nvSpPr>
          <p:spPr bwMode="auto">
            <a:xfrm flipV="1">
              <a:off x="3758" y="2603"/>
              <a:ext cx="0" cy="99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56" name="Line 156"/>
            <p:cNvSpPr>
              <a:spLocks noChangeShapeType="1"/>
            </p:cNvSpPr>
            <p:nvPr/>
          </p:nvSpPr>
          <p:spPr bwMode="auto">
            <a:xfrm>
              <a:off x="3293" y="2477"/>
              <a:ext cx="483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arrow" w="sm" len="lg"/>
              <a:tailEnd type="arrow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57" name="Line 157"/>
            <p:cNvSpPr>
              <a:spLocks noChangeShapeType="1"/>
            </p:cNvSpPr>
            <p:nvPr/>
          </p:nvSpPr>
          <p:spPr bwMode="auto">
            <a:xfrm flipV="1">
              <a:off x="3758" y="2429"/>
              <a:ext cx="0" cy="19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76"/>
          <p:cNvGrpSpPr>
            <a:grpSpLocks/>
          </p:cNvGrpSpPr>
          <p:nvPr/>
        </p:nvGrpSpPr>
        <p:grpSpPr bwMode="auto">
          <a:xfrm>
            <a:off x="5932488" y="3851275"/>
            <a:ext cx="1300162" cy="433388"/>
            <a:chOff x="3737" y="2426"/>
            <a:chExt cx="819" cy="273"/>
          </a:xfrm>
        </p:grpSpPr>
        <p:sp>
          <p:nvSpPr>
            <p:cNvPr id="129052" name="Line 158"/>
            <p:cNvSpPr>
              <a:spLocks noChangeShapeType="1"/>
            </p:cNvSpPr>
            <p:nvPr/>
          </p:nvSpPr>
          <p:spPr bwMode="auto">
            <a:xfrm flipV="1">
              <a:off x="4532" y="2426"/>
              <a:ext cx="0" cy="273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53" name="Line 159"/>
            <p:cNvSpPr>
              <a:spLocks noChangeShapeType="1"/>
            </p:cNvSpPr>
            <p:nvPr/>
          </p:nvSpPr>
          <p:spPr bwMode="auto">
            <a:xfrm>
              <a:off x="3737" y="2477"/>
              <a:ext cx="819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arrow" w="sm" len="lg"/>
              <a:tailEnd type="arrow" w="sm" len="lg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77"/>
          <p:cNvGrpSpPr>
            <a:grpSpLocks/>
          </p:cNvGrpSpPr>
          <p:nvPr/>
        </p:nvGrpSpPr>
        <p:grpSpPr bwMode="auto">
          <a:xfrm>
            <a:off x="7165975" y="3856038"/>
            <a:ext cx="928688" cy="1004887"/>
            <a:chOff x="4514" y="2429"/>
            <a:chExt cx="585" cy="633"/>
          </a:xfrm>
        </p:grpSpPr>
        <p:sp>
          <p:nvSpPr>
            <p:cNvPr id="129050" name="Line 160"/>
            <p:cNvSpPr>
              <a:spLocks noChangeShapeType="1"/>
            </p:cNvSpPr>
            <p:nvPr/>
          </p:nvSpPr>
          <p:spPr bwMode="auto">
            <a:xfrm flipV="1">
              <a:off x="5084" y="2429"/>
              <a:ext cx="0" cy="633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51" name="Line 161"/>
            <p:cNvSpPr>
              <a:spLocks noChangeShapeType="1"/>
            </p:cNvSpPr>
            <p:nvPr/>
          </p:nvSpPr>
          <p:spPr bwMode="auto">
            <a:xfrm flipH="1">
              <a:off x="4514" y="2477"/>
              <a:ext cx="585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arrow" w="sm" len="lg"/>
              <a:tailEnd type="arrow" w="sm" len="lg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78"/>
          <p:cNvGrpSpPr>
            <a:grpSpLocks/>
          </p:cNvGrpSpPr>
          <p:nvPr/>
        </p:nvGrpSpPr>
        <p:grpSpPr bwMode="auto">
          <a:xfrm>
            <a:off x="793750" y="3513138"/>
            <a:ext cx="3181350" cy="1290637"/>
            <a:chOff x="500" y="2213"/>
            <a:chExt cx="2004" cy="813"/>
          </a:xfrm>
        </p:grpSpPr>
        <p:sp>
          <p:nvSpPr>
            <p:cNvPr id="129047" name="Line 162"/>
            <p:cNvSpPr>
              <a:spLocks noChangeShapeType="1"/>
            </p:cNvSpPr>
            <p:nvPr/>
          </p:nvSpPr>
          <p:spPr bwMode="auto">
            <a:xfrm flipV="1">
              <a:off x="2480" y="2216"/>
              <a:ext cx="0" cy="8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48" name="Line 163"/>
            <p:cNvSpPr>
              <a:spLocks noChangeShapeType="1"/>
            </p:cNvSpPr>
            <p:nvPr/>
          </p:nvSpPr>
          <p:spPr bwMode="auto">
            <a:xfrm flipV="1">
              <a:off x="521" y="2213"/>
              <a:ext cx="0" cy="35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49" name="Line 164"/>
            <p:cNvSpPr>
              <a:spLocks noChangeShapeType="1"/>
            </p:cNvSpPr>
            <p:nvPr/>
          </p:nvSpPr>
          <p:spPr bwMode="auto">
            <a:xfrm>
              <a:off x="500" y="2273"/>
              <a:ext cx="200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9"/>
          <p:cNvGrpSpPr>
            <a:grpSpLocks/>
          </p:cNvGrpSpPr>
          <p:nvPr/>
        </p:nvGrpSpPr>
        <p:grpSpPr bwMode="auto">
          <a:xfrm>
            <a:off x="5222875" y="3570288"/>
            <a:ext cx="3181350" cy="1290637"/>
            <a:chOff x="3290" y="2249"/>
            <a:chExt cx="2004" cy="813"/>
          </a:xfrm>
        </p:grpSpPr>
        <p:sp>
          <p:nvSpPr>
            <p:cNvPr id="129044" name="Line 165"/>
            <p:cNvSpPr>
              <a:spLocks noChangeShapeType="1"/>
            </p:cNvSpPr>
            <p:nvPr/>
          </p:nvSpPr>
          <p:spPr bwMode="auto">
            <a:xfrm flipV="1">
              <a:off x="5270" y="2252"/>
              <a:ext cx="0" cy="81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45" name="Line 166"/>
            <p:cNvSpPr>
              <a:spLocks noChangeShapeType="1"/>
            </p:cNvSpPr>
            <p:nvPr/>
          </p:nvSpPr>
          <p:spPr bwMode="auto">
            <a:xfrm flipV="1">
              <a:off x="3311" y="2249"/>
              <a:ext cx="0" cy="201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46" name="Line 167"/>
            <p:cNvSpPr>
              <a:spLocks noChangeShapeType="1"/>
            </p:cNvSpPr>
            <p:nvPr/>
          </p:nvSpPr>
          <p:spPr bwMode="auto">
            <a:xfrm>
              <a:off x="3290" y="2309"/>
              <a:ext cx="2004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arrow" w="sm" len="lg"/>
              <a:tailEnd type="arrow" w="sm" len="lg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9043" name="Rectangle 168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>
                <a:solidFill>
                  <a:srgbClr val="CC3300"/>
                </a:solidFill>
                <a:latin typeface="Arial" charset="0"/>
                <a:cs typeface="Arial" charset="0"/>
              </a:rPr>
              <a:t>RECOMMENDED  PRACTICE</a:t>
            </a:r>
          </a:p>
        </p:txBody>
      </p:sp>
      <p:sp>
        <p:nvSpPr>
          <p:cNvPr id="89" name="Slide Number Placeholder 8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EC64-B2A3-4040-92A2-923F4E37081A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4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4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95" grpId="0"/>
      <p:bldP spid="10349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0"/>
          <p:cNvGrpSpPr>
            <a:grpSpLocks/>
          </p:cNvGrpSpPr>
          <p:nvPr/>
        </p:nvGrpSpPr>
        <p:grpSpPr bwMode="auto">
          <a:xfrm>
            <a:off x="263525" y="1017588"/>
            <a:ext cx="8583613" cy="738187"/>
            <a:chOff x="166" y="641"/>
            <a:chExt cx="5407" cy="465"/>
          </a:xfrm>
        </p:grpSpPr>
        <p:sp>
          <p:nvSpPr>
            <p:cNvPr id="130145" name="Rectangle 3"/>
            <p:cNvSpPr>
              <a:spLocks noChangeArrowheads="1"/>
            </p:cNvSpPr>
            <p:nvPr/>
          </p:nvSpPr>
          <p:spPr bwMode="auto">
            <a:xfrm>
              <a:off x="184" y="656"/>
              <a:ext cx="5376" cy="448"/>
            </a:xfrm>
            <a:prstGeom prst="rect">
              <a:avLst/>
            </a:prstGeom>
            <a:solidFill>
              <a:srgbClr val="00FF99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46" name="Text Box 4"/>
            <p:cNvSpPr txBox="1">
              <a:spLocks noChangeArrowheads="1"/>
            </p:cNvSpPr>
            <p:nvPr/>
          </p:nvSpPr>
          <p:spPr bwMode="auto">
            <a:xfrm>
              <a:off x="166" y="641"/>
              <a:ext cx="5407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3600" i="1">
                  <a:solidFill>
                    <a:srgbClr val="000000"/>
                  </a:solidFill>
                  <a:latin typeface="Arial" charset="0"/>
                  <a:cs typeface="Arial" charset="0"/>
                </a:rPr>
                <a:t>9. </a:t>
              </a:r>
              <a:r>
                <a:rPr lang="en-US" sz="3600" b="1" i="1">
                  <a:solidFill>
                    <a:srgbClr val="FF3300"/>
                  </a:solidFill>
                  <a:latin typeface="Arial" charset="0"/>
                  <a:cs typeface="Arial" charset="0"/>
                </a:rPr>
                <a:t>Do not</a:t>
              </a:r>
              <a:r>
                <a:rPr lang="en-US" sz="3600" i="1">
                  <a:solidFill>
                    <a:srgbClr val="000000"/>
                  </a:solidFill>
                  <a:latin typeface="Arial" charset="0"/>
                  <a:cs typeface="Arial" charset="0"/>
                </a:rPr>
                <a:t> repeat a dimension.</a:t>
              </a:r>
            </a:p>
          </p:txBody>
        </p:sp>
      </p:grpSp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415925" y="1881188"/>
            <a:ext cx="15446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3300"/>
                </a:solidFill>
                <a:latin typeface="Arial" charset="0"/>
              </a:rPr>
              <a:t>POOR</a:t>
            </a:r>
            <a:endParaRPr lang="th-TH" sz="3600" b="1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04454" name="Text Box 6"/>
          <p:cNvSpPr txBox="1">
            <a:spLocks noChangeArrowheads="1"/>
          </p:cNvSpPr>
          <p:nvPr/>
        </p:nvSpPr>
        <p:spPr bwMode="auto">
          <a:xfrm>
            <a:off x="4899025" y="1881188"/>
            <a:ext cx="15954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  <a:latin typeface="Arial" charset="0"/>
              </a:rPr>
              <a:t>GOOD</a:t>
            </a:r>
            <a:endParaRPr lang="th-TH" sz="3600" b="1">
              <a:solidFill>
                <a:schemeClr val="accent2"/>
              </a:solidFill>
              <a:latin typeface="Arial" charset="0"/>
            </a:endParaRPr>
          </a:p>
        </p:txBody>
      </p:sp>
      <p:grpSp>
        <p:nvGrpSpPr>
          <p:cNvPr id="3" name="Group 213"/>
          <p:cNvGrpSpPr>
            <a:grpSpLocks/>
          </p:cNvGrpSpPr>
          <p:nvPr/>
        </p:nvGrpSpPr>
        <p:grpSpPr bwMode="auto">
          <a:xfrm>
            <a:off x="5210175" y="2781300"/>
            <a:ext cx="3321050" cy="3502025"/>
            <a:chOff x="3138" y="1592"/>
            <a:chExt cx="2092" cy="2206"/>
          </a:xfrm>
        </p:grpSpPr>
        <p:grpSp>
          <p:nvGrpSpPr>
            <p:cNvPr id="4" name="Group 205"/>
            <p:cNvGrpSpPr>
              <a:grpSpLocks/>
            </p:cNvGrpSpPr>
            <p:nvPr/>
          </p:nvGrpSpPr>
          <p:grpSpPr bwMode="auto">
            <a:xfrm>
              <a:off x="3138" y="2944"/>
              <a:ext cx="2069" cy="854"/>
              <a:chOff x="3138" y="2944"/>
              <a:chExt cx="2069" cy="854"/>
            </a:xfrm>
          </p:grpSpPr>
          <p:sp>
            <p:nvSpPr>
              <p:cNvPr id="130129" name="Freeform 154"/>
              <p:cNvSpPr>
                <a:spLocks/>
              </p:cNvSpPr>
              <p:nvPr/>
            </p:nvSpPr>
            <p:spPr bwMode="auto">
              <a:xfrm>
                <a:off x="3244" y="2944"/>
                <a:ext cx="1963" cy="771"/>
              </a:xfrm>
              <a:custGeom>
                <a:avLst/>
                <a:gdLst>
                  <a:gd name="T0" fmla="*/ 2 w 1963"/>
                  <a:gd name="T1" fmla="*/ 768 h 771"/>
                  <a:gd name="T2" fmla="*/ 0 w 1963"/>
                  <a:gd name="T3" fmla="*/ 171 h 771"/>
                  <a:gd name="T4" fmla="*/ 450 w 1963"/>
                  <a:gd name="T5" fmla="*/ 171 h 771"/>
                  <a:gd name="T6" fmla="*/ 450 w 1963"/>
                  <a:gd name="T7" fmla="*/ 0 h 771"/>
                  <a:gd name="T8" fmla="*/ 1225 w 1963"/>
                  <a:gd name="T9" fmla="*/ 0 h 771"/>
                  <a:gd name="T10" fmla="*/ 1225 w 1963"/>
                  <a:gd name="T11" fmla="*/ 459 h 771"/>
                  <a:gd name="T12" fmla="*/ 1778 w 1963"/>
                  <a:gd name="T13" fmla="*/ 456 h 771"/>
                  <a:gd name="T14" fmla="*/ 1778 w 1963"/>
                  <a:gd name="T15" fmla="*/ 360 h 771"/>
                  <a:gd name="T16" fmla="*/ 1962 w 1963"/>
                  <a:gd name="T17" fmla="*/ 360 h 771"/>
                  <a:gd name="T18" fmla="*/ 1963 w 1963"/>
                  <a:gd name="T19" fmla="*/ 771 h 771"/>
                  <a:gd name="T20" fmla="*/ 2 w 1963"/>
                  <a:gd name="T21" fmla="*/ 768 h 7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963"/>
                  <a:gd name="T34" fmla="*/ 0 h 771"/>
                  <a:gd name="T35" fmla="*/ 1963 w 1963"/>
                  <a:gd name="T36" fmla="*/ 771 h 77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963" h="771">
                    <a:moveTo>
                      <a:pt x="2" y="768"/>
                    </a:moveTo>
                    <a:lnTo>
                      <a:pt x="0" y="171"/>
                    </a:lnTo>
                    <a:lnTo>
                      <a:pt x="450" y="171"/>
                    </a:lnTo>
                    <a:lnTo>
                      <a:pt x="450" y="0"/>
                    </a:lnTo>
                    <a:lnTo>
                      <a:pt x="1225" y="0"/>
                    </a:lnTo>
                    <a:lnTo>
                      <a:pt x="1225" y="459"/>
                    </a:lnTo>
                    <a:lnTo>
                      <a:pt x="1778" y="456"/>
                    </a:lnTo>
                    <a:lnTo>
                      <a:pt x="1778" y="360"/>
                    </a:lnTo>
                    <a:lnTo>
                      <a:pt x="1962" y="360"/>
                    </a:lnTo>
                    <a:lnTo>
                      <a:pt x="1963" y="771"/>
                    </a:lnTo>
                    <a:lnTo>
                      <a:pt x="2" y="768"/>
                    </a:lnTo>
                    <a:close/>
                  </a:path>
                </a:pathLst>
              </a:custGeom>
              <a:solidFill>
                <a:srgbClr val="33CCFF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130" name="Oval 155"/>
              <p:cNvSpPr>
                <a:spLocks noChangeArrowheads="1"/>
              </p:cNvSpPr>
              <p:nvPr/>
            </p:nvSpPr>
            <p:spPr bwMode="auto">
              <a:xfrm>
                <a:off x="3333" y="3356"/>
                <a:ext cx="244" cy="24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31" name="Line 156"/>
              <p:cNvSpPr>
                <a:spLocks noChangeShapeType="1"/>
              </p:cNvSpPr>
              <p:nvPr/>
            </p:nvSpPr>
            <p:spPr bwMode="auto">
              <a:xfrm>
                <a:off x="3458" y="3445"/>
                <a:ext cx="0" cy="6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132" name="Line 157"/>
              <p:cNvSpPr>
                <a:spLocks noChangeShapeType="1"/>
              </p:cNvSpPr>
              <p:nvPr/>
            </p:nvSpPr>
            <p:spPr bwMode="auto">
              <a:xfrm>
                <a:off x="3458" y="3155"/>
                <a:ext cx="0" cy="2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133" name="Line 158"/>
              <p:cNvSpPr>
                <a:spLocks noChangeShapeType="1"/>
              </p:cNvSpPr>
              <p:nvPr/>
            </p:nvSpPr>
            <p:spPr bwMode="auto">
              <a:xfrm flipH="1">
                <a:off x="3532" y="3478"/>
                <a:ext cx="19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134" name="Line 159"/>
              <p:cNvSpPr>
                <a:spLocks noChangeShapeType="1"/>
              </p:cNvSpPr>
              <p:nvPr/>
            </p:nvSpPr>
            <p:spPr bwMode="auto">
              <a:xfrm rot="-5400000">
                <a:off x="3461" y="3445"/>
                <a:ext cx="0" cy="6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135" name="Line 160"/>
              <p:cNvSpPr>
                <a:spLocks noChangeShapeType="1"/>
              </p:cNvSpPr>
              <p:nvPr/>
            </p:nvSpPr>
            <p:spPr bwMode="auto">
              <a:xfrm>
                <a:off x="3458" y="3543"/>
                <a:ext cx="0" cy="2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136" name="Oval 161"/>
              <p:cNvSpPr>
                <a:spLocks noChangeArrowheads="1"/>
              </p:cNvSpPr>
              <p:nvPr/>
            </p:nvSpPr>
            <p:spPr bwMode="auto">
              <a:xfrm>
                <a:off x="4005" y="3356"/>
                <a:ext cx="244" cy="24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37" name="Line 162"/>
              <p:cNvSpPr>
                <a:spLocks noChangeShapeType="1"/>
              </p:cNvSpPr>
              <p:nvPr/>
            </p:nvSpPr>
            <p:spPr bwMode="auto">
              <a:xfrm>
                <a:off x="4130" y="3445"/>
                <a:ext cx="0" cy="6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138" name="Line 163"/>
              <p:cNvSpPr>
                <a:spLocks noChangeShapeType="1"/>
              </p:cNvSpPr>
              <p:nvPr/>
            </p:nvSpPr>
            <p:spPr bwMode="auto">
              <a:xfrm>
                <a:off x="4130" y="3155"/>
                <a:ext cx="0" cy="2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139" name="Line 164"/>
              <p:cNvSpPr>
                <a:spLocks noChangeShapeType="1"/>
              </p:cNvSpPr>
              <p:nvPr/>
            </p:nvSpPr>
            <p:spPr bwMode="auto">
              <a:xfrm flipH="1">
                <a:off x="4204" y="3478"/>
                <a:ext cx="25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140" name="Line 165"/>
              <p:cNvSpPr>
                <a:spLocks noChangeShapeType="1"/>
              </p:cNvSpPr>
              <p:nvPr/>
            </p:nvSpPr>
            <p:spPr bwMode="auto">
              <a:xfrm rot="-5400000">
                <a:off x="4130" y="3445"/>
                <a:ext cx="0" cy="6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141" name="Line 166"/>
              <p:cNvSpPr>
                <a:spLocks noChangeShapeType="1"/>
              </p:cNvSpPr>
              <p:nvPr/>
            </p:nvSpPr>
            <p:spPr bwMode="auto">
              <a:xfrm>
                <a:off x="4130" y="3543"/>
                <a:ext cx="0" cy="2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142" name="Line 167"/>
              <p:cNvSpPr>
                <a:spLocks noChangeShapeType="1"/>
              </p:cNvSpPr>
              <p:nvPr/>
            </p:nvSpPr>
            <p:spPr bwMode="auto">
              <a:xfrm flipH="1">
                <a:off x="3864" y="3478"/>
                <a:ext cx="19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143" name="Line 168"/>
              <p:cNvSpPr>
                <a:spLocks noChangeShapeType="1"/>
              </p:cNvSpPr>
              <p:nvPr/>
            </p:nvSpPr>
            <p:spPr bwMode="auto">
              <a:xfrm rot="-5400000">
                <a:off x="3794" y="3445"/>
                <a:ext cx="0" cy="6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144" name="Line 169"/>
              <p:cNvSpPr>
                <a:spLocks noChangeShapeType="1"/>
              </p:cNvSpPr>
              <p:nvPr/>
            </p:nvSpPr>
            <p:spPr bwMode="auto">
              <a:xfrm flipH="1">
                <a:off x="3138" y="3478"/>
                <a:ext cx="25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0103" name="Line 175"/>
            <p:cNvSpPr>
              <a:spLocks noChangeShapeType="1"/>
            </p:cNvSpPr>
            <p:nvPr/>
          </p:nvSpPr>
          <p:spPr bwMode="auto">
            <a:xfrm flipV="1">
              <a:off x="3247" y="2637"/>
              <a:ext cx="0" cy="43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104" name="Line 176"/>
            <p:cNvSpPr>
              <a:spLocks noChangeShapeType="1"/>
            </p:cNvSpPr>
            <p:nvPr/>
          </p:nvSpPr>
          <p:spPr bwMode="auto">
            <a:xfrm flipV="1">
              <a:off x="3694" y="2811"/>
              <a:ext cx="0" cy="99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105" name="Line 177"/>
            <p:cNvSpPr>
              <a:spLocks noChangeShapeType="1"/>
            </p:cNvSpPr>
            <p:nvPr/>
          </p:nvSpPr>
          <p:spPr bwMode="auto">
            <a:xfrm>
              <a:off x="3229" y="2685"/>
              <a:ext cx="483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arrow" w="sm" len="lg"/>
              <a:tailEnd type="arrow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106" name="Line 178"/>
            <p:cNvSpPr>
              <a:spLocks noChangeShapeType="1"/>
            </p:cNvSpPr>
            <p:nvPr/>
          </p:nvSpPr>
          <p:spPr bwMode="auto">
            <a:xfrm flipV="1">
              <a:off x="3694" y="2637"/>
              <a:ext cx="0" cy="19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107" name="Line 179"/>
            <p:cNvSpPr>
              <a:spLocks noChangeShapeType="1"/>
            </p:cNvSpPr>
            <p:nvPr/>
          </p:nvSpPr>
          <p:spPr bwMode="auto">
            <a:xfrm flipV="1">
              <a:off x="4468" y="2634"/>
              <a:ext cx="0" cy="273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108" name="Line 180"/>
            <p:cNvSpPr>
              <a:spLocks noChangeShapeType="1"/>
            </p:cNvSpPr>
            <p:nvPr/>
          </p:nvSpPr>
          <p:spPr bwMode="auto">
            <a:xfrm>
              <a:off x="3673" y="2685"/>
              <a:ext cx="819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arrow" w="sm" len="lg"/>
              <a:tailEnd type="arrow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109" name="Line 181"/>
            <p:cNvSpPr>
              <a:spLocks noChangeShapeType="1"/>
            </p:cNvSpPr>
            <p:nvPr/>
          </p:nvSpPr>
          <p:spPr bwMode="auto">
            <a:xfrm flipV="1">
              <a:off x="5020" y="2637"/>
              <a:ext cx="0" cy="633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110" name="Line 182"/>
            <p:cNvSpPr>
              <a:spLocks noChangeShapeType="1"/>
            </p:cNvSpPr>
            <p:nvPr/>
          </p:nvSpPr>
          <p:spPr bwMode="auto">
            <a:xfrm flipH="1">
              <a:off x="4450" y="2685"/>
              <a:ext cx="585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arrow" w="sm" len="lg"/>
              <a:tailEnd type="arrow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111" name="Line 183"/>
            <p:cNvSpPr>
              <a:spLocks noChangeShapeType="1"/>
            </p:cNvSpPr>
            <p:nvPr/>
          </p:nvSpPr>
          <p:spPr bwMode="auto">
            <a:xfrm flipV="1">
              <a:off x="5206" y="2460"/>
              <a:ext cx="0" cy="81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112" name="Line 184"/>
            <p:cNvSpPr>
              <a:spLocks noChangeShapeType="1"/>
            </p:cNvSpPr>
            <p:nvPr/>
          </p:nvSpPr>
          <p:spPr bwMode="auto">
            <a:xfrm flipV="1">
              <a:off x="3247" y="2457"/>
              <a:ext cx="0" cy="201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113" name="Line 185"/>
            <p:cNvSpPr>
              <a:spLocks noChangeShapeType="1"/>
            </p:cNvSpPr>
            <p:nvPr/>
          </p:nvSpPr>
          <p:spPr bwMode="auto">
            <a:xfrm>
              <a:off x="3226" y="2517"/>
              <a:ext cx="2004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arrow" w="sm" len="lg"/>
              <a:tailEnd type="arrow" w="sm" len="lg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204"/>
            <p:cNvGrpSpPr>
              <a:grpSpLocks/>
            </p:cNvGrpSpPr>
            <p:nvPr/>
          </p:nvGrpSpPr>
          <p:grpSpPr bwMode="auto">
            <a:xfrm>
              <a:off x="3240" y="1592"/>
              <a:ext cx="1960" cy="652"/>
              <a:chOff x="3240" y="1592"/>
              <a:chExt cx="1960" cy="652"/>
            </a:xfrm>
          </p:grpSpPr>
          <p:sp>
            <p:nvSpPr>
              <p:cNvPr id="130115" name="Rectangle 186"/>
              <p:cNvSpPr>
                <a:spLocks noChangeArrowheads="1"/>
              </p:cNvSpPr>
              <p:nvPr/>
            </p:nvSpPr>
            <p:spPr bwMode="auto">
              <a:xfrm>
                <a:off x="3240" y="1752"/>
                <a:ext cx="1960" cy="336"/>
              </a:xfrm>
              <a:prstGeom prst="rect">
                <a:avLst/>
              </a:prstGeom>
              <a:solidFill>
                <a:srgbClr val="33CCFF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16" name="Line 187"/>
              <p:cNvSpPr>
                <a:spLocks noChangeShapeType="1"/>
              </p:cNvSpPr>
              <p:nvPr/>
            </p:nvSpPr>
            <p:spPr bwMode="auto">
              <a:xfrm flipV="1">
                <a:off x="3688" y="1745"/>
                <a:ext cx="0" cy="34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117" name="Line 188"/>
              <p:cNvSpPr>
                <a:spLocks noChangeShapeType="1"/>
              </p:cNvSpPr>
              <p:nvPr/>
            </p:nvSpPr>
            <p:spPr bwMode="auto">
              <a:xfrm flipV="1">
                <a:off x="4471" y="1742"/>
                <a:ext cx="0" cy="34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118" name="Line 189"/>
              <p:cNvSpPr>
                <a:spLocks noChangeShapeType="1"/>
              </p:cNvSpPr>
              <p:nvPr/>
            </p:nvSpPr>
            <p:spPr bwMode="auto">
              <a:xfrm flipV="1">
                <a:off x="5023" y="1745"/>
                <a:ext cx="0" cy="34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119" name="Line 190"/>
              <p:cNvSpPr>
                <a:spLocks noChangeShapeType="1"/>
              </p:cNvSpPr>
              <p:nvPr/>
            </p:nvSpPr>
            <p:spPr bwMode="auto">
              <a:xfrm flipV="1">
                <a:off x="3331" y="1742"/>
                <a:ext cx="0" cy="34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120" name="Line 191"/>
              <p:cNvSpPr>
                <a:spLocks noChangeShapeType="1"/>
              </p:cNvSpPr>
              <p:nvPr/>
            </p:nvSpPr>
            <p:spPr bwMode="auto">
              <a:xfrm flipV="1">
                <a:off x="3580" y="1742"/>
                <a:ext cx="0" cy="34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121" name="Line 192"/>
              <p:cNvSpPr>
                <a:spLocks noChangeShapeType="1"/>
              </p:cNvSpPr>
              <p:nvPr/>
            </p:nvSpPr>
            <p:spPr bwMode="auto">
              <a:xfrm flipV="1">
                <a:off x="4003" y="1745"/>
                <a:ext cx="0" cy="34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122" name="Line 193"/>
              <p:cNvSpPr>
                <a:spLocks noChangeShapeType="1"/>
              </p:cNvSpPr>
              <p:nvPr/>
            </p:nvSpPr>
            <p:spPr bwMode="auto">
              <a:xfrm flipV="1">
                <a:off x="4252" y="1745"/>
                <a:ext cx="0" cy="34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123" name="Line 194"/>
              <p:cNvSpPr>
                <a:spLocks noChangeShapeType="1"/>
              </p:cNvSpPr>
              <p:nvPr/>
            </p:nvSpPr>
            <p:spPr bwMode="auto">
              <a:xfrm>
                <a:off x="4130" y="1891"/>
                <a:ext cx="0" cy="6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124" name="Line 195"/>
              <p:cNvSpPr>
                <a:spLocks noChangeShapeType="1"/>
              </p:cNvSpPr>
              <p:nvPr/>
            </p:nvSpPr>
            <p:spPr bwMode="auto">
              <a:xfrm>
                <a:off x="4130" y="1601"/>
                <a:ext cx="0" cy="2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125" name="Line 196"/>
              <p:cNvSpPr>
                <a:spLocks noChangeShapeType="1"/>
              </p:cNvSpPr>
              <p:nvPr/>
            </p:nvSpPr>
            <p:spPr bwMode="auto">
              <a:xfrm>
                <a:off x="4130" y="1989"/>
                <a:ext cx="0" cy="2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126" name="Line 197"/>
              <p:cNvSpPr>
                <a:spLocks noChangeShapeType="1"/>
              </p:cNvSpPr>
              <p:nvPr/>
            </p:nvSpPr>
            <p:spPr bwMode="auto">
              <a:xfrm>
                <a:off x="3458" y="1882"/>
                <a:ext cx="0" cy="6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127" name="Line 198"/>
              <p:cNvSpPr>
                <a:spLocks noChangeShapeType="1"/>
              </p:cNvSpPr>
              <p:nvPr/>
            </p:nvSpPr>
            <p:spPr bwMode="auto">
              <a:xfrm>
                <a:off x="3458" y="1592"/>
                <a:ext cx="0" cy="2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128" name="Line 199"/>
              <p:cNvSpPr>
                <a:spLocks noChangeShapeType="1"/>
              </p:cNvSpPr>
              <p:nvPr/>
            </p:nvSpPr>
            <p:spPr bwMode="auto">
              <a:xfrm>
                <a:off x="3458" y="1980"/>
                <a:ext cx="0" cy="2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30054" name="Rectangle 200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>
                <a:solidFill>
                  <a:srgbClr val="CC3300"/>
                </a:solidFill>
                <a:latin typeface="Arial" charset="0"/>
                <a:cs typeface="Arial" charset="0"/>
              </a:rPr>
              <a:t>RECOMMENDED  PRACTICE</a:t>
            </a:r>
          </a:p>
        </p:txBody>
      </p:sp>
      <p:grpSp>
        <p:nvGrpSpPr>
          <p:cNvPr id="6" name="Group 211"/>
          <p:cNvGrpSpPr>
            <a:grpSpLocks/>
          </p:cNvGrpSpPr>
          <p:nvPr/>
        </p:nvGrpSpPr>
        <p:grpSpPr bwMode="auto">
          <a:xfrm>
            <a:off x="638175" y="2781300"/>
            <a:ext cx="3625850" cy="3502025"/>
            <a:chOff x="258" y="1592"/>
            <a:chExt cx="2284" cy="2206"/>
          </a:xfrm>
        </p:grpSpPr>
        <p:grpSp>
          <p:nvGrpSpPr>
            <p:cNvPr id="7" name="Group 202"/>
            <p:cNvGrpSpPr>
              <a:grpSpLocks/>
            </p:cNvGrpSpPr>
            <p:nvPr/>
          </p:nvGrpSpPr>
          <p:grpSpPr bwMode="auto">
            <a:xfrm>
              <a:off x="258" y="2944"/>
              <a:ext cx="2069" cy="854"/>
              <a:chOff x="258" y="2944"/>
              <a:chExt cx="2069" cy="854"/>
            </a:xfrm>
          </p:grpSpPr>
          <p:sp>
            <p:nvSpPr>
              <p:cNvPr id="130086" name="Freeform 104"/>
              <p:cNvSpPr>
                <a:spLocks/>
              </p:cNvSpPr>
              <p:nvPr/>
            </p:nvSpPr>
            <p:spPr bwMode="auto">
              <a:xfrm>
                <a:off x="364" y="2944"/>
                <a:ext cx="1963" cy="771"/>
              </a:xfrm>
              <a:custGeom>
                <a:avLst/>
                <a:gdLst>
                  <a:gd name="T0" fmla="*/ 2 w 1963"/>
                  <a:gd name="T1" fmla="*/ 768 h 771"/>
                  <a:gd name="T2" fmla="*/ 0 w 1963"/>
                  <a:gd name="T3" fmla="*/ 171 h 771"/>
                  <a:gd name="T4" fmla="*/ 450 w 1963"/>
                  <a:gd name="T5" fmla="*/ 171 h 771"/>
                  <a:gd name="T6" fmla="*/ 450 w 1963"/>
                  <a:gd name="T7" fmla="*/ 0 h 771"/>
                  <a:gd name="T8" fmla="*/ 1225 w 1963"/>
                  <a:gd name="T9" fmla="*/ 0 h 771"/>
                  <a:gd name="T10" fmla="*/ 1225 w 1963"/>
                  <a:gd name="T11" fmla="*/ 459 h 771"/>
                  <a:gd name="T12" fmla="*/ 1778 w 1963"/>
                  <a:gd name="T13" fmla="*/ 456 h 771"/>
                  <a:gd name="T14" fmla="*/ 1778 w 1963"/>
                  <a:gd name="T15" fmla="*/ 360 h 771"/>
                  <a:gd name="T16" fmla="*/ 1962 w 1963"/>
                  <a:gd name="T17" fmla="*/ 360 h 771"/>
                  <a:gd name="T18" fmla="*/ 1963 w 1963"/>
                  <a:gd name="T19" fmla="*/ 771 h 771"/>
                  <a:gd name="T20" fmla="*/ 2 w 1963"/>
                  <a:gd name="T21" fmla="*/ 768 h 7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963"/>
                  <a:gd name="T34" fmla="*/ 0 h 771"/>
                  <a:gd name="T35" fmla="*/ 1963 w 1963"/>
                  <a:gd name="T36" fmla="*/ 771 h 77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963" h="771">
                    <a:moveTo>
                      <a:pt x="2" y="768"/>
                    </a:moveTo>
                    <a:lnTo>
                      <a:pt x="0" y="171"/>
                    </a:lnTo>
                    <a:lnTo>
                      <a:pt x="450" y="171"/>
                    </a:lnTo>
                    <a:lnTo>
                      <a:pt x="450" y="0"/>
                    </a:lnTo>
                    <a:lnTo>
                      <a:pt x="1225" y="0"/>
                    </a:lnTo>
                    <a:lnTo>
                      <a:pt x="1225" y="459"/>
                    </a:lnTo>
                    <a:lnTo>
                      <a:pt x="1778" y="456"/>
                    </a:lnTo>
                    <a:lnTo>
                      <a:pt x="1778" y="360"/>
                    </a:lnTo>
                    <a:lnTo>
                      <a:pt x="1962" y="360"/>
                    </a:lnTo>
                    <a:lnTo>
                      <a:pt x="1963" y="771"/>
                    </a:lnTo>
                    <a:lnTo>
                      <a:pt x="2" y="768"/>
                    </a:lnTo>
                    <a:close/>
                  </a:path>
                </a:pathLst>
              </a:custGeom>
              <a:solidFill>
                <a:schemeClr val="tx1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087" name="Oval 105"/>
              <p:cNvSpPr>
                <a:spLocks noChangeArrowheads="1"/>
              </p:cNvSpPr>
              <p:nvPr/>
            </p:nvSpPr>
            <p:spPr bwMode="auto">
              <a:xfrm>
                <a:off x="453" y="3356"/>
                <a:ext cx="244" cy="24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088" name="Line 106"/>
              <p:cNvSpPr>
                <a:spLocks noChangeShapeType="1"/>
              </p:cNvSpPr>
              <p:nvPr/>
            </p:nvSpPr>
            <p:spPr bwMode="auto">
              <a:xfrm>
                <a:off x="578" y="3445"/>
                <a:ext cx="0" cy="6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089" name="Line 107"/>
              <p:cNvSpPr>
                <a:spLocks noChangeShapeType="1"/>
              </p:cNvSpPr>
              <p:nvPr/>
            </p:nvSpPr>
            <p:spPr bwMode="auto">
              <a:xfrm>
                <a:off x="578" y="3155"/>
                <a:ext cx="0" cy="2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090" name="Line 108"/>
              <p:cNvSpPr>
                <a:spLocks noChangeShapeType="1"/>
              </p:cNvSpPr>
              <p:nvPr/>
            </p:nvSpPr>
            <p:spPr bwMode="auto">
              <a:xfrm flipH="1">
                <a:off x="652" y="3478"/>
                <a:ext cx="19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091" name="Line 109"/>
              <p:cNvSpPr>
                <a:spLocks noChangeShapeType="1"/>
              </p:cNvSpPr>
              <p:nvPr/>
            </p:nvSpPr>
            <p:spPr bwMode="auto">
              <a:xfrm rot="-5400000">
                <a:off x="581" y="3445"/>
                <a:ext cx="0" cy="6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092" name="Line 110"/>
              <p:cNvSpPr>
                <a:spLocks noChangeShapeType="1"/>
              </p:cNvSpPr>
              <p:nvPr/>
            </p:nvSpPr>
            <p:spPr bwMode="auto">
              <a:xfrm>
                <a:off x="578" y="3543"/>
                <a:ext cx="0" cy="2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093" name="Oval 111"/>
              <p:cNvSpPr>
                <a:spLocks noChangeArrowheads="1"/>
              </p:cNvSpPr>
              <p:nvPr/>
            </p:nvSpPr>
            <p:spPr bwMode="auto">
              <a:xfrm>
                <a:off x="1125" y="3356"/>
                <a:ext cx="244" cy="24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094" name="Line 112"/>
              <p:cNvSpPr>
                <a:spLocks noChangeShapeType="1"/>
              </p:cNvSpPr>
              <p:nvPr/>
            </p:nvSpPr>
            <p:spPr bwMode="auto">
              <a:xfrm>
                <a:off x="1250" y="3445"/>
                <a:ext cx="0" cy="6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095" name="Line 113"/>
              <p:cNvSpPr>
                <a:spLocks noChangeShapeType="1"/>
              </p:cNvSpPr>
              <p:nvPr/>
            </p:nvSpPr>
            <p:spPr bwMode="auto">
              <a:xfrm>
                <a:off x="1250" y="3155"/>
                <a:ext cx="0" cy="2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096" name="Line 114"/>
              <p:cNvSpPr>
                <a:spLocks noChangeShapeType="1"/>
              </p:cNvSpPr>
              <p:nvPr/>
            </p:nvSpPr>
            <p:spPr bwMode="auto">
              <a:xfrm flipH="1">
                <a:off x="1324" y="3478"/>
                <a:ext cx="25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097" name="Line 115"/>
              <p:cNvSpPr>
                <a:spLocks noChangeShapeType="1"/>
              </p:cNvSpPr>
              <p:nvPr/>
            </p:nvSpPr>
            <p:spPr bwMode="auto">
              <a:xfrm rot="-5400000">
                <a:off x="1250" y="3445"/>
                <a:ext cx="0" cy="6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098" name="Line 116"/>
              <p:cNvSpPr>
                <a:spLocks noChangeShapeType="1"/>
              </p:cNvSpPr>
              <p:nvPr/>
            </p:nvSpPr>
            <p:spPr bwMode="auto">
              <a:xfrm>
                <a:off x="1250" y="3543"/>
                <a:ext cx="0" cy="2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099" name="Line 117"/>
              <p:cNvSpPr>
                <a:spLocks noChangeShapeType="1"/>
              </p:cNvSpPr>
              <p:nvPr/>
            </p:nvSpPr>
            <p:spPr bwMode="auto">
              <a:xfrm flipH="1">
                <a:off x="984" y="3478"/>
                <a:ext cx="19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100" name="Line 118"/>
              <p:cNvSpPr>
                <a:spLocks noChangeShapeType="1"/>
              </p:cNvSpPr>
              <p:nvPr/>
            </p:nvSpPr>
            <p:spPr bwMode="auto">
              <a:xfrm rot="-5400000">
                <a:off x="914" y="3445"/>
                <a:ext cx="0" cy="6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101" name="Line 119"/>
              <p:cNvSpPr>
                <a:spLocks noChangeShapeType="1"/>
              </p:cNvSpPr>
              <p:nvPr/>
            </p:nvSpPr>
            <p:spPr bwMode="auto">
              <a:xfrm flipH="1">
                <a:off x="258" y="3478"/>
                <a:ext cx="25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0058" name="Line 125"/>
            <p:cNvSpPr>
              <a:spLocks noChangeShapeType="1"/>
            </p:cNvSpPr>
            <p:nvPr/>
          </p:nvSpPr>
          <p:spPr bwMode="auto">
            <a:xfrm flipV="1">
              <a:off x="364" y="2637"/>
              <a:ext cx="0" cy="4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059" name="Line 126"/>
            <p:cNvSpPr>
              <a:spLocks noChangeShapeType="1"/>
            </p:cNvSpPr>
            <p:nvPr/>
          </p:nvSpPr>
          <p:spPr bwMode="auto">
            <a:xfrm flipV="1">
              <a:off x="814" y="2811"/>
              <a:ext cx="0" cy="9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060" name="Line 127"/>
            <p:cNvSpPr>
              <a:spLocks noChangeShapeType="1"/>
            </p:cNvSpPr>
            <p:nvPr/>
          </p:nvSpPr>
          <p:spPr bwMode="auto">
            <a:xfrm>
              <a:off x="349" y="2685"/>
              <a:ext cx="48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061" name="Line 128"/>
            <p:cNvSpPr>
              <a:spLocks noChangeShapeType="1"/>
            </p:cNvSpPr>
            <p:nvPr/>
          </p:nvSpPr>
          <p:spPr bwMode="auto">
            <a:xfrm flipV="1">
              <a:off x="814" y="2637"/>
              <a:ext cx="0" cy="1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062" name="Line 129"/>
            <p:cNvSpPr>
              <a:spLocks noChangeShapeType="1"/>
            </p:cNvSpPr>
            <p:nvPr/>
          </p:nvSpPr>
          <p:spPr bwMode="auto">
            <a:xfrm flipV="1">
              <a:off x="1588" y="2634"/>
              <a:ext cx="0" cy="27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063" name="Line 130"/>
            <p:cNvSpPr>
              <a:spLocks noChangeShapeType="1"/>
            </p:cNvSpPr>
            <p:nvPr/>
          </p:nvSpPr>
          <p:spPr bwMode="auto">
            <a:xfrm>
              <a:off x="793" y="2685"/>
              <a:ext cx="81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064" name="Line 131"/>
            <p:cNvSpPr>
              <a:spLocks noChangeShapeType="1"/>
            </p:cNvSpPr>
            <p:nvPr/>
          </p:nvSpPr>
          <p:spPr bwMode="auto">
            <a:xfrm flipV="1">
              <a:off x="2140" y="2637"/>
              <a:ext cx="0" cy="63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065" name="Line 132"/>
            <p:cNvSpPr>
              <a:spLocks noChangeShapeType="1"/>
            </p:cNvSpPr>
            <p:nvPr/>
          </p:nvSpPr>
          <p:spPr bwMode="auto">
            <a:xfrm flipH="1">
              <a:off x="1570" y="2685"/>
              <a:ext cx="58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066" name="Line 136"/>
            <p:cNvSpPr>
              <a:spLocks noChangeShapeType="1"/>
            </p:cNvSpPr>
            <p:nvPr/>
          </p:nvSpPr>
          <p:spPr bwMode="auto">
            <a:xfrm flipV="1">
              <a:off x="2326" y="2622"/>
              <a:ext cx="0" cy="64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067" name="Line 138"/>
            <p:cNvSpPr>
              <a:spLocks noChangeShapeType="1"/>
            </p:cNvSpPr>
            <p:nvPr/>
          </p:nvSpPr>
          <p:spPr bwMode="auto">
            <a:xfrm>
              <a:off x="346" y="2406"/>
              <a:ext cx="200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sm" len="lg"/>
              <a:tailEnd type="arrow" w="sm" len="lg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203"/>
            <p:cNvGrpSpPr>
              <a:grpSpLocks/>
            </p:cNvGrpSpPr>
            <p:nvPr/>
          </p:nvGrpSpPr>
          <p:grpSpPr bwMode="auto">
            <a:xfrm>
              <a:off x="363" y="1592"/>
              <a:ext cx="1960" cy="652"/>
              <a:chOff x="360" y="1592"/>
              <a:chExt cx="1960" cy="652"/>
            </a:xfrm>
          </p:grpSpPr>
          <p:sp>
            <p:nvSpPr>
              <p:cNvPr id="130072" name="Rectangle 140"/>
              <p:cNvSpPr>
                <a:spLocks noChangeArrowheads="1"/>
              </p:cNvSpPr>
              <p:nvPr/>
            </p:nvSpPr>
            <p:spPr bwMode="auto">
              <a:xfrm>
                <a:off x="360" y="1752"/>
                <a:ext cx="1960" cy="336"/>
              </a:xfrm>
              <a:prstGeom prst="rect">
                <a:avLst/>
              </a:prstGeom>
              <a:solidFill>
                <a:schemeClr val="tx1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073" name="Line 141"/>
              <p:cNvSpPr>
                <a:spLocks noChangeShapeType="1"/>
              </p:cNvSpPr>
              <p:nvPr/>
            </p:nvSpPr>
            <p:spPr bwMode="auto">
              <a:xfrm flipV="1">
                <a:off x="808" y="1745"/>
                <a:ext cx="0" cy="34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074" name="Line 142"/>
              <p:cNvSpPr>
                <a:spLocks noChangeShapeType="1"/>
              </p:cNvSpPr>
              <p:nvPr/>
            </p:nvSpPr>
            <p:spPr bwMode="auto">
              <a:xfrm flipV="1">
                <a:off x="1591" y="1742"/>
                <a:ext cx="0" cy="34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075" name="Line 143"/>
              <p:cNvSpPr>
                <a:spLocks noChangeShapeType="1"/>
              </p:cNvSpPr>
              <p:nvPr/>
            </p:nvSpPr>
            <p:spPr bwMode="auto">
              <a:xfrm flipV="1">
                <a:off x="2143" y="1745"/>
                <a:ext cx="0" cy="34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076" name="Line 144"/>
              <p:cNvSpPr>
                <a:spLocks noChangeShapeType="1"/>
              </p:cNvSpPr>
              <p:nvPr/>
            </p:nvSpPr>
            <p:spPr bwMode="auto">
              <a:xfrm flipV="1">
                <a:off x="451" y="1742"/>
                <a:ext cx="0" cy="34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077" name="Line 145"/>
              <p:cNvSpPr>
                <a:spLocks noChangeShapeType="1"/>
              </p:cNvSpPr>
              <p:nvPr/>
            </p:nvSpPr>
            <p:spPr bwMode="auto">
              <a:xfrm flipV="1">
                <a:off x="700" y="1742"/>
                <a:ext cx="0" cy="34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078" name="Line 146"/>
              <p:cNvSpPr>
                <a:spLocks noChangeShapeType="1"/>
              </p:cNvSpPr>
              <p:nvPr/>
            </p:nvSpPr>
            <p:spPr bwMode="auto">
              <a:xfrm flipV="1">
                <a:off x="1123" y="1745"/>
                <a:ext cx="0" cy="34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079" name="Line 147"/>
              <p:cNvSpPr>
                <a:spLocks noChangeShapeType="1"/>
              </p:cNvSpPr>
              <p:nvPr/>
            </p:nvSpPr>
            <p:spPr bwMode="auto">
              <a:xfrm flipV="1">
                <a:off x="1372" y="1745"/>
                <a:ext cx="0" cy="34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080" name="Line 148"/>
              <p:cNvSpPr>
                <a:spLocks noChangeShapeType="1"/>
              </p:cNvSpPr>
              <p:nvPr/>
            </p:nvSpPr>
            <p:spPr bwMode="auto">
              <a:xfrm>
                <a:off x="1250" y="1891"/>
                <a:ext cx="0" cy="6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081" name="Line 149"/>
              <p:cNvSpPr>
                <a:spLocks noChangeShapeType="1"/>
              </p:cNvSpPr>
              <p:nvPr/>
            </p:nvSpPr>
            <p:spPr bwMode="auto">
              <a:xfrm>
                <a:off x="1250" y="1601"/>
                <a:ext cx="0" cy="2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082" name="Line 150"/>
              <p:cNvSpPr>
                <a:spLocks noChangeShapeType="1"/>
              </p:cNvSpPr>
              <p:nvPr/>
            </p:nvSpPr>
            <p:spPr bwMode="auto">
              <a:xfrm>
                <a:off x="1250" y="1989"/>
                <a:ext cx="0" cy="2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083" name="Line 151"/>
              <p:cNvSpPr>
                <a:spLocks noChangeShapeType="1"/>
              </p:cNvSpPr>
              <p:nvPr/>
            </p:nvSpPr>
            <p:spPr bwMode="auto">
              <a:xfrm>
                <a:off x="578" y="1882"/>
                <a:ext cx="0" cy="6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084" name="Line 152"/>
              <p:cNvSpPr>
                <a:spLocks noChangeShapeType="1"/>
              </p:cNvSpPr>
              <p:nvPr/>
            </p:nvSpPr>
            <p:spPr bwMode="auto">
              <a:xfrm>
                <a:off x="578" y="1592"/>
                <a:ext cx="0" cy="2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085" name="Line 153"/>
              <p:cNvSpPr>
                <a:spLocks noChangeShapeType="1"/>
              </p:cNvSpPr>
              <p:nvPr/>
            </p:nvSpPr>
            <p:spPr bwMode="auto">
              <a:xfrm>
                <a:off x="578" y="1980"/>
                <a:ext cx="0" cy="2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0069" name="Line 206"/>
            <p:cNvSpPr>
              <a:spLocks noChangeShapeType="1"/>
            </p:cNvSpPr>
            <p:nvPr/>
          </p:nvSpPr>
          <p:spPr bwMode="auto">
            <a:xfrm flipH="1">
              <a:off x="2311" y="2682"/>
              <a:ext cx="23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arrow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070" name="Line 207"/>
            <p:cNvSpPr>
              <a:spLocks noChangeShapeType="1"/>
            </p:cNvSpPr>
            <p:nvPr/>
          </p:nvSpPr>
          <p:spPr bwMode="auto">
            <a:xfrm flipV="1">
              <a:off x="364" y="2127"/>
              <a:ext cx="0" cy="34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071" name="Line 209"/>
            <p:cNvSpPr>
              <a:spLocks noChangeShapeType="1"/>
            </p:cNvSpPr>
            <p:nvPr/>
          </p:nvSpPr>
          <p:spPr bwMode="auto">
            <a:xfrm flipV="1">
              <a:off x="2326" y="2121"/>
              <a:ext cx="0" cy="34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4662" name="PubCross"/>
          <p:cNvSpPr>
            <a:spLocks noEditPoints="1" noChangeArrowheads="1"/>
          </p:cNvSpPr>
          <p:nvPr/>
        </p:nvSpPr>
        <p:spPr bwMode="auto">
          <a:xfrm rot="-2678910">
            <a:off x="1266825" y="3430588"/>
            <a:ext cx="2265363" cy="2265362"/>
          </a:xfrm>
          <a:custGeom>
            <a:avLst/>
            <a:gdLst>
              <a:gd name="G0" fmla="+- 0 0 0"/>
              <a:gd name="G1" fmla="+- 8794 0 0"/>
              <a:gd name="G2" fmla="+- 21600 0 8794"/>
              <a:gd name="G3" fmla="+- 8625 0 0"/>
              <a:gd name="G4" fmla="+- 21600 0 8625"/>
              <a:gd name="T0" fmla="*/ 10800 w 21600"/>
              <a:gd name="T1" fmla="*/ 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G1 w 21600"/>
              <a:gd name="T9" fmla="*/ G3 h 21600"/>
              <a:gd name="T10" fmla="*/ G2 w 21600"/>
              <a:gd name="T11" fmla="*/ G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8794" y="0"/>
                </a:moveTo>
                <a:lnTo>
                  <a:pt x="8794" y="8625"/>
                </a:lnTo>
                <a:lnTo>
                  <a:pt x="0" y="8625"/>
                </a:lnTo>
                <a:lnTo>
                  <a:pt x="0" y="12975"/>
                </a:lnTo>
                <a:lnTo>
                  <a:pt x="8794" y="12975"/>
                </a:lnTo>
                <a:lnTo>
                  <a:pt x="8794" y="21600"/>
                </a:lnTo>
                <a:lnTo>
                  <a:pt x="12806" y="21600"/>
                </a:lnTo>
                <a:lnTo>
                  <a:pt x="12806" y="12975"/>
                </a:lnTo>
                <a:lnTo>
                  <a:pt x="21600" y="12975"/>
                </a:lnTo>
                <a:lnTo>
                  <a:pt x="21600" y="8625"/>
                </a:lnTo>
                <a:lnTo>
                  <a:pt x="12806" y="8625"/>
                </a:lnTo>
                <a:lnTo>
                  <a:pt x="12806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9" name="Slide Number Placeholder 9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EC64-B2A3-4040-92A2-923F4E37081A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44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6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4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104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3" grpId="0"/>
      <p:bldP spid="104454" grpId="0"/>
      <p:bldP spid="104662" grpId="0" animBg="1"/>
      <p:bldP spid="10466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5003800" y="3276600"/>
            <a:ext cx="3835400" cy="1993900"/>
            <a:chOff x="3344" y="2064"/>
            <a:chExt cx="2200" cy="1256"/>
          </a:xfrm>
        </p:grpSpPr>
        <p:sp>
          <p:nvSpPr>
            <p:cNvPr id="4" name="AutoShape 32"/>
            <p:cNvSpPr>
              <a:spLocks noChangeArrowheads="1"/>
            </p:cNvSpPr>
            <p:nvPr/>
          </p:nvSpPr>
          <p:spPr bwMode="auto">
            <a:xfrm>
              <a:off x="3344" y="2064"/>
              <a:ext cx="2192" cy="1256"/>
            </a:xfrm>
            <a:prstGeom prst="roundRect">
              <a:avLst>
                <a:gd name="adj" fmla="val 8384"/>
              </a:avLst>
            </a:prstGeom>
            <a:solidFill>
              <a:srgbClr val="CCFF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53" name="Text Box 5"/>
            <p:cNvSpPr txBox="1">
              <a:spLocks noChangeArrowheads="1"/>
            </p:cNvSpPr>
            <p:nvPr/>
          </p:nvSpPr>
          <p:spPr bwMode="auto">
            <a:xfrm>
              <a:off x="3370" y="2217"/>
              <a:ext cx="612" cy="288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  <a:latin typeface="Arial" charset="0"/>
                </a:rPr>
                <a:t>Shape</a:t>
              </a:r>
            </a:p>
          </p:txBody>
        </p:sp>
        <p:sp>
          <p:nvSpPr>
            <p:cNvPr id="73768" name="Line 40"/>
            <p:cNvSpPr>
              <a:spLocks noChangeShapeType="1"/>
            </p:cNvSpPr>
            <p:nvPr/>
          </p:nvSpPr>
          <p:spPr bwMode="auto">
            <a:xfrm>
              <a:off x="3344" y="2672"/>
              <a:ext cx="22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>
              <a:prstShdw prst="shdw18" dist="17961" dir="135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2489200" y="3289300"/>
            <a:ext cx="2476500" cy="1968500"/>
            <a:chOff x="1760" y="2072"/>
            <a:chExt cx="1560" cy="1240"/>
          </a:xfrm>
        </p:grpSpPr>
        <p:sp>
          <p:nvSpPr>
            <p:cNvPr id="5" name="AutoShape 29"/>
            <p:cNvSpPr>
              <a:spLocks noChangeArrowheads="1"/>
            </p:cNvSpPr>
            <p:nvPr/>
          </p:nvSpPr>
          <p:spPr bwMode="auto">
            <a:xfrm>
              <a:off x="1760" y="2072"/>
              <a:ext cx="1560" cy="1240"/>
            </a:xfrm>
            <a:prstGeom prst="roundRect">
              <a:avLst>
                <a:gd name="adj" fmla="val 9639"/>
              </a:avLst>
            </a:prstGeom>
            <a:solidFill>
              <a:srgbClr val="CCFF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44"/>
            <p:cNvGrpSpPr>
              <a:grpSpLocks/>
            </p:cNvGrpSpPr>
            <p:nvPr/>
          </p:nvGrpSpPr>
          <p:grpSpPr bwMode="auto">
            <a:xfrm>
              <a:off x="1768" y="2113"/>
              <a:ext cx="1544" cy="559"/>
              <a:chOff x="1768" y="2113"/>
              <a:chExt cx="1544" cy="559"/>
            </a:xfrm>
          </p:grpSpPr>
          <p:sp>
            <p:nvSpPr>
              <p:cNvPr id="73750" name="Text Box 4"/>
              <p:cNvSpPr txBox="1">
                <a:spLocks noChangeArrowheads="1"/>
              </p:cNvSpPr>
              <p:nvPr/>
            </p:nvSpPr>
            <p:spPr bwMode="auto">
              <a:xfrm>
                <a:off x="2031" y="2113"/>
                <a:ext cx="979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7A997A"/>
                </a:prstShdw>
              </a:effec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b="1">
                    <a:solidFill>
                      <a:srgbClr val="000000"/>
                    </a:solidFill>
                    <a:latin typeface="Arial" charset="0"/>
                  </a:rPr>
                  <a:t>Multiview</a:t>
                </a:r>
              </a:p>
              <a:p>
                <a:pPr algn="ctr"/>
                <a:r>
                  <a:rPr lang="en-US" sz="2400" b="1">
                    <a:solidFill>
                      <a:srgbClr val="000000"/>
                    </a:solidFill>
                    <a:latin typeface="Arial" charset="0"/>
                  </a:rPr>
                  <a:t>Drawing</a:t>
                </a:r>
              </a:p>
            </p:txBody>
          </p:sp>
          <p:sp>
            <p:nvSpPr>
              <p:cNvPr id="73767" name="Line 39"/>
              <p:cNvSpPr>
                <a:spLocks noChangeShapeType="1"/>
              </p:cNvSpPr>
              <p:nvPr/>
            </p:nvSpPr>
            <p:spPr bwMode="auto">
              <a:xfrm>
                <a:off x="1768" y="2672"/>
                <a:ext cx="1544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prstShdw prst="shdw18" dist="17961" dir="135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2593975" y="4535488"/>
            <a:ext cx="2197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latin typeface="Arial" charset="0"/>
              </a:rPr>
              <a:t>Dimensioning</a:t>
            </a: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469900" y="2262188"/>
            <a:ext cx="19177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009999"/>
            </a:prstShdw>
          </a:effectLst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Arial" charset="0"/>
              </a:rPr>
              <a:t>Design</a:t>
            </a:r>
          </a:p>
          <a:p>
            <a:pPr algn="ctr"/>
            <a:r>
              <a:rPr lang="en-US" sz="4000" b="1">
                <a:solidFill>
                  <a:srgbClr val="0000FF"/>
                </a:solidFill>
                <a:latin typeface="Arial" charset="0"/>
              </a:rPr>
              <a:t>a part</a:t>
            </a:r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4994275" y="4332288"/>
            <a:ext cx="2522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Arial" charset="0"/>
              </a:rPr>
              <a:t>1. Size, Location 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535113" y="298450"/>
            <a:ext cx="59674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solidFill>
                  <a:srgbClr val="CC3300"/>
                </a:solidFill>
                <a:latin typeface="Arial" charset="0"/>
              </a:rPr>
              <a:t>ENGINEERING  DESIGN</a:t>
            </a:r>
          </a:p>
        </p:txBody>
      </p:sp>
      <p:sp>
        <p:nvSpPr>
          <p:cNvPr id="73748" name="Text Box 20"/>
          <p:cNvSpPr txBox="1">
            <a:spLocks noChangeArrowheads="1"/>
          </p:cNvSpPr>
          <p:nvPr/>
        </p:nvSpPr>
        <p:spPr bwMode="auto">
          <a:xfrm>
            <a:off x="5019675" y="4789488"/>
            <a:ext cx="3779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Arial" charset="0"/>
              </a:rPr>
              <a:t>2. Non-graphic information</a:t>
            </a:r>
          </a:p>
        </p:txBody>
      </p:sp>
      <p:sp>
        <p:nvSpPr>
          <p:cNvPr id="73752" name="Text Box 24"/>
          <p:cNvSpPr txBox="1">
            <a:spLocks noChangeArrowheads="1"/>
          </p:cNvSpPr>
          <p:nvPr/>
        </p:nvSpPr>
        <p:spPr bwMode="auto">
          <a:xfrm>
            <a:off x="5511800" y="1230313"/>
            <a:ext cx="2489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chemeClr val="accent2"/>
                </a:solidFill>
                <a:latin typeface="Arial" charset="0"/>
              </a:rPr>
              <a:t>TRANSFERRED</a:t>
            </a:r>
          </a:p>
          <a:p>
            <a:pPr algn="ctr"/>
            <a:r>
              <a:rPr lang="en-US" sz="2400" b="1">
                <a:solidFill>
                  <a:schemeClr val="accent2"/>
                </a:solidFill>
                <a:latin typeface="Arial" charset="0"/>
              </a:rPr>
              <a:t>INFORMATION</a:t>
            </a:r>
          </a:p>
        </p:txBody>
      </p:sp>
      <p:sp>
        <p:nvSpPr>
          <p:cNvPr id="73758" name="Text Box 30"/>
          <p:cNvSpPr txBox="1">
            <a:spLocks noChangeArrowheads="1"/>
          </p:cNvSpPr>
          <p:nvPr/>
        </p:nvSpPr>
        <p:spPr bwMode="auto">
          <a:xfrm>
            <a:off x="549275" y="3646488"/>
            <a:ext cx="194151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</a:rPr>
              <a:t>Create</a:t>
            </a:r>
          </a:p>
          <a:p>
            <a:pPr algn="ctr"/>
            <a:r>
              <a:rPr lang="en-US" sz="1800" b="1">
                <a:solidFill>
                  <a:srgbClr val="000000"/>
                </a:solidFill>
                <a:latin typeface="Arial" charset="0"/>
              </a:rPr>
              <a:t>drawings</a:t>
            </a: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3759" name="Text Box 31"/>
          <p:cNvSpPr txBox="1">
            <a:spLocks noChangeArrowheads="1"/>
          </p:cNvSpPr>
          <p:nvPr/>
        </p:nvSpPr>
        <p:spPr bwMode="auto">
          <a:xfrm>
            <a:off x="271463" y="5627688"/>
            <a:ext cx="3235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solidFill>
                  <a:srgbClr val="009900"/>
                </a:solidFill>
                <a:latin typeface="Arial" charset="0"/>
              </a:rPr>
              <a:t>Manufacture</a:t>
            </a:r>
          </a:p>
        </p:txBody>
      </p:sp>
      <p:sp>
        <p:nvSpPr>
          <p:cNvPr id="73761" name="Text Box 33"/>
          <p:cNvSpPr txBox="1">
            <a:spLocks noChangeArrowheads="1"/>
          </p:cNvSpPr>
          <p:nvPr/>
        </p:nvSpPr>
        <p:spPr bwMode="auto">
          <a:xfrm>
            <a:off x="3084513" y="1230313"/>
            <a:ext cx="140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chemeClr val="accent2"/>
                </a:solidFill>
                <a:latin typeface="Arial" charset="0"/>
              </a:rPr>
              <a:t>RESULT</a:t>
            </a:r>
          </a:p>
        </p:txBody>
      </p:sp>
      <p:grpSp>
        <p:nvGrpSpPr>
          <p:cNvPr id="8" name="Group 43"/>
          <p:cNvGrpSpPr>
            <a:grpSpLocks/>
          </p:cNvGrpSpPr>
          <p:nvPr/>
        </p:nvGrpSpPr>
        <p:grpSpPr bwMode="auto">
          <a:xfrm>
            <a:off x="2527300" y="2336800"/>
            <a:ext cx="2463800" cy="863600"/>
            <a:chOff x="1784" y="1472"/>
            <a:chExt cx="1552" cy="544"/>
          </a:xfrm>
        </p:grpSpPr>
        <p:sp>
          <p:nvSpPr>
            <p:cNvPr id="73746" name="AutoShape 35"/>
            <p:cNvSpPr>
              <a:spLocks noChangeArrowheads="1"/>
            </p:cNvSpPr>
            <p:nvPr/>
          </p:nvSpPr>
          <p:spPr bwMode="auto">
            <a:xfrm>
              <a:off x="1784" y="1472"/>
              <a:ext cx="1552" cy="544"/>
            </a:xfrm>
            <a:prstGeom prst="roundRect">
              <a:avLst>
                <a:gd name="adj" fmla="val 9639"/>
              </a:avLst>
            </a:prstGeom>
            <a:solidFill>
              <a:srgbClr val="CCE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7" name="Text Box 34"/>
            <p:cNvSpPr txBox="1">
              <a:spLocks noChangeArrowheads="1"/>
            </p:cNvSpPr>
            <p:nvPr/>
          </p:nvSpPr>
          <p:spPr bwMode="auto">
            <a:xfrm>
              <a:off x="2088" y="1489"/>
              <a:ext cx="960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>
                  <a:solidFill>
                    <a:srgbClr val="000000"/>
                  </a:solidFill>
                  <a:latin typeface="Arial" charset="0"/>
                </a:rPr>
                <a:t>Sketches</a:t>
              </a:r>
            </a:p>
            <a:p>
              <a:pPr algn="ctr"/>
              <a:r>
                <a:rPr lang="en-US" sz="2400" b="1">
                  <a:solidFill>
                    <a:srgbClr val="000000"/>
                  </a:solidFill>
                  <a:latin typeface="Arial" charset="0"/>
                </a:rPr>
                <a:t>of ideas</a:t>
              </a:r>
            </a:p>
          </p:txBody>
        </p:sp>
      </p:grpSp>
      <p:sp>
        <p:nvSpPr>
          <p:cNvPr id="73764" name="Line 36"/>
          <p:cNvSpPr>
            <a:spLocks noChangeShapeType="1"/>
          </p:cNvSpPr>
          <p:nvPr/>
        </p:nvSpPr>
        <p:spPr bwMode="auto">
          <a:xfrm>
            <a:off x="381000" y="2159000"/>
            <a:ext cx="8547100" cy="0"/>
          </a:xfrm>
          <a:prstGeom prst="line">
            <a:avLst/>
          </a:prstGeom>
          <a:noFill/>
          <a:ln w="1905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65" name="Text Box 37"/>
          <p:cNvSpPr txBox="1">
            <a:spLocks noChangeArrowheads="1"/>
          </p:cNvSpPr>
          <p:nvPr/>
        </p:nvSpPr>
        <p:spPr bwMode="auto">
          <a:xfrm>
            <a:off x="627063" y="1230313"/>
            <a:ext cx="167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chemeClr val="accent2"/>
                </a:solidFill>
                <a:latin typeface="Arial" charset="0"/>
              </a:rPr>
              <a:t>PROCESS</a:t>
            </a:r>
          </a:p>
        </p:txBody>
      </p:sp>
      <p:cxnSp>
        <p:nvCxnSpPr>
          <p:cNvPr id="73769" name="AutoShape 41"/>
          <p:cNvCxnSpPr>
            <a:cxnSpLocks noChangeShapeType="1"/>
            <a:stCxn id="73735" idx="2"/>
            <a:endCxn id="73758" idx="0"/>
          </p:cNvCxnSpPr>
          <p:nvPr/>
        </p:nvCxnSpPr>
        <p:spPr bwMode="auto">
          <a:xfrm rot="16200000" flipH="1">
            <a:off x="1444625" y="3570288"/>
            <a:ext cx="60325" cy="92075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stealth" w="med" len="med"/>
          </a:ln>
        </p:spPr>
      </p:cxnSp>
      <p:cxnSp>
        <p:nvCxnSpPr>
          <p:cNvPr id="73770" name="AutoShape 42"/>
          <p:cNvCxnSpPr>
            <a:cxnSpLocks noChangeShapeType="1"/>
            <a:stCxn id="73758" idx="2"/>
            <a:endCxn id="73759" idx="0"/>
          </p:cNvCxnSpPr>
          <p:nvPr/>
        </p:nvCxnSpPr>
        <p:spPr bwMode="auto">
          <a:xfrm rot="16200000" flipH="1">
            <a:off x="1253331" y="4991894"/>
            <a:ext cx="903288" cy="36830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</p:spPr>
      </p:cxn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EC64-B2A3-4040-92A2-923F4E37081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3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3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3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73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3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73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3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4" grpId="0"/>
      <p:bldP spid="73735" grpId="0"/>
      <p:bldP spid="73736" grpId="0"/>
      <p:bldP spid="73748" grpId="0"/>
      <p:bldP spid="73752" grpId="0"/>
      <p:bldP spid="73758" grpId="0"/>
      <p:bldP spid="73759" grpId="0"/>
      <p:bldP spid="73761" grpId="0"/>
      <p:bldP spid="73764" grpId="0" animBg="1"/>
      <p:bldP spid="737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CC3300"/>
                </a:solidFill>
                <a:latin typeface="Arial" charset="0"/>
                <a:cs typeface="Arial" charset="0"/>
              </a:rPr>
              <a:t>DEFINITION</a:t>
            </a:r>
          </a:p>
        </p:txBody>
      </p:sp>
      <p:sp>
        <p:nvSpPr>
          <p:cNvPr id="4132" name="Text Box 36"/>
          <p:cNvSpPr txBox="1">
            <a:spLocks noChangeArrowheads="1"/>
          </p:cNvSpPr>
          <p:nvPr/>
        </p:nvSpPr>
        <p:spPr bwMode="auto">
          <a:xfrm>
            <a:off x="398463" y="958850"/>
            <a:ext cx="8620125" cy="1230313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800" b="1" i="1">
                <a:solidFill>
                  <a:srgbClr val="0000FF"/>
                </a:solidFill>
                <a:latin typeface="Arial" charset="0"/>
                <a:cs typeface="Arial" charset="0"/>
              </a:rPr>
              <a:t>Dimensioning</a:t>
            </a:r>
            <a:r>
              <a:rPr lang="en-US" sz="2800">
                <a:solidFill>
                  <a:srgbClr val="000000"/>
                </a:solidFill>
                <a:latin typeface="Arial" charset="0"/>
                <a:cs typeface="Arial" charset="0"/>
              </a:rPr>
              <a:t>  is the process of specifying part’ s</a:t>
            </a:r>
          </a:p>
          <a:p>
            <a:pPr>
              <a:lnSpc>
                <a:spcPct val="140000"/>
              </a:lnSpc>
            </a:pPr>
            <a:r>
              <a:rPr lang="en-US" sz="2800">
                <a:solidFill>
                  <a:srgbClr val="000000"/>
                </a:solidFill>
                <a:latin typeface="Arial" charset="0"/>
                <a:cs typeface="Arial" charset="0"/>
              </a:rPr>
              <a:t>information by using of </a:t>
            </a:r>
            <a:r>
              <a:rPr lang="en-US" sz="2800" b="1">
                <a:solidFill>
                  <a:srgbClr val="FF3300"/>
                </a:solidFill>
                <a:latin typeface="Arial" charset="0"/>
                <a:cs typeface="Arial" charset="0"/>
              </a:rPr>
              <a:t>figures</a:t>
            </a:r>
            <a:r>
              <a:rPr lang="en-US" sz="2800">
                <a:solidFill>
                  <a:srgbClr val="FF0000"/>
                </a:solidFill>
                <a:latin typeface="Arial" charset="0"/>
                <a:cs typeface="Arial" charset="0"/>
              </a:rPr>
              <a:t>,</a:t>
            </a:r>
            <a:r>
              <a:rPr lang="en-US" sz="2800">
                <a:solidFill>
                  <a:srgbClr val="FF9900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>
                <a:solidFill>
                  <a:srgbClr val="FF3300"/>
                </a:solidFill>
                <a:latin typeface="Arial" charset="0"/>
                <a:cs typeface="Arial" charset="0"/>
              </a:rPr>
              <a:t>symbols</a:t>
            </a:r>
            <a:r>
              <a:rPr lang="en-US" sz="2800">
                <a:solidFill>
                  <a:srgbClr val="FF3300"/>
                </a:solidFill>
                <a:latin typeface="Arial" charset="0"/>
                <a:cs typeface="Arial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Arial" charset="0"/>
                <a:cs typeface="Arial" charset="0"/>
              </a:rPr>
              <a:t>and </a:t>
            </a:r>
            <a:r>
              <a:rPr lang="en-US" sz="2800" b="1">
                <a:solidFill>
                  <a:srgbClr val="FF3300"/>
                </a:solidFill>
                <a:latin typeface="Arial" charset="0"/>
                <a:cs typeface="Arial" charset="0"/>
              </a:rPr>
              <a:t>notes</a:t>
            </a:r>
            <a:r>
              <a:rPr lang="en-US" sz="2800">
                <a:solidFill>
                  <a:srgbClr val="000000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4135" name="Text Box 39"/>
          <p:cNvSpPr txBox="1">
            <a:spLocks noChangeArrowheads="1"/>
          </p:cNvSpPr>
          <p:nvPr/>
        </p:nvSpPr>
        <p:spPr bwMode="auto">
          <a:xfrm>
            <a:off x="557213" y="2411413"/>
            <a:ext cx="8175625" cy="417988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This information are such as:</a:t>
            </a:r>
          </a:p>
          <a:p>
            <a:pPr>
              <a:lnSpc>
                <a:spcPct val="140000"/>
              </a:lnSpc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en-US" sz="2400" b="1">
                <a:solidFill>
                  <a:srgbClr val="000000"/>
                </a:solidFill>
                <a:latin typeface="Arial" charset="0"/>
                <a:cs typeface="Arial" charset="0"/>
              </a:rPr>
              <a:t>1. Sizes and locations of features</a:t>
            </a:r>
          </a:p>
          <a:p>
            <a:pPr>
              <a:lnSpc>
                <a:spcPct val="140000"/>
              </a:lnSpc>
            </a:pPr>
            <a:r>
              <a:rPr lang="en-US" sz="2400" b="1">
                <a:solidFill>
                  <a:srgbClr val="000000"/>
                </a:solidFill>
                <a:latin typeface="Arial" charset="0"/>
                <a:cs typeface="Arial" charset="0"/>
              </a:rPr>
              <a:t>	2. Material’s type</a:t>
            </a:r>
          </a:p>
          <a:p>
            <a:pPr>
              <a:lnSpc>
                <a:spcPct val="140000"/>
              </a:lnSpc>
            </a:pPr>
            <a:r>
              <a:rPr lang="en-US" sz="2400" b="1">
                <a:solidFill>
                  <a:srgbClr val="000000"/>
                </a:solidFill>
                <a:latin typeface="Arial" charset="0"/>
                <a:cs typeface="Arial" charset="0"/>
              </a:rPr>
              <a:t>	3. Number required</a:t>
            </a:r>
          </a:p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2"/>
                </a:solidFill>
                <a:latin typeface="Arial" charset="0"/>
                <a:cs typeface="Arial" charset="0"/>
              </a:rPr>
              <a:t> 	4. Kind of surface finish</a:t>
            </a:r>
          </a:p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2"/>
                </a:solidFill>
                <a:latin typeface="Arial" charset="0"/>
                <a:cs typeface="Arial" charset="0"/>
              </a:rPr>
              <a:t>	5. Manufacturing process</a:t>
            </a:r>
          </a:p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2"/>
                </a:solidFill>
                <a:latin typeface="Arial" charset="0"/>
                <a:cs typeface="Arial" charset="0"/>
              </a:rPr>
              <a:t>	6. Size and geometric tolerances</a:t>
            </a:r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EC64-B2A3-4040-92A2-923F4E37081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2" grpId="0" animBg="1"/>
      <p:bldP spid="4135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CC3300"/>
                </a:solidFill>
                <a:latin typeface="Arial" charset="0"/>
                <a:cs typeface="Arial" charset="0"/>
              </a:rPr>
              <a:t>DIMENSIONING  SYSTEM</a:t>
            </a:r>
          </a:p>
        </p:txBody>
      </p:sp>
      <p:graphicFrame>
        <p:nvGraphicFramePr>
          <p:cNvPr id="5139" name="Object 19"/>
          <p:cNvGraphicFramePr>
            <a:graphicFrameLocks noChangeAspect="1"/>
          </p:cNvGraphicFramePr>
          <p:nvPr>
            <p:ph sz="half" idx="1"/>
          </p:nvPr>
        </p:nvGraphicFramePr>
        <p:xfrm>
          <a:off x="2806700" y="5238750"/>
          <a:ext cx="301625" cy="777875"/>
        </p:xfrm>
        <a:graphic>
          <a:graphicData uri="http://schemas.openxmlformats.org/presentationml/2006/ole">
            <p:oleObj spid="_x0000_s1026" name="Equation" r:id="rId3" imgW="152280" imgH="393480" progId="Equation.3">
              <p:embed/>
            </p:oleObj>
          </a:graphicData>
        </a:graphic>
      </p:graphicFrame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711200" y="1516063"/>
            <a:ext cx="63166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1. Metric system</a:t>
            </a: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 : 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 charset="0"/>
              </a:rPr>
              <a:t>ISO and JIS standards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76275" y="3071813"/>
            <a:ext cx="41227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2. Decimal-inch system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676275" y="4522788"/>
            <a:ext cx="44592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3. Fractional-inch system</a:t>
            </a:r>
          </a:p>
        </p:txBody>
      </p:sp>
      <p:graphicFrame>
        <p:nvGraphicFramePr>
          <p:cNvPr id="5145" name="Object 25"/>
          <p:cNvGraphicFramePr>
            <a:graphicFrameLocks noChangeAspect="1"/>
          </p:cNvGraphicFramePr>
          <p:nvPr>
            <p:ph sz="half" idx="2"/>
          </p:nvPr>
        </p:nvGraphicFramePr>
        <p:xfrm>
          <a:off x="3446463" y="5162550"/>
          <a:ext cx="522287" cy="900113"/>
        </p:xfrm>
        <a:graphic>
          <a:graphicData uri="http://schemas.openxmlformats.org/presentationml/2006/ole">
            <p:oleObj spid="_x0000_s1027" name="Equation" r:id="rId4" imgW="228600" imgH="393480" progId="Equation.3">
              <p:embed/>
            </p:oleObj>
          </a:graphicData>
        </a:graphic>
      </p:graphicFrame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3082925" y="5286375"/>
            <a:ext cx="2730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,</a:t>
            </a:r>
          </a:p>
        </p:txBody>
      </p:sp>
      <p:sp>
        <p:nvSpPr>
          <p:cNvPr id="5148" name="Text Box 28"/>
          <p:cNvSpPr txBox="1">
            <a:spLocks noChangeArrowheads="1"/>
          </p:cNvSpPr>
          <p:nvPr/>
        </p:nvSpPr>
        <p:spPr bwMode="auto">
          <a:xfrm>
            <a:off x="2670175" y="3795713"/>
            <a:ext cx="3671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Arial" charset="0"/>
                <a:cs typeface="Arial" charset="0"/>
              </a:rPr>
              <a:t>0.25 </a:t>
            </a:r>
            <a:r>
              <a:rPr lang="en-US" sz="2400" i="1">
                <a:solidFill>
                  <a:srgbClr val="FF3300"/>
                </a:solidFill>
                <a:latin typeface="Arial" charset="0"/>
                <a:cs typeface="Arial" charset="0"/>
              </a:rPr>
              <a:t>(not .25)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 charset="0"/>
              </a:rPr>
              <a:t>,  5.375  etc.</a:t>
            </a:r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auto">
          <a:xfrm>
            <a:off x="1146175" y="3783013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Arial" charset="0"/>
                <a:cs typeface="Arial" charset="0"/>
              </a:rPr>
              <a:t>Examples</a:t>
            </a:r>
          </a:p>
        </p:txBody>
      </p:sp>
      <p:sp>
        <p:nvSpPr>
          <p:cNvPr id="5150" name="Text Box 30"/>
          <p:cNvSpPr txBox="1">
            <a:spLocks noChangeArrowheads="1"/>
          </p:cNvSpPr>
          <p:nvPr/>
        </p:nvSpPr>
        <p:spPr bwMode="auto">
          <a:xfrm>
            <a:off x="1171575" y="5357813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Arial" charset="0"/>
                <a:cs typeface="Arial" charset="0"/>
              </a:rPr>
              <a:t>Examples</a:t>
            </a:r>
          </a:p>
        </p:txBody>
      </p:sp>
      <p:sp>
        <p:nvSpPr>
          <p:cNvPr id="5151" name="Text Box 31"/>
          <p:cNvSpPr txBox="1">
            <a:spLocks noChangeArrowheads="1"/>
          </p:cNvSpPr>
          <p:nvPr/>
        </p:nvSpPr>
        <p:spPr bwMode="auto">
          <a:xfrm>
            <a:off x="2657475" y="2309813"/>
            <a:ext cx="4686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Arial" charset="0"/>
                <a:cs typeface="Arial" charset="0"/>
              </a:rPr>
              <a:t>32,  32.5, 32.55, 0.5 </a:t>
            </a:r>
            <a:r>
              <a:rPr lang="en-US" sz="2400" i="1">
                <a:solidFill>
                  <a:srgbClr val="FF3300"/>
                </a:solidFill>
                <a:latin typeface="Arial" charset="0"/>
                <a:cs typeface="Arial" charset="0"/>
              </a:rPr>
              <a:t>(not .5)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 charset="0"/>
              </a:rPr>
              <a:t>  etc. </a:t>
            </a:r>
          </a:p>
        </p:txBody>
      </p:sp>
      <p:sp>
        <p:nvSpPr>
          <p:cNvPr id="5152" name="Text Box 32"/>
          <p:cNvSpPr txBox="1">
            <a:spLocks noChangeArrowheads="1"/>
          </p:cNvSpPr>
          <p:nvPr/>
        </p:nvSpPr>
        <p:spPr bwMode="auto">
          <a:xfrm>
            <a:off x="1133475" y="2297113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Arial" charset="0"/>
                <a:cs typeface="Arial" charset="0"/>
              </a:rPr>
              <a:t>Examples</a:t>
            </a:r>
          </a:p>
        </p:txBody>
      </p:sp>
      <p:sp>
        <p:nvSpPr>
          <p:cNvPr id="5153" name="Rectangle 33"/>
          <p:cNvSpPr>
            <a:spLocks noChangeArrowheads="1"/>
          </p:cNvSpPr>
          <p:nvPr/>
        </p:nvSpPr>
        <p:spPr bwMode="auto">
          <a:xfrm>
            <a:off x="4254500" y="5391150"/>
            <a:ext cx="674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Arial" charset="0"/>
              </a:rPr>
              <a:t>etc.</a:t>
            </a:r>
          </a:p>
        </p:txBody>
      </p:sp>
      <p:sp>
        <p:nvSpPr>
          <p:cNvPr id="5154" name="AutoShape 34"/>
          <p:cNvSpPr>
            <a:spLocks noChangeArrowheads="1"/>
          </p:cNvSpPr>
          <p:nvPr/>
        </p:nvSpPr>
        <p:spPr bwMode="auto">
          <a:xfrm>
            <a:off x="698500" y="1397000"/>
            <a:ext cx="8039100" cy="14605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3300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EC64-B2A3-4040-92A2-923F4E37081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/>
      <p:bldP spid="5126" grpId="0"/>
      <p:bldP spid="5147" grpId="0"/>
      <p:bldP spid="5148" grpId="0"/>
      <p:bldP spid="5149" grpId="0"/>
      <p:bldP spid="5150" grpId="0"/>
      <p:bldP spid="5151" grpId="0"/>
      <p:bldP spid="5152" grpId="0"/>
      <p:bldP spid="5153" grpId="0"/>
      <p:bldP spid="515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1566</Words>
  <Application>Microsoft Office PowerPoint</Application>
  <PresentationFormat>On-screen Show (4:3)</PresentationFormat>
  <Paragraphs>501</Paragraphs>
  <Slides>63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5" baseType="lpstr">
      <vt:lpstr>Office Theme</vt:lpstr>
      <vt:lpstr>Equation</vt:lpstr>
      <vt:lpstr>Slide 1</vt:lpstr>
      <vt:lpstr>LECTURE OBJECTIVES</vt:lpstr>
      <vt:lpstr>Slide 3</vt:lpstr>
      <vt:lpstr>Slide 4</vt:lpstr>
      <vt:lpstr>Slide 5</vt:lpstr>
      <vt:lpstr>Introduction</vt:lpstr>
      <vt:lpstr>Slide 7</vt:lpstr>
      <vt:lpstr>DEFINITION</vt:lpstr>
      <vt:lpstr>DIMENSIONING  SYSTEM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ANGLE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home</dc:creator>
  <cp:lastModifiedBy>ABDUL REHMAN</cp:lastModifiedBy>
  <cp:revision>4</cp:revision>
  <dcterms:created xsi:type="dcterms:W3CDTF">2010-03-10T05:35:35Z</dcterms:created>
  <dcterms:modified xsi:type="dcterms:W3CDTF">2010-03-12T02:55:33Z</dcterms:modified>
</cp:coreProperties>
</file>